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embeddings/Microsoft_PowerPoint_97_-_2003_Presentation1.bin" ContentType="application/vnd.openxmlformats-officedocument.oleObject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81" r:id="rId2"/>
    <p:sldId id="308" r:id="rId3"/>
    <p:sldId id="311" r:id="rId4"/>
    <p:sldId id="258" r:id="rId5"/>
    <p:sldId id="309" r:id="rId6"/>
    <p:sldId id="319" r:id="rId7"/>
    <p:sldId id="320" r:id="rId8"/>
    <p:sldId id="321" r:id="rId9"/>
    <p:sldId id="315" r:id="rId10"/>
    <p:sldId id="314" r:id="rId11"/>
    <p:sldId id="312" r:id="rId12"/>
    <p:sldId id="313" r:id="rId13"/>
    <p:sldId id="317" r:id="rId14"/>
    <p:sldId id="318" r:id="rId15"/>
    <p:sldId id="322" r:id="rId16"/>
    <p:sldId id="323" r:id="rId17"/>
    <p:sldId id="324" r:id="rId18"/>
    <p:sldId id="325" r:id="rId19"/>
    <p:sldId id="304" r:id="rId20"/>
    <p:sldId id="316" r:id="rId21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00FF"/>
    <a:srgbClr val="00FF00"/>
    <a:srgbClr val="FCFF90"/>
    <a:srgbClr val="23FF64"/>
    <a:srgbClr val="89FF8B"/>
    <a:srgbClr val="FF68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>
    <p:restoredLeft sz="13971" autoAdjust="0"/>
    <p:restoredTop sz="94660"/>
  </p:normalViewPr>
  <p:slideViewPr>
    <p:cSldViewPr snapToObjects="1">
      <p:cViewPr>
        <p:scale>
          <a:sx n="100" d="100"/>
          <a:sy n="100" d="100"/>
        </p:scale>
        <p:origin x="-65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76F7A-B841-4946-A8F3-D987BCFFD6A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29465-9394-CC4A-BDC7-976966DF36D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29465-9394-CC4A-BDC7-976966DF36DA}" type="slidenum">
              <a:rPr lang="ja-JP" altLang="en-US" smtClean="0"/>
              <a:pPr/>
              <a:t>1</a:t>
            </a:fld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341813"/>
            <a:ext cx="5486400" cy="4116387"/>
          </a:xfrm>
          <a:noFill/>
        </p:spPr>
        <p:txBody>
          <a:bodyPr/>
          <a:lstStyle/>
          <a:p>
            <a:endParaRPr lang="en-US" altLang="ja-JP" smtClean="0">
              <a:cs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29465-9394-CC4A-BDC7-976966DF36DA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B2E4FCAF-E689-0441-883F-78A24F1983D9}" type="slidenum">
              <a:rPr lang="en-US" altLang="ja-JP"/>
              <a:pPr/>
              <a:t>5</a:t>
            </a:fld>
            <a:endParaRPr lang="en-US" altLang="ja-JP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cs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ja-JP" altLang="en-US" smtClean="0"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E7851-D339-8141-B781-AEB2331834BE}" type="slidenum">
              <a:rPr lang="ja-JP" altLang="en-US" smtClean="0"/>
              <a:pPr/>
              <a:t>12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65DB3-71E6-184D-9FE8-5EA2CE39285B}" type="slidenum">
              <a:rPr lang="en-US" altLang="ja-JP" smtClean="0"/>
              <a:pPr/>
              <a:t>19</a:t>
            </a:fld>
            <a:endParaRPr lang="en-US" altLang="ja-JP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1768475" y="1600200"/>
            <a:ext cx="7762876" cy="52578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>
              <a:latin typeface="ヒラギノ丸ゴ Pro W4"/>
              <a:ea typeface="ヒラギノ丸ゴ Pro W4"/>
              <a:cs typeface="ヒラギノ丸ゴ Pro W4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525" y="-15875"/>
            <a:ext cx="9603558" cy="1657350"/>
            <a:chOff x="0" y="-10"/>
            <a:chExt cx="5760" cy="1044"/>
          </a:xfrm>
        </p:grpSpPr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0" y="0"/>
              <a:ext cx="5760" cy="1032"/>
            </a:xfrm>
            <a:custGeom>
              <a:avLst/>
              <a:gdLst/>
              <a:ahLst/>
              <a:cxnLst>
                <a:cxn ang="0">
                  <a:pos x="4848" y="432"/>
                </a:cxn>
                <a:cxn ang="0">
                  <a:pos x="0" y="432"/>
                </a:cxn>
                <a:cxn ang="0">
                  <a:pos x="0" y="0"/>
                </a:cxn>
                <a:cxn ang="0">
                  <a:pos x="4848" y="0"/>
                </a:cxn>
                <a:cxn ang="0">
                  <a:pos x="4848" y="432"/>
                </a:cxn>
              </a:cxnLst>
              <a:rect l="0" t="0" r="r" b="b"/>
              <a:pathLst>
                <a:path w="4848" h="432">
                  <a:moveTo>
                    <a:pt x="4848" y="432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4848" y="0"/>
                  </a:lnTo>
                  <a:lnTo>
                    <a:pt x="4848" y="432"/>
                  </a:lnTo>
                  <a:close/>
                </a:path>
              </a:pathLst>
            </a:custGeom>
            <a:solidFill>
              <a:srgbClr val="EB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>
                <a:latin typeface="ヒラギノ丸ゴ Pro W4"/>
                <a:ea typeface="ヒラギノ丸ゴ Pro W4"/>
                <a:cs typeface="ヒラギノ丸ゴ Pro W4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332" y="-10"/>
              <a:ext cx="5176" cy="1044"/>
              <a:chOff x="333" y="-9"/>
              <a:chExt cx="5176" cy="1044"/>
            </a:xfrm>
          </p:grpSpPr>
          <p:sp>
            <p:nvSpPr>
              <p:cNvPr id="36" name="Freeform 6"/>
              <p:cNvSpPr>
                <a:spLocks/>
              </p:cNvSpPr>
              <p:nvPr/>
            </p:nvSpPr>
            <p:spPr bwMode="ltGray">
              <a:xfrm>
                <a:off x="3230" y="949"/>
                <a:ext cx="17" cy="2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15" y="5"/>
                  </a:cxn>
                  <a:cxn ang="0">
                    <a:pos x="13" y="17"/>
                  </a:cxn>
                  <a:cxn ang="0">
                    <a:pos x="5" y="11"/>
                  </a:cxn>
                </a:cxnLst>
                <a:rect l="0" t="0" r="r" b="b"/>
                <a:pathLst>
                  <a:path w="15" h="23">
                    <a:moveTo>
                      <a:pt x="5" y="11"/>
                    </a:moveTo>
                    <a:cubicBezTo>
                      <a:pt x="2" y="1"/>
                      <a:pt x="7" y="0"/>
                      <a:pt x="15" y="5"/>
                    </a:cubicBezTo>
                    <a:cubicBezTo>
                      <a:pt x="14" y="9"/>
                      <a:pt x="15" y="13"/>
                      <a:pt x="13" y="17"/>
                    </a:cubicBezTo>
                    <a:cubicBezTo>
                      <a:pt x="9" y="23"/>
                      <a:pt x="0" y="16"/>
                      <a:pt x="5" y="1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ltGray">
              <a:xfrm>
                <a:off x="3406" y="1015"/>
                <a:ext cx="21" cy="20"/>
              </a:xfrm>
              <a:custGeom>
                <a:avLst/>
                <a:gdLst/>
                <a:ahLst/>
                <a:cxnLst>
                  <a:cxn ang="0">
                    <a:pos x="3" y="13"/>
                  </a:cxn>
                  <a:cxn ang="0">
                    <a:pos x="11" y="3"/>
                  </a:cxn>
                  <a:cxn ang="0">
                    <a:pos x="7" y="19"/>
                  </a:cxn>
                  <a:cxn ang="0">
                    <a:pos x="3" y="13"/>
                  </a:cxn>
                </a:cxnLst>
                <a:rect l="0" t="0" r="r" b="b"/>
                <a:pathLst>
                  <a:path w="20" h="23">
                    <a:moveTo>
                      <a:pt x="3" y="13"/>
                    </a:moveTo>
                    <a:cubicBezTo>
                      <a:pt x="0" y="5"/>
                      <a:pt x="2" y="0"/>
                      <a:pt x="11" y="3"/>
                    </a:cubicBezTo>
                    <a:cubicBezTo>
                      <a:pt x="16" y="10"/>
                      <a:pt x="20" y="23"/>
                      <a:pt x="7" y="19"/>
                    </a:cubicBezTo>
                    <a:cubicBezTo>
                      <a:pt x="6" y="17"/>
                      <a:pt x="3" y="13"/>
                      <a:pt x="3" y="13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8" name="Freeform 8"/>
              <p:cNvSpPr>
                <a:spLocks/>
              </p:cNvSpPr>
              <p:nvPr/>
            </p:nvSpPr>
            <p:spPr bwMode="ltGray">
              <a:xfrm>
                <a:off x="2909" y="908"/>
                <a:ext cx="31" cy="34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8" y="21"/>
                  </a:cxn>
                  <a:cxn ang="0">
                    <a:pos x="0" y="9"/>
                  </a:cxn>
                  <a:cxn ang="0">
                    <a:pos x="16" y="3"/>
                  </a:cxn>
                  <a:cxn ang="0">
                    <a:pos x="30" y="23"/>
                  </a:cxn>
                  <a:cxn ang="0">
                    <a:pos x="28" y="31"/>
                  </a:cxn>
                  <a:cxn ang="0">
                    <a:pos x="16" y="33"/>
                  </a:cxn>
                </a:cxnLst>
                <a:rect l="0" t="0" r="r" b="b"/>
                <a:pathLst>
                  <a:path w="30" h="42">
                    <a:moveTo>
                      <a:pt x="16" y="33"/>
                    </a:moveTo>
                    <a:cubicBezTo>
                      <a:pt x="3" y="20"/>
                      <a:pt x="15" y="34"/>
                      <a:pt x="8" y="21"/>
                    </a:cubicBezTo>
                    <a:cubicBezTo>
                      <a:pt x="6" y="17"/>
                      <a:pt x="0" y="9"/>
                      <a:pt x="0" y="9"/>
                    </a:cubicBezTo>
                    <a:cubicBezTo>
                      <a:pt x="5" y="1"/>
                      <a:pt x="7" y="0"/>
                      <a:pt x="16" y="3"/>
                    </a:cubicBezTo>
                    <a:cubicBezTo>
                      <a:pt x="25" y="16"/>
                      <a:pt x="10" y="16"/>
                      <a:pt x="30" y="23"/>
                    </a:cubicBezTo>
                    <a:cubicBezTo>
                      <a:pt x="29" y="26"/>
                      <a:pt x="30" y="29"/>
                      <a:pt x="28" y="31"/>
                    </a:cubicBezTo>
                    <a:cubicBezTo>
                      <a:pt x="15" y="42"/>
                      <a:pt x="16" y="38"/>
                      <a:pt x="16" y="33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9" name="Freeform 9"/>
              <p:cNvSpPr>
                <a:spLocks/>
              </p:cNvSpPr>
              <p:nvPr/>
            </p:nvSpPr>
            <p:spPr bwMode="ltGray">
              <a:xfrm>
                <a:off x="2551" y="940"/>
                <a:ext cx="25" cy="12"/>
              </a:xfrm>
              <a:custGeom>
                <a:avLst/>
                <a:gdLst/>
                <a:ahLst/>
                <a:cxnLst>
                  <a:cxn ang="0">
                    <a:pos x="15" y="16"/>
                  </a:cxn>
                  <a:cxn ang="0">
                    <a:pos x="3" y="8"/>
                  </a:cxn>
                  <a:cxn ang="0">
                    <a:pos x="15" y="0"/>
                  </a:cxn>
                  <a:cxn ang="0">
                    <a:pos x="15" y="16"/>
                  </a:cxn>
                </a:cxnLst>
                <a:rect l="0" t="0" r="r" b="b"/>
                <a:pathLst>
                  <a:path w="25" h="16">
                    <a:moveTo>
                      <a:pt x="15" y="16"/>
                    </a:moveTo>
                    <a:cubicBezTo>
                      <a:pt x="10" y="15"/>
                      <a:pt x="0" y="12"/>
                      <a:pt x="3" y="8"/>
                    </a:cubicBezTo>
                    <a:cubicBezTo>
                      <a:pt x="6" y="4"/>
                      <a:pt x="15" y="0"/>
                      <a:pt x="15" y="0"/>
                    </a:cubicBezTo>
                    <a:cubicBezTo>
                      <a:pt x="17" y="3"/>
                      <a:pt x="25" y="16"/>
                      <a:pt x="15" y="1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0" name="Freeform 10"/>
              <p:cNvSpPr>
                <a:spLocks/>
              </p:cNvSpPr>
              <p:nvPr/>
            </p:nvSpPr>
            <p:spPr bwMode="ltGray">
              <a:xfrm>
                <a:off x="2443" y="954"/>
                <a:ext cx="65" cy="39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30" y="4"/>
                  </a:cxn>
                  <a:cxn ang="0">
                    <a:pos x="42" y="0"/>
                  </a:cxn>
                  <a:cxn ang="0">
                    <a:pos x="58" y="12"/>
                  </a:cxn>
                  <a:cxn ang="0">
                    <a:pos x="32" y="26"/>
                  </a:cxn>
                  <a:cxn ang="0">
                    <a:pos x="12" y="46"/>
                  </a:cxn>
                  <a:cxn ang="0">
                    <a:pos x="8" y="20"/>
                  </a:cxn>
                  <a:cxn ang="0">
                    <a:pos x="12" y="14"/>
                  </a:cxn>
                  <a:cxn ang="0">
                    <a:pos x="14" y="24"/>
                  </a:cxn>
                </a:cxnLst>
                <a:rect l="0" t="0" r="r" b="b"/>
                <a:pathLst>
                  <a:path w="65" h="46">
                    <a:moveTo>
                      <a:pt x="14" y="24"/>
                    </a:moveTo>
                    <a:cubicBezTo>
                      <a:pt x="18" y="13"/>
                      <a:pt x="16" y="9"/>
                      <a:pt x="30" y="4"/>
                    </a:cubicBezTo>
                    <a:cubicBezTo>
                      <a:pt x="34" y="3"/>
                      <a:pt x="42" y="0"/>
                      <a:pt x="42" y="0"/>
                    </a:cubicBezTo>
                    <a:cubicBezTo>
                      <a:pt x="50" y="1"/>
                      <a:pt x="65" y="0"/>
                      <a:pt x="58" y="12"/>
                    </a:cubicBezTo>
                    <a:cubicBezTo>
                      <a:pt x="53" y="21"/>
                      <a:pt x="40" y="21"/>
                      <a:pt x="32" y="26"/>
                    </a:cubicBezTo>
                    <a:cubicBezTo>
                      <a:pt x="26" y="35"/>
                      <a:pt x="23" y="42"/>
                      <a:pt x="12" y="46"/>
                    </a:cubicBezTo>
                    <a:cubicBezTo>
                      <a:pt x="0" y="42"/>
                      <a:pt x="5" y="30"/>
                      <a:pt x="8" y="20"/>
                    </a:cubicBezTo>
                    <a:cubicBezTo>
                      <a:pt x="9" y="18"/>
                      <a:pt x="10" y="13"/>
                      <a:pt x="12" y="14"/>
                    </a:cubicBezTo>
                    <a:cubicBezTo>
                      <a:pt x="15" y="16"/>
                      <a:pt x="13" y="21"/>
                      <a:pt x="14" y="2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1" name="Freeform 11"/>
              <p:cNvSpPr>
                <a:spLocks/>
              </p:cNvSpPr>
              <p:nvPr/>
            </p:nvSpPr>
            <p:spPr bwMode="ltGray">
              <a:xfrm>
                <a:off x="2375" y="952"/>
                <a:ext cx="68" cy="39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18" y="25"/>
                  </a:cxn>
                  <a:cxn ang="0">
                    <a:pos x="52" y="1"/>
                  </a:cxn>
                  <a:cxn ang="0">
                    <a:pos x="64" y="3"/>
                  </a:cxn>
                  <a:cxn ang="0">
                    <a:pos x="50" y="19"/>
                  </a:cxn>
                  <a:cxn ang="0">
                    <a:pos x="28" y="33"/>
                  </a:cxn>
                  <a:cxn ang="0">
                    <a:pos x="22" y="47"/>
                  </a:cxn>
                  <a:cxn ang="0">
                    <a:pos x="16" y="45"/>
                  </a:cxn>
                  <a:cxn ang="0">
                    <a:pos x="12" y="39"/>
                  </a:cxn>
                  <a:cxn ang="0">
                    <a:pos x="0" y="35"/>
                  </a:cxn>
                  <a:cxn ang="0">
                    <a:pos x="0" y="31"/>
                  </a:cxn>
                </a:cxnLst>
                <a:rect l="0" t="0" r="r" b="b"/>
                <a:pathLst>
                  <a:path w="69" h="47">
                    <a:moveTo>
                      <a:pt x="0" y="31"/>
                    </a:moveTo>
                    <a:cubicBezTo>
                      <a:pt x="7" y="24"/>
                      <a:pt x="9" y="22"/>
                      <a:pt x="18" y="25"/>
                    </a:cubicBezTo>
                    <a:cubicBezTo>
                      <a:pt x="25" y="4"/>
                      <a:pt x="36" y="12"/>
                      <a:pt x="52" y="1"/>
                    </a:cubicBezTo>
                    <a:cubicBezTo>
                      <a:pt x="56" y="2"/>
                      <a:pt x="61" y="0"/>
                      <a:pt x="64" y="3"/>
                    </a:cubicBezTo>
                    <a:cubicBezTo>
                      <a:pt x="69" y="8"/>
                      <a:pt x="50" y="19"/>
                      <a:pt x="50" y="19"/>
                    </a:cubicBezTo>
                    <a:cubicBezTo>
                      <a:pt x="46" y="31"/>
                      <a:pt x="35" y="22"/>
                      <a:pt x="28" y="33"/>
                    </a:cubicBezTo>
                    <a:cubicBezTo>
                      <a:pt x="31" y="41"/>
                      <a:pt x="31" y="44"/>
                      <a:pt x="22" y="47"/>
                    </a:cubicBezTo>
                    <a:cubicBezTo>
                      <a:pt x="20" y="46"/>
                      <a:pt x="18" y="46"/>
                      <a:pt x="16" y="45"/>
                    </a:cubicBezTo>
                    <a:cubicBezTo>
                      <a:pt x="14" y="43"/>
                      <a:pt x="14" y="40"/>
                      <a:pt x="12" y="39"/>
                    </a:cubicBezTo>
                    <a:cubicBezTo>
                      <a:pt x="8" y="37"/>
                      <a:pt x="0" y="35"/>
                      <a:pt x="0" y="35"/>
                    </a:cubicBezTo>
                    <a:cubicBezTo>
                      <a:pt x="2" y="26"/>
                      <a:pt x="3" y="25"/>
                      <a:pt x="0" y="3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ltGray">
              <a:xfrm>
                <a:off x="2007" y="739"/>
                <a:ext cx="354" cy="22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36" y="18"/>
                  </a:cxn>
                  <a:cxn ang="0">
                    <a:pos x="46" y="30"/>
                  </a:cxn>
                  <a:cxn ang="0">
                    <a:pos x="76" y="52"/>
                  </a:cxn>
                  <a:cxn ang="0">
                    <a:pos x="92" y="66"/>
                  </a:cxn>
                  <a:cxn ang="0">
                    <a:pos x="122" y="98"/>
                  </a:cxn>
                  <a:cxn ang="0">
                    <a:pos x="136" y="128"/>
                  </a:cxn>
                  <a:cxn ang="0">
                    <a:pos x="148" y="132"/>
                  </a:cxn>
                  <a:cxn ang="0">
                    <a:pos x="154" y="150"/>
                  </a:cxn>
                  <a:cxn ang="0">
                    <a:pos x="176" y="152"/>
                  </a:cxn>
                  <a:cxn ang="0">
                    <a:pos x="170" y="196"/>
                  </a:cxn>
                  <a:cxn ang="0">
                    <a:pos x="180" y="224"/>
                  </a:cxn>
                  <a:cxn ang="0">
                    <a:pos x="198" y="232"/>
                  </a:cxn>
                  <a:cxn ang="0">
                    <a:pos x="216" y="234"/>
                  </a:cxn>
                  <a:cxn ang="0">
                    <a:pos x="236" y="242"/>
                  </a:cxn>
                  <a:cxn ang="0">
                    <a:pos x="254" y="236"/>
                  </a:cxn>
                  <a:cxn ang="0">
                    <a:pos x="272" y="248"/>
                  </a:cxn>
                  <a:cxn ang="0">
                    <a:pos x="296" y="256"/>
                  </a:cxn>
                  <a:cxn ang="0">
                    <a:pos x="314" y="264"/>
                  </a:cxn>
                  <a:cxn ang="0">
                    <a:pos x="352" y="266"/>
                  </a:cxn>
                  <a:cxn ang="0">
                    <a:pos x="342" y="274"/>
                  </a:cxn>
                  <a:cxn ang="0">
                    <a:pos x="322" y="272"/>
                  </a:cxn>
                  <a:cxn ang="0">
                    <a:pos x="300" y="270"/>
                  </a:cxn>
                  <a:cxn ang="0">
                    <a:pos x="288" y="266"/>
                  </a:cxn>
                  <a:cxn ang="0">
                    <a:pos x="252" y="264"/>
                  </a:cxn>
                  <a:cxn ang="0">
                    <a:pos x="234" y="260"/>
                  </a:cxn>
                  <a:cxn ang="0">
                    <a:pos x="172" y="242"/>
                  </a:cxn>
                  <a:cxn ang="0">
                    <a:pos x="160" y="216"/>
                  </a:cxn>
                  <a:cxn ang="0">
                    <a:pos x="126" y="200"/>
                  </a:cxn>
                  <a:cxn ang="0">
                    <a:pos x="108" y="186"/>
                  </a:cxn>
                  <a:cxn ang="0">
                    <a:pos x="94" y="158"/>
                  </a:cxn>
                  <a:cxn ang="0">
                    <a:pos x="68" y="108"/>
                  </a:cxn>
                  <a:cxn ang="0">
                    <a:pos x="64" y="102"/>
                  </a:cxn>
                  <a:cxn ang="0">
                    <a:pos x="58" y="100"/>
                  </a:cxn>
                  <a:cxn ang="0">
                    <a:pos x="54" y="88"/>
                  </a:cxn>
                  <a:cxn ang="0">
                    <a:pos x="38" y="58"/>
                  </a:cxn>
                  <a:cxn ang="0">
                    <a:pos x="20" y="40"/>
                  </a:cxn>
                  <a:cxn ang="0">
                    <a:pos x="4" y="22"/>
                  </a:cxn>
                  <a:cxn ang="0">
                    <a:pos x="10" y="2"/>
                  </a:cxn>
                  <a:cxn ang="0">
                    <a:pos x="10" y="4"/>
                  </a:cxn>
                </a:cxnLst>
                <a:rect l="0" t="0" r="r" b="b"/>
                <a:pathLst>
                  <a:path w="355" h="277">
                    <a:moveTo>
                      <a:pt x="10" y="4"/>
                    </a:moveTo>
                    <a:cubicBezTo>
                      <a:pt x="22" y="0"/>
                      <a:pt x="24" y="14"/>
                      <a:pt x="36" y="18"/>
                    </a:cubicBezTo>
                    <a:cubicBezTo>
                      <a:pt x="37" y="19"/>
                      <a:pt x="45" y="29"/>
                      <a:pt x="46" y="30"/>
                    </a:cubicBezTo>
                    <a:cubicBezTo>
                      <a:pt x="56" y="40"/>
                      <a:pt x="67" y="38"/>
                      <a:pt x="76" y="52"/>
                    </a:cubicBezTo>
                    <a:cubicBezTo>
                      <a:pt x="80" y="58"/>
                      <a:pt x="92" y="66"/>
                      <a:pt x="92" y="66"/>
                    </a:cubicBezTo>
                    <a:cubicBezTo>
                      <a:pt x="96" y="79"/>
                      <a:pt x="112" y="88"/>
                      <a:pt x="122" y="98"/>
                    </a:cubicBezTo>
                    <a:cubicBezTo>
                      <a:pt x="124" y="105"/>
                      <a:pt x="130" y="124"/>
                      <a:pt x="136" y="128"/>
                    </a:cubicBezTo>
                    <a:cubicBezTo>
                      <a:pt x="140" y="130"/>
                      <a:pt x="148" y="132"/>
                      <a:pt x="148" y="132"/>
                    </a:cubicBezTo>
                    <a:cubicBezTo>
                      <a:pt x="150" y="138"/>
                      <a:pt x="154" y="150"/>
                      <a:pt x="154" y="150"/>
                    </a:cubicBezTo>
                    <a:cubicBezTo>
                      <a:pt x="161" y="139"/>
                      <a:pt x="168" y="144"/>
                      <a:pt x="176" y="152"/>
                    </a:cubicBezTo>
                    <a:cubicBezTo>
                      <a:pt x="174" y="167"/>
                      <a:pt x="173" y="181"/>
                      <a:pt x="170" y="196"/>
                    </a:cubicBezTo>
                    <a:cubicBezTo>
                      <a:pt x="171" y="202"/>
                      <a:pt x="174" y="220"/>
                      <a:pt x="180" y="224"/>
                    </a:cubicBezTo>
                    <a:cubicBezTo>
                      <a:pt x="185" y="228"/>
                      <a:pt x="193" y="228"/>
                      <a:pt x="198" y="232"/>
                    </a:cubicBezTo>
                    <a:cubicBezTo>
                      <a:pt x="204" y="230"/>
                      <a:pt x="216" y="234"/>
                      <a:pt x="216" y="234"/>
                    </a:cubicBezTo>
                    <a:cubicBezTo>
                      <a:pt x="223" y="241"/>
                      <a:pt x="225" y="245"/>
                      <a:pt x="236" y="242"/>
                    </a:cubicBezTo>
                    <a:cubicBezTo>
                      <a:pt x="242" y="240"/>
                      <a:pt x="254" y="236"/>
                      <a:pt x="254" y="236"/>
                    </a:cubicBezTo>
                    <a:cubicBezTo>
                      <a:pt x="260" y="240"/>
                      <a:pt x="265" y="246"/>
                      <a:pt x="272" y="248"/>
                    </a:cubicBezTo>
                    <a:cubicBezTo>
                      <a:pt x="277" y="250"/>
                      <a:pt x="291" y="252"/>
                      <a:pt x="296" y="256"/>
                    </a:cubicBezTo>
                    <a:cubicBezTo>
                      <a:pt x="301" y="260"/>
                      <a:pt x="314" y="264"/>
                      <a:pt x="314" y="264"/>
                    </a:cubicBezTo>
                    <a:cubicBezTo>
                      <a:pt x="330" y="263"/>
                      <a:pt x="338" y="261"/>
                      <a:pt x="352" y="266"/>
                    </a:cubicBezTo>
                    <a:cubicBezTo>
                      <a:pt x="355" y="275"/>
                      <a:pt x="350" y="277"/>
                      <a:pt x="342" y="274"/>
                    </a:cubicBezTo>
                    <a:cubicBezTo>
                      <a:pt x="336" y="276"/>
                      <a:pt x="322" y="272"/>
                      <a:pt x="322" y="272"/>
                    </a:cubicBezTo>
                    <a:cubicBezTo>
                      <a:pt x="314" y="275"/>
                      <a:pt x="308" y="272"/>
                      <a:pt x="300" y="270"/>
                    </a:cubicBezTo>
                    <a:cubicBezTo>
                      <a:pt x="296" y="269"/>
                      <a:pt x="288" y="266"/>
                      <a:pt x="288" y="266"/>
                    </a:cubicBezTo>
                    <a:cubicBezTo>
                      <a:pt x="276" y="270"/>
                      <a:pt x="264" y="266"/>
                      <a:pt x="252" y="264"/>
                    </a:cubicBezTo>
                    <a:cubicBezTo>
                      <a:pt x="245" y="259"/>
                      <a:pt x="242" y="257"/>
                      <a:pt x="234" y="260"/>
                    </a:cubicBezTo>
                    <a:cubicBezTo>
                      <a:pt x="211" y="252"/>
                      <a:pt x="192" y="256"/>
                      <a:pt x="172" y="242"/>
                    </a:cubicBezTo>
                    <a:cubicBezTo>
                      <a:pt x="165" y="231"/>
                      <a:pt x="176" y="221"/>
                      <a:pt x="160" y="216"/>
                    </a:cubicBezTo>
                    <a:cubicBezTo>
                      <a:pt x="154" y="233"/>
                      <a:pt x="136" y="203"/>
                      <a:pt x="126" y="200"/>
                    </a:cubicBezTo>
                    <a:cubicBezTo>
                      <a:pt x="120" y="196"/>
                      <a:pt x="114" y="190"/>
                      <a:pt x="108" y="186"/>
                    </a:cubicBezTo>
                    <a:cubicBezTo>
                      <a:pt x="104" y="175"/>
                      <a:pt x="104" y="165"/>
                      <a:pt x="94" y="158"/>
                    </a:cubicBezTo>
                    <a:cubicBezTo>
                      <a:pt x="83" y="142"/>
                      <a:pt x="85" y="119"/>
                      <a:pt x="68" y="108"/>
                    </a:cubicBezTo>
                    <a:cubicBezTo>
                      <a:pt x="67" y="106"/>
                      <a:pt x="66" y="104"/>
                      <a:pt x="64" y="102"/>
                    </a:cubicBezTo>
                    <a:cubicBezTo>
                      <a:pt x="62" y="101"/>
                      <a:pt x="59" y="102"/>
                      <a:pt x="58" y="100"/>
                    </a:cubicBezTo>
                    <a:cubicBezTo>
                      <a:pt x="56" y="97"/>
                      <a:pt x="54" y="88"/>
                      <a:pt x="54" y="88"/>
                    </a:cubicBezTo>
                    <a:cubicBezTo>
                      <a:pt x="59" y="73"/>
                      <a:pt x="52" y="61"/>
                      <a:pt x="38" y="58"/>
                    </a:cubicBezTo>
                    <a:cubicBezTo>
                      <a:pt x="32" y="49"/>
                      <a:pt x="31" y="44"/>
                      <a:pt x="20" y="40"/>
                    </a:cubicBezTo>
                    <a:cubicBezTo>
                      <a:pt x="16" y="27"/>
                      <a:pt x="16" y="26"/>
                      <a:pt x="4" y="22"/>
                    </a:cubicBezTo>
                    <a:cubicBezTo>
                      <a:pt x="1" y="13"/>
                      <a:pt x="0" y="5"/>
                      <a:pt x="10" y="2"/>
                    </a:cubicBezTo>
                    <a:cubicBezTo>
                      <a:pt x="18" y="5"/>
                      <a:pt x="18" y="4"/>
                      <a:pt x="10" y="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ltGray">
              <a:xfrm>
                <a:off x="2222" y="724"/>
                <a:ext cx="157" cy="167"/>
              </a:xfrm>
              <a:custGeom>
                <a:avLst/>
                <a:gdLst/>
                <a:ahLst/>
                <a:cxnLst>
                  <a:cxn ang="0">
                    <a:pos x="54" y="66"/>
                  </a:cxn>
                  <a:cxn ang="0">
                    <a:pos x="66" y="58"/>
                  </a:cxn>
                  <a:cxn ang="0">
                    <a:pos x="68" y="52"/>
                  </a:cxn>
                  <a:cxn ang="0">
                    <a:pos x="80" y="44"/>
                  </a:cxn>
                  <a:cxn ang="0">
                    <a:pos x="106" y="22"/>
                  </a:cxn>
                  <a:cxn ang="0">
                    <a:pos x="112" y="4"/>
                  </a:cxn>
                  <a:cxn ang="0">
                    <a:pos x="124" y="0"/>
                  </a:cxn>
                  <a:cxn ang="0">
                    <a:pos x="150" y="28"/>
                  </a:cxn>
                  <a:cxn ang="0">
                    <a:pos x="146" y="44"/>
                  </a:cxn>
                  <a:cxn ang="0">
                    <a:pos x="126" y="64"/>
                  </a:cxn>
                  <a:cxn ang="0">
                    <a:pos x="132" y="94"/>
                  </a:cxn>
                  <a:cxn ang="0">
                    <a:pos x="142" y="110"/>
                  </a:cxn>
                  <a:cxn ang="0">
                    <a:pos x="146" y="128"/>
                  </a:cxn>
                  <a:cxn ang="0">
                    <a:pos x="128" y="128"/>
                  </a:cxn>
                  <a:cxn ang="0">
                    <a:pos x="116" y="146"/>
                  </a:cxn>
                  <a:cxn ang="0">
                    <a:pos x="104" y="156"/>
                  </a:cxn>
                  <a:cxn ang="0">
                    <a:pos x="100" y="198"/>
                  </a:cxn>
                  <a:cxn ang="0">
                    <a:pos x="88" y="202"/>
                  </a:cxn>
                  <a:cxn ang="0">
                    <a:pos x="82" y="206"/>
                  </a:cxn>
                  <a:cxn ang="0">
                    <a:pos x="76" y="202"/>
                  </a:cxn>
                  <a:cxn ang="0">
                    <a:pos x="72" y="190"/>
                  </a:cxn>
                  <a:cxn ang="0">
                    <a:pos x="60" y="186"/>
                  </a:cxn>
                  <a:cxn ang="0">
                    <a:pos x="42" y="194"/>
                  </a:cxn>
                  <a:cxn ang="0">
                    <a:pos x="28" y="186"/>
                  </a:cxn>
                  <a:cxn ang="0">
                    <a:pos x="10" y="148"/>
                  </a:cxn>
                  <a:cxn ang="0">
                    <a:pos x="4" y="130"/>
                  </a:cxn>
                  <a:cxn ang="0">
                    <a:pos x="0" y="118"/>
                  </a:cxn>
                  <a:cxn ang="0">
                    <a:pos x="20" y="96"/>
                  </a:cxn>
                  <a:cxn ang="0">
                    <a:pos x="32" y="104"/>
                  </a:cxn>
                  <a:cxn ang="0">
                    <a:pos x="34" y="80"/>
                  </a:cxn>
                  <a:cxn ang="0">
                    <a:pos x="52" y="70"/>
                  </a:cxn>
                  <a:cxn ang="0">
                    <a:pos x="54" y="66"/>
                  </a:cxn>
                </a:cxnLst>
                <a:rect l="0" t="0" r="r" b="b"/>
                <a:pathLst>
                  <a:path w="156" h="206">
                    <a:moveTo>
                      <a:pt x="54" y="66"/>
                    </a:moveTo>
                    <a:cubicBezTo>
                      <a:pt x="58" y="63"/>
                      <a:pt x="64" y="63"/>
                      <a:pt x="66" y="58"/>
                    </a:cubicBezTo>
                    <a:cubicBezTo>
                      <a:pt x="67" y="56"/>
                      <a:pt x="67" y="53"/>
                      <a:pt x="68" y="52"/>
                    </a:cubicBezTo>
                    <a:cubicBezTo>
                      <a:pt x="71" y="49"/>
                      <a:pt x="80" y="44"/>
                      <a:pt x="80" y="44"/>
                    </a:cubicBezTo>
                    <a:cubicBezTo>
                      <a:pt x="113" y="55"/>
                      <a:pt x="85" y="29"/>
                      <a:pt x="106" y="22"/>
                    </a:cubicBezTo>
                    <a:cubicBezTo>
                      <a:pt x="110" y="17"/>
                      <a:pt x="108" y="9"/>
                      <a:pt x="112" y="4"/>
                    </a:cubicBezTo>
                    <a:cubicBezTo>
                      <a:pt x="115" y="1"/>
                      <a:pt x="124" y="0"/>
                      <a:pt x="124" y="0"/>
                    </a:cubicBezTo>
                    <a:cubicBezTo>
                      <a:pt x="138" y="14"/>
                      <a:pt x="126" y="23"/>
                      <a:pt x="150" y="28"/>
                    </a:cubicBezTo>
                    <a:cubicBezTo>
                      <a:pt x="156" y="36"/>
                      <a:pt x="154" y="39"/>
                      <a:pt x="146" y="44"/>
                    </a:cubicBezTo>
                    <a:cubicBezTo>
                      <a:pt x="141" y="52"/>
                      <a:pt x="135" y="61"/>
                      <a:pt x="126" y="64"/>
                    </a:cubicBezTo>
                    <a:cubicBezTo>
                      <a:pt x="118" y="75"/>
                      <a:pt x="128" y="83"/>
                      <a:pt x="132" y="94"/>
                    </a:cubicBezTo>
                    <a:cubicBezTo>
                      <a:pt x="129" y="103"/>
                      <a:pt x="135" y="105"/>
                      <a:pt x="142" y="110"/>
                    </a:cubicBezTo>
                    <a:cubicBezTo>
                      <a:pt x="145" y="119"/>
                      <a:pt x="141" y="120"/>
                      <a:pt x="146" y="128"/>
                    </a:cubicBezTo>
                    <a:cubicBezTo>
                      <a:pt x="142" y="139"/>
                      <a:pt x="135" y="133"/>
                      <a:pt x="128" y="128"/>
                    </a:cubicBezTo>
                    <a:cubicBezTo>
                      <a:pt x="116" y="132"/>
                      <a:pt x="122" y="136"/>
                      <a:pt x="116" y="146"/>
                    </a:cubicBezTo>
                    <a:cubicBezTo>
                      <a:pt x="113" y="151"/>
                      <a:pt x="108" y="152"/>
                      <a:pt x="104" y="156"/>
                    </a:cubicBezTo>
                    <a:cubicBezTo>
                      <a:pt x="107" y="167"/>
                      <a:pt x="112" y="191"/>
                      <a:pt x="100" y="198"/>
                    </a:cubicBezTo>
                    <a:cubicBezTo>
                      <a:pt x="96" y="200"/>
                      <a:pt x="92" y="200"/>
                      <a:pt x="88" y="202"/>
                    </a:cubicBezTo>
                    <a:cubicBezTo>
                      <a:pt x="86" y="203"/>
                      <a:pt x="84" y="205"/>
                      <a:pt x="82" y="206"/>
                    </a:cubicBezTo>
                    <a:cubicBezTo>
                      <a:pt x="80" y="205"/>
                      <a:pt x="77" y="204"/>
                      <a:pt x="76" y="202"/>
                    </a:cubicBezTo>
                    <a:cubicBezTo>
                      <a:pt x="74" y="198"/>
                      <a:pt x="76" y="191"/>
                      <a:pt x="72" y="190"/>
                    </a:cubicBezTo>
                    <a:cubicBezTo>
                      <a:pt x="68" y="189"/>
                      <a:pt x="60" y="186"/>
                      <a:pt x="60" y="186"/>
                    </a:cubicBezTo>
                    <a:cubicBezTo>
                      <a:pt x="53" y="188"/>
                      <a:pt x="49" y="192"/>
                      <a:pt x="42" y="194"/>
                    </a:cubicBezTo>
                    <a:cubicBezTo>
                      <a:pt x="34" y="189"/>
                      <a:pt x="37" y="183"/>
                      <a:pt x="28" y="186"/>
                    </a:cubicBezTo>
                    <a:cubicBezTo>
                      <a:pt x="12" y="181"/>
                      <a:pt x="19" y="161"/>
                      <a:pt x="10" y="148"/>
                    </a:cubicBezTo>
                    <a:cubicBezTo>
                      <a:pt x="5" y="121"/>
                      <a:pt x="11" y="147"/>
                      <a:pt x="4" y="130"/>
                    </a:cubicBezTo>
                    <a:cubicBezTo>
                      <a:pt x="2" y="126"/>
                      <a:pt x="0" y="118"/>
                      <a:pt x="0" y="118"/>
                    </a:cubicBezTo>
                    <a:cubicBezTo>
                      <a:pt x="2" y="95"/>
                      <a:pt x="0" y="83"/>
                      <a:pt x="20" y="96"/>
                    </a:cubicBezTo>
                    <a:cubicBezTo>
                      <a:pt x="23" y="105"/>
                      <a:pt x="23" y="110"/>
                      <a:pt x="32" y="104"/>
                    </a:cubicBezTo>
                    <a:cubicBezTo>
                      <a:pt x="35" y="95"/>
                      <a:pt x="29" y="88"/>
                      <a:pt x="34" y="80"/>
                    </a:cubicBezTo>
                    <a:cubicBezTo>
                      <a:pt x="36" y="76"/>
                      <a:pt x="48" y="73"/>
                      <a:pt x="52" y="70"/>
                    </a:cubicBezTo>
                    <a:cubicBezTo>
                      <a:pt x="57" y="63"/>
                      <a:pt x="58" y="62"/>
                      <a:pt x="54" y="6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4" name="Freeform 14"/>
              <p:cNvSpPr>
                <a:spLocks/>
              </p:cNvSpPr>
              <p:nvPr/>
            </p:nvSpPr>
            <p:spPr bwMode="ltGray">
              <a:xfrm>
                <a:off x="2375" y="800"/>
                <a:ext cx="110" cy="32"/>
              </a:xfrm>
              <a:custGeom>
                <a:avLst/>
                <a:gdLst/>
                <a:ahLst/>
                <a:cxnLst>
                  <a:cxn ang="0">
                    <a:pos x="4" y="32"/>
                  </a:cxn>
                  <a:cxn ang="0">
                    <a:pos x="18" y="10"/>
                  </a:cxn>
                  <a:cxn ang="0">
                    <a:pos x="46" y="20"/>
                  </a:cxn>
                  <a:cxn ang="0">
                    <a:pos x="72" y="14"/>
                  </a:cxn>
                  <a:cxn ang="0">
                    <a:pos x="90" y="0"/>
                  </a:cxn>
                  <a:cxn ang="0">
                    <a:pos x="76" y="26"/>
                  </a:cxn>
                  <a:cxn ang="0">
                    <a:pos x="60" y="38"/>
                  </a:cxn>
                  <a:cxn ang="0">
                    <a:pos x="42" y="32"/>
                  </a:cxn>
                  <a:cxn ang="0">
                    <a:pos x="14" y="30"/>
                  </a:cxn>
                  <a:cxn ang="0">
                    <a:pos x="4" y="32"/>
                  </a:cxn>
                </a:cxnLst>
                <a:rect l="0" t="0" r="r" b="b"/>
                <a:pathLst>
                  <a:path w="109" h="38">
                    <a:moveTo>
                      <a:pt x="4" y="32"/>
                    </a:moveTo>
                    <a:cubicBezTo>
                      <a:pt x="7" y="22"/>
                      <a:pt x="7" y="14"/>
                      <a:pt x="18" y="10"/>
                    </a:cubicBezTo>
                    <a:cubicBezTo>
                      <a:pt x="28" y="12"/>
                      <a:pt x="37" y="14"/>
                      <a:pt x="46" y="20"/>
                    </a:cubicBezTo>
                    <a:cubicBezTo>
                      <a:pt x="62" y="15"/>
                      <a:pt x="54" y="17"/>
                      <a:pt x="72" y="14"/>
                    </a:cubicBezTo>
                    <a:cubicBezTo>
                      <a:pt x="77" y="9"/>
                      <a:pt x="90" y="0"/>
                      <a:pt x="90" y="0"/>
                    </a:cubicBezTo>
                    <a:cubicBezTo>
                      <a:pt x="109" y="6"/>
                      <a:pt x="85" y="23"/>
                      <a:pt x="76" y="26"/>
                    </a:cubicBezTo>
                    <a:cubicBezTo>
                      <a:pt x="71" y="33"/>
                      <a:pt x="68" y="35"/>
                      <a:pt x="60" y="38"/>
                    </a:cubicBezTo>
                    <a:cubicBezTo>
                      <a:pt x="54" y="36"/>
                      <a:pt x="42" y="32"/>
                      <a:pt x="42" y="32"/>
                    </a:cubicBezTo>
                    <a:cubicBezTo>
                      <a:pt x="33" y="23"/>
                      <a:pt x="26" y="26"/>
                      <a:pt x="14" y="30"/>
                    </a:cubicBezTo>
                    <a:cubicBezTo>
                      <a:pt x="1" y="28"/>
                      <a:pt x="0" y="24"/>
                      <a:pt x="4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5" name="Freeform 15"/>
              <p:cNvSpPr>
                <a:spLocks/>
              </p:cNvSpPr>
              <p:nvPr/>
            </p:nvSpPr>
            <p:spPr bwMode="ltGray">
              <a:xfrm>
                <a:off x="2370" y="839"/>
                <a:ext cx="75" cy="84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18" y="0"/>
                  </a:cxn>
                  <a:cxn ang="0">
                    <a:pos x="34" y="18"/>
                  </a:cxn>
                  <a:cxn ang="0">
                    <a:pos x="62" y="4"/>
                  </a:cxn>
                  <a:cxn ang="0">
                    <a:pos x="46" y="34"/>
                  </a:cxn>
                  <a:cxn ang="0">
                    <a:pos x="54" y="48"/>
                  </a:cxn>
                  <a:cxn ang="0">
                    <a:pos x="58" y="60"/>
                  </a:cxn>
                  <a:cxn ang="0">
                    <a:pos x="46" y="74"/>
                  </a:cxn>
                  <a:cxn ang="0">
                    <a:pos x="34" y="60"/>
                  </a:cxn>
                  <a:cxn ang="0">
                    <a:pos x="22" y="48"/>
                  </a:cxn>
                  <a:cxn ang="0">
                    <a:pos x="28" y="68"/>
                  </a:cxn>
                  <a:cxn ang="0">
                    <a:pos x="30" y="74"/>
                  </a:cxn>
                  <a:cxn ang="0">
                    <a:pos x="20" y="104"/>
                  </a:cxn>
                  <a:cxn ang="0">
                    <a:pos x="12" y="102"/>
                  </a:cxn>
                  <a:cxn ang="0">
                    <a:pos x="8" y="90"/>
                  </a:cxn>
                  <a:cxn ang="0">
                    <a:pos x="0" y="54"/>
                  </a:cxn>
                  <a:cxn ang="0">
                    <a:pos x="2" y="30"/>
                  </a:cxn>
                  <a:cxn ang="0">
                    <a:pos x="8" y="18"/>
                  </a:cxn>
                </a:cxnLst>
                <a:rect l="0" t="0" r="r" b="b"/>
                <a:pathLst>
                  <a:path w="76" h="104">
                    <a:moveTo>
                      <a:pt x="8" y="18"/>
                    </a:moveTo>
                    <a:cubicBezTo>
                      <a:pt x="10" y="8"/>
                      <a:pt x="9" y="3"/>
                      <a:pt x="18" y="0"/>
                    </a:cubicBezTo>
                    <a:cubicBezTo>
                      <a:pt x="28" y="3"/>
                      <a:pt x="25" y="12"/>
                      <a:pt x="34" y="18"/>
                    </a:cubicBezTo>
                    <a:cubicBezTo>
                      <a:pt x="46" y="16"/>
                      <a:pt x="51" y="8"/>
                      <a:pt x="62" y="4"/>
                    </a:cubicBezTo>
                    <a:cubicBezTo>
                      <a:pt x="76" y="9"/>
                      <a:pt x="56" y="31"/>
                      <a:pt x="46" y="34"/>
                    </a:cubicBezTo>
                    <a:cubicBezTo>
                      <a:pt x="51" y="56"/>
                      <a:pt x="43" y="29"/>
                      <a:pt x="54" y="48"/>
                    </a:cubicBezTo>
                    <a:cubicBezTo>
                      <a:pt x="56" y="52"/>
                      <a:pt x="58" y="60"/>
                      <a:pt x="58" y="60"/>
                    </a:cubicBezTo>
                    <a:cubicBezTo>
                      <a:pt x="55" y="68"/>
                      <a:pt x="54" y="71"/>
                      <a:pt x="46" y="74"/>
                    </a:cubicBezTo>
                    <a:cubicBezTo>
                      <a:pt x="38" y="71"/>
                      <a:pt x="37" y="68"/>
                      <a:pt x="34" y="60"/>
                    </a:cubicBezTo>
                    <a:cubicBezTo>
                      <a:pt x="33" y="50"/>
                      <a:pt x="32" y="33"/>
                      <a:pt x="22" y="48"/>
                    </a:cubicBezTo>
                    <a:cubicBezTo>
                      <a:pt x="25" y="60"/>
                      <a:pt x="23" y="53"/>
                      <a:pt x="28" y="68"/>
                    </a:cubicBezTo>
                    <a:cubicBezTo>
                      <a:pt x="29" y="70"/>
                      <a:pt x="30" y="74"/>
                      <a:pt x="30" y="74"/>
                    </a:cubicBezTo>
                    <a:cubicBezTo>
                      <a:pt x="24" y="84"/>
                      <a:pt x="22" y="93"/>
                      <a:pt x="20" y="104"/>
                    </a:cubicBezTo>
                    <a:cubicBezTo>
                      <a:pt x="17" y="103"/>
                      <a:pt x="14" y="104"/>
                      <a:pt x="12" y="102"/>
                    </a:cubicBezTo>
                    <a:cubicBezTo>
                      <a:pt x="9" y="99"/>
                      <a:pt x="8" y="90"/>
                      <a:pt x="8" y="90"/>
                    </a:cubicBezTo>
                    <a:cubicBezTo>
                      <a:pt x="13" y="75"/>
                      <a:pt x="14" y="64"/>
                      <a:pt x="0" y="54"/>
                    </a:cubicBezTo>
                    <a:cubicBezTo>
                      <a:pt x="1" y="46"/>
                      <a:pt x="1" y="38"/>
                      <a:pt x="2" y="30"/>
                    </a:cubicBezTo>
                    <a:cubicBezTo>
                      <a:pt x="2" y="27"/>
                      <a:pt x="13" y="2"/>
                      <a:pt x="8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6" name="Freeform 16"/>
              <p:cNvSpPr>
                <a:spLocks/>
              </p:cNvSpPr>
              <p:nvPr/>
            </p:nvSpPr>
            <p:spPr bwMode="ltGray">
              <a:xfrm>
                <a:off x="2497" y="793"/>
                <a:ext cx="37" cy="49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13" y="0"/>
                  </a:cxn>
                  <a:cxn ang="0">
                    <a:pos x="15" y="28"/>
                  </a:cxn>
                  <a:cxn ang="0">
                    <a:pos x="37" y="38"/>
                  </a:cxn>
                  <a:cxn ang="0">
                    <a:pos x="19" y="44"/>
                  </a:cxn>
                  <a:cxn ang="0">
                    <a:pos x="5" y="58"/>
                  </a:cxn>
                  <a:cxn ang="0">
                    <a:pos x="1" y="34"/>
                  </a:cxn>
                  <a:cxn ang="0">
                    <a:pos x="3" y="28"/>
                  </a:cxn>
                </a:cxnLst>
                <a:rect l="0" t="0" r="r" b="b"/>
                <a:pathLst>
                  <a:path w="37" h="61">
                    <a:moveTo>
                      <a:pt x="3" y="28"/>
                    </a:moveTo>
                    <a:cubicBezTo>
                      <a:pt x="5" y="14"/>
                      <a:pt x="2" y="7"/>
                      <a:pt x="13" y="0"/>
                    </a:cubicBezTo>
                    <a:cubicBezTo>
                      <a:pt x="26" y="9"/>
                      <a:pt x="23" y="17"/>
                      <a:pt x="15" y="28"/>
                    </a:cubicBezTo>
                    <a:cubicBezTo>
                      <a:pt x="25" y="31"/>
                      <a:pt x="33" y="27"/>
                      <a:pt x="37" y="38"/>
                    </a:cubicBezTo>
                    <a:cubicBezTo>
                      <a:pt x="30" y="45"/>
                      <a:pt x="28" y="47"/>
                      <a:pt x="19" y="44"/>
                    </a:cubicBezTo>
                    <a:cubicBezTo>
                      <a:pt x="13" y="54"/>
                      <a:pt x="18" y="61"/>
                      <a:pt x="5" y="58"/>
                    </a:cubicBezTo>
                    <a:cubicBezTo>
                      <a:pt x="0" y="50"/>
                      <a:pt x="3" y="44"/>
                      <a:pt x="1" y="34"/>
                    </a:cubicBezTo>
                    <a:cubicBezTo>
                      <a:pt x="2" y="32"/>
                      <a:pt x="3" y="28"/>
                      <a:pt x="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7" name="Freeform 17"/>
              <p:cNvSpPr>
                <a:spLocks/>
              </p:cNvSpPr>
              <p:nvPr/>
            </p:nvSpPr>
            <p:spPr bwMode="ltGray">
              <a:xfrm>
                <a:off x="2506" y="869"/>
                <a:ext cx="47" cy="2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9" y="0"/>
                  </a:cxn>
                  <a:cxn ang="0">
                    <a:pos x="49" y="16"/>
                  </a:cxn>
                  <a:cxn ang="0">
                    <a:pos x="35" y="14"/>
                  </a:cxn>
                  <a:cxn ang="0">
                    <a:pos x="3" y="16"/>
                  </a:cxn>
                  <a:cxn ang="0">
                    <a:pos x="7" y="0"/>
                  </a:cxn>
                </a:cxnLst>
                <a:rect l="0" t="0" r="r" b="b"/>
                <a:pathLst>
                  <a:path w="49" h="29">
                    <a:moveTo>
                      <a:pt x="7" y="0"/>
                    </a:moveTo>
                    <a:cubicBezTo>
                      <a:pt x="15" y="6"/>
                      <a:pt x="19" y="2"/>
                      <a:pt x="29" y="0"/>
                    </a:cubicBezTo>
                    <a:cubicBezTo>
                      <a:pt x="45" y="5"/>
                      <a:pt x="40" y="3"/>
                      <a:pt x="49" y="16"/>
                    </a:cubicBezTo>
                    <a:cubicBezTo>
                      <a:pt x="46" y="29"/>
                      <a:pt x="42" y="21"/>
                      <a:pt x="35" y="14"/>
                    </a:cubicBezTo>
                    <a:cubicBezTo>
                      <a:pt x="26" y="15"/>
                      <a:pt x="12" y="19"/>
                      <a:pt x="3" y="16"/>
                    </a:cubicBezTo>
                    <a:cubicBezTo>
                      <a:pt x="0" y="6"/>
                      <a:pt x="7" y="10"/>
                      <a:pt x="7" y="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8" name="Freeform 18"/>
              <p:cNvSpPr>
                <a:spLocks/>
              </p:cNvSpPr>
              <p:nvPr/>
            </p:nvSpPr>
            <p:spPr bwMode="ltGray">
              <a:xfrm>
                <a:off x="2555" y="832"/>
                <a:ext cx="61" cy="42"/>
              </a:xfrm>
              <a:custGeom>
                <a:avLst/>
                <a:gdLst/>
                <a:ahLst/>
                <a:cxnLst>
                  <a:cxn ang="0">
                    <a:pos x="21" y="38"/>
                  </a:cxn>
                  <a:cxn ang="0">
                    <a:pos x="15" y="26"/>
                  </a:cxn>
                  <a:cxn ang="0">
                    <a:pos x="3" y="22"/>
                  </a:cxn>
                  <a:cxn ang="0">
                    <a:pos x="13" y="8"/>
                  </a:cxn>
                  <a:cxn ang="0">
                    <a:pos x="25" y="0"/>
                  </a:cxn>
                  <a:cxn ang="0">
                    <a:pos x="49" y="10"/>
                  </a:cxn>
                  <a:cxn ang="0">
                    <a:pos x="53" y="20"/>
                  </a:cxn>
                  <a:cxn ang="0">
                    <a:pos x="61" y="32"/>
                  </a:cxn>
                  <a:cxn ang="0">
                    <a:pos x="41" y="38"/>
                  </a:cxn>
                  <a:cxn ang="0">
                    <a:pos x="23" y="44"/>
                  </a:cxn>
                  <a:cxn ang="0">
                    <a:pos x="21" y="38"/>
                  </a:cxn>
                </a:cxnLst>
                <a:rect l="0" t="0" r="r" b="b"/>
                <a:pathLst>
                  <a:path w="61" h="48">
                    <a:moveTo>
                      <a:pt x="21" y="38"/>
                    </a:moveTo>
                    <a:cubicBezTo>
                      <a:pt x="19" y="34"/>
                      <a:pt x="19" y="29"/>
                      <a:pt x="15" y="26"/>
                    </a:cubicBezTo>
                    <a:cubicBezTo>
                      <a:pt x="12" y="24"/>
                      <a:pt x="3" y="22"/>
                      <a:pt x="3" y="22"/>
                    </a:cubicBezTo>
                    <a:cubicBezTo>
                      <a:pt x="0" y="12"/>
                      <a:pt x="5" y="12"/>
                      <a:pt x="13" y="8"/>
                    </a:cubicBezTo>
                    <a:cubicBezTo>
                      <a:pt x="17" y="6"/>
                      <a:pt x="25" y="0"/>
                      <a:pt x="25" y="0"/>
                    </a:cubicBezTo>
                    <a:cubicBezTo>
                      <a:pt x="37" y="2"/>
                      <a:pt x="41" y="2"/>
                      <a:pt x="49" y="10"/>
                    </a:cubicBezTo>
                    <a:cubicBezTo>
                      <a:pt x="45" y="21"/>
                      <a:pt x="46" y="12"/>
                      <a:pt x="53" y="20"/>
                    </a:cubicBezTo>
                    <a:cubicBezTo>
                      <a:pt x="56" y="24"/>
                      <a:pt x="61" y="32"/>
                      <a:pt x="61" y="32"/>
                    </a:cubicBezTo>
                    <a:cubicBezTo>
                      <a:pt x="56" y="47"/>
                      <a:pt x="53" y="42"/>
                      <a:pt x="41" y="38"/>
                    </a:cubicBezTo>
                    <a:cubicBezTo>
                      <a:pt x="27" y="47"/>
                      <a:pt x="34" y="48"/>
                      <a:pt x="23" y="44"/>
                    </a:cubicBezTo>
                    <a:cubicBezTo>
                      <a:pt x="22" y="42"/>
                      <a:pt x="21" y="38"/>
                      <a:pt x="21" y="3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49" name="Freeform 19"/>
              <p:cNvSpPr>
                <a:spLocks/>
              </p:cNvSpPr>
              <p:nvPr/>
            </p:nvSpPr>
            <p:spPr bwMode="ltGray">
              <a:xfrm>
                <a:off x="2572" y="852"/>
                <a:ext cx="286" cy="149"/>
              </a:xfrm>
              <a:custGeom>
                <a:avLst/>
                <a:gdLst/>
                <a:ahLst/>
                <a:cxnLst>
                  <a:cxn ang="0">
                    <a:pos x="46" y="28"/>
                  </a:cxn>
                  <a:cxn ang="0">
                    <a:pos x="36" y="14"/>
                  </a:cxn>
                  <a:cxn ang="0">
                    <a:pos x="26" y="30"/>
                  </a:cxn>
                  <a:cxn ang="0">
                    <a:pos x="0" y="24"/>
                  </a:cxn>
                  <a:cxn ang="0">
                    <a:pos x="10" y="42"/>
                  </a:cxn>
                  <a:cxn ang="0">
                    <a:pos x="16" y="62"/>
                  </a:cxn>
                  <a:cxn ang="0">
                    <a:pos x="24" y="48"/>
                  </a:cxn>
                  <a:cxn ang="0">
                    <a:pos x="30" y="44"/>
                  </a:cxn>
                  <a:cxn ang="0">
                    <a:pos x="48" y="56"/>
                  </a:cxn>
                  <a:cxn ang="0">
                    <a:pos x="70" y="62"/>
                  </a:cxn>
                  <a:cxn ang="0">
                    <a:pos x="88" y="72"/>
                  </a:cxn>
                  <a:cxn ang="0">
                    <a:pos x="106" y="102"/>
                  </a:cxn>
                  <a:cxn ang="0">
                    <a:pos x="104" y="122"/>
                  </a:cxn>
                  <a:cxn ang="0">
                    <a:pos x="98" y="134"/>
                  </a:cxn>
                  <a:cxn ang="0">
                    <a:pos x="122" y="128"/>
                  </a:cxn>
                  <a:cxn ang="0">
                    <a:pos x="140" y="140"/>
                  </a:cxn>
                  <a:cxn ang="0">
                    <a:pos x="168" y="148"/>
                  </a:cxn>
                  <a:cxn ang="0">
                    <a:pos x="174" y="146"/>
                  </a:cxn>
                  <a:cxn ang="0">
                    <a:pos x="168" y="134"/>
                  </a:cxn>
                  <a:cxn ang="0">
                    <a:pos x="178" y="136"/>
                  </a:cxn>
                  <a:cxn ang="0">
                    <a:pos x="186" y="118"/>
                  </a:cxn>
                  <a:cxn ang="0">
                    <a:pos x="202" y="122"/>
                  </a:cxn>
                  <a:cxn ang="0">
                    <a:pos x="214" y="130"/>
                  </a:cxn>
                  <a:cxn ang="0">
                    <a:pos x="244" y="168"/>
                  </a:cxn>
                  <a:cxn ang="0">
                    <a:pos x="262" y="178"/>
                  </a:cxn>
                  <a:cxn ang="0">
                    <a:pos x="284" y="170"/>
                  </a:cxn>
                  <a:cxn ang="0">
                    <a:pos x="268" y="160"/>
                  </a:cxn>
                  <a:cxn ang="0">
                    <a:pos x="256" y="138"/>
                  </a:cxn>
                  <a:cxn ang="0">
                    <a:pos x="250" y="132"/>
                  </a:cxn>
                  <a:cxn ang="0">
                    <a:pos x="248" y="122"/>
                  </a:cxn>
                  <a:cxn ang="0">
                    <a:pos x="236" y="116"/>
                  </a:cxn>
                  <a:cxn ang="0">
                    <a:pos x="240" y="96"/>
                  </a:cxn>
                  <a:cxn ang="0">
                    <a:pos x="220" y="86"/>
                  </a:cxn>
                  <a:cxn ang="0">
                    <a:pos x="210" y="70"/>
                  </a:cxn>
                  <a:cxn ang="0">
                    <a:pos x="190" y="54"/>
                  </a:cxn>
                  <a:cxn ang="0">
                    <a:pos x="168" y="38"/>
                  </a:cxn>
                  <a:cxn ang="0">
                    <a:pos x="156" y="34"/>
                  </a:cxn>
                  <a:cxn ang="0">
                    <a:pos x="120" y="16"/>
                  </a:cxn>
                  <a:cxn ang="0">
                    <a:pos x="102" y="4"/>
                  </a:cxn>
                  <a:cxn ang="0">
                    <a:pos x="96" y="0"/>
                  </a:cxn>
                  <a:cxn ang="0">
                    <a:pos x="70" y="10"/>
                  </a:cxn>
                  <a:cxn ang="0">
                    <a:pos x="56" y="32"/>
                  </a:cxn>
                  <a:cxn ang="0">
                    <a:pos x="46" y="28"/>
                  </a:cxn>
                </a:cxnLst>
                <a:rect l="0" t="0" r="r" b="b"/>
                <a:pathLst>
                  <a:path w="286" h="182">
                    <a:moveTo>
                      <a:pt x="46" y="28"/>
                    </a:moveTo>
                    <a:cubicBezTo>
                      <a:pt x="41" y="14"/>
                      <a:pt x="46" y="17"/>
                      <a:pt x="36" y="14"/>
                    </a:cubicBezTo>
                    <a:cubicBezTo>
                      <a:pt x="31" y="17"/>
                      <a:pt x="26" y="30"/>
                      <a:pt x="26" y="30"/>
                    </a:cubicBezTo>
                    <a:cubicBezTo>
                      <a:pt x="12" y="25"/>
                      <a:pt x="19" y="21"/>
                      <a:pt x="0" y="24"/>
                    </a:cubicBezTo>
                    <a:cubicBezTo>
                      <a:pt x="2" y="33"/>
                      <a:pt x="2" y="37"/>
                      <a:pt x="10" y="42"/>
                    </a:cubicBezTo>
                    <a:cubicBezTo>
                      <a:pt x="12" y="49"/>
                      <a:pt x="14" y="55"/>
                      <a:pt x="16" y="62"/>
                    </a:cubicBezTo>
                    <a:cubicBezTo>
                      <a:pt x="24" y="59"/>
                      <a:pt x="27" y="57"/>
                      <a:pt x="24" y="48"/>
                    </a:cubicBezTo>
                    <a:cubicBezTo>
                      <a:pt x="26" y="47"/>
                      <a:pt x="28" y="43"/>
                      <a:pt x="30" y="44"/>
                    </a:cubicBezTo>
                    <a:cubicBezTo>
                      <a:pt x="48" y="48"/>
                      <a:pt x="36" y="52"/>
                      <a:pt x="48" y="56"/>
                    </a:cubicBezTo>
                    <a:cubicBezTo>
                      <a:pt x="74" y="65"/>
                      <a:pt x="47" y="56"/>
                      <a:pt x="70" y="62"/>
                    </a:cubicBezTo>
                    <a:cubicBezTo>
                      <a:pt x="77" y="64"/>
                      <a:pt x="88" y="72"/>
                      <a:pt x="88" y="72"/>
                    </a:cubicBezTo>
                    <a:cubicBezTo>
                      <a:pt x="96" y="84"/>
                      <a:pt x="102" y="87"/>
                      <a:pt x="106" y="102"/>
                    </a:cubicBezTo>
                    <a:cubicBezTo>
                      <a:pt x="105" y="109"/>
                      <a:pt x="106" y="115"/>
                      <a:pt x="104" y="122"/>
                    </a:cubicBezTo>
                    <a:cubicBezTo>
                      <a:pt x="103" y="126"/>
                      <a:pt x="94" y="132"/>
                      <a:pt x="98" y="134"/>
                    </a:cubicBezTo>
                    <a:cubicBezTo>
                      <a:pt x="106" y="137"/>
                      <a:pt x="122" y="128"/>
                      <a:pt x="122" y="128"/>
                    </a:cubicBezTo>
                    <a:cubicBezTo>
                      <a:pt x="130" y="131"/>
                      <a:pt x="133" y="135"/>
                      <a:pt x="140" y="140"/>
                    </a:cubicBezTo>
                    <a:cubicBezTo>
                      <a:pt x="148" y="145"/>
                      <a:pt x="159" y="145"/>
                      <a:pt x="168" y="148"/>
                    </a:cubicBezTo>
                    <a:cubicBezTo>
                      <a:pt x="170" y="147"/>
                      <a:pt x="173" y="148"/>
                      <a:pt x="174" y="146"/>
                    </a:cubicBezTo>
                    <a:cubicBezTo>
                      <a:pt x="176" y="142"/>
                      <a:pt x="164" y="136"/>
                      <a:pt x="168" y="134"/>
                    </a:cubicBezTo>
                    <a:cubicBezTo>
                      <a:pt x="171" y="132"/>
                      <a:pt x="175" y="135"/>
                      <a:pt x="178" y="136"/>
                    </a:cubicBezTo>
                    <a:cubicBezTo>
                      <a:pt x="182" y="131"/>
                      <a:pt x="186" y="118"/>
                      <a:pt x="186" y="118"/>
                    </a:cubicBezTo>
                    <a:cubicBezTo>
                      <a:pt x="189" y="119"/>
                      <a:pt x="199" y="120"/>
                      <a:pt x="202" y="122"/>
                    </a:cubicBezTo>
                    <a:cubicBezTo>
                      <a:pt x="206" y="124"/>
                      <a:pt x="214" y="130"/>
                      <a:pt x="214" y="130"/>
                    </a:cubicBezTo>
                    <a:cubicBezTo>
                      <a:pt x="224" y="145"/>
                      <a:pt x="228" y="158"/>
                      <a:pt x="244" y="168"/>
                    </a:cubicBezTo>
                    <a:cubicBezTo>
                      <a:pt x="250" y="172"/>
                      <a:pt x="262" y="178"/>
                      <a:pt x="262" y="178"/>
                    </a:cubicBezTo>
                    <a:cubicBezTo>
                      <a:pt x="265" y="178"/>
                      <a:pt x="286" y="182"/>
                      <a:pt x="284" y="170"/>
                    </a:cubicBezTo>
                    <a:cubicBezTo>
                      <a:pt x="283" y="164"/>
                      <a:pt x="268" y="160"/>
                      <a:pt x="268" y="160"/>
                    </a:cubicBezTo>
                    <a:cubicBezTo>
                      <a:pt x="261" y="150"/>
                      <a:pt x="270" y="143"/>
                      <a:pt x="256" y="138"/>
                    </a:cubicBezTo>
                    <a:cubicBezTo>
                      <a:pt x="254" y="136"/>
                      <a:pt x="251" y="135"/>
                      <a:pt x="250" y="132"/>
                    </a:cubicBezTo>
                    <a:cubicBezTo>
                      <a:pt x="248" y="129"/>
                      <a:pt x="250" y="125"/>
                      <a:pt x="248" y="122"/>
                    </a:cubicBezTo>
                    <a:cubicBezTo>
                      <a:pt x="246" y="118"/>
                      <a:pt x="240" y="118"/>
                      <a:pt x="236" y="116"/>
                    </a:cubicBezTo>
                    <a:cubicBezTo>
                      <a:pt x="230" y="107"/>
                      <a:pt x="227" y="100"/>
                      <a:pt x="240" y="96"/>
                    </a:cubicBezTo>
                    <a:cubicBezTo>
                      <a:pt x="236" y="83"/>
                      <a:pt x="236" y="84"/>
                      <a:pt x="220" y="86"/>
                    </a:cubicBezTo>
                    <a:cubicBezTo>
                      <a:pt x="209" y="82"/>
                      <a:pt x="208" y="82"/>
                      <a:pt x="210" y="70"/>
                    </a:cubicBezTo>
                    <a:cubicBezTo>
                      <a:pt x="207" y="60"/>
                      <a:pt x="199" y="57"/>
                      <a:pt x="190" y="54"/>
                    </a:cubicBezTo>
                    <a:cubicBezTo>
                      <a:pt x="181" y="45"/>
                      <a:pt x="181" y="42"/>
                      <a:pt x="168" y="38"/>
                    </a:cubicBezTo>
                    <a:cubicBezTo>
                      <a:pt x="164" y="37"/>
                      <a:pt x="156" y="34"/>
                      <a:pt x="156" y="34"/>
                    </a:cubicBezTo>
                    <a:cubicBezTo>
                      <a:pt x="146" y="24"/>
                      <a:pt x="134" y="21"/>
                      <a:pt x="120" y="16"/>
                    </a:cubicBezTo>
                    <a:cubicBezTo>
                      <a:pt x="113" y="14"/>
                      <a:pt x="108" y="8"/>
                      <a:pt x="102" y="4"/>
                    </a:cubicBezTo>
                    <a:cubicBezTo>
                      <a:pt x="100" y="3"/>
                      <a:pt x="96" y="0"/>
                      <a:pt x="96" y="0"/>
                    </a:cubicBezTo>
                    <a:cubicBezTo>
                      <a:pt x="83" y="2"/>
                      <a:pt x="79" y="1"/>
                      <a:pt x="70" y="10"/>
                    </a:cubicBezTo>
                    <a:cubicBezTo>
                      <a:pt x="67" y="19"/>
                      <a:pt x="63" y="27"/>
                      <a:pt x="56" y="32"/>
                    </a:cubicBezTo>
                    <a:cubicBezTo>
                      <a:pt x="49" y="30"/>
                      <a:pt x="52" y="31"/>
                      <a:pt x="46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0" name="Freeform 20"/>
              <p:cNvSpPr>
                <a:spLocks/>
              </p:cNvSpPr>
              <p:nvPr/>
            </p:nvSpPr>
            <p:spPr bwMode="ltGray">
              <a:xfrm>
                <a:off x="2820" y="866"/>
                <a:ext cx="78" cy="64"/>
              </a:xfrm>
              <a:custGeom>
                <a:avLst/>
                <a:gdLst/>
                <a:ahLst/>
                <a:cxnLst>
                  <a:cxn ang="0">
                    <a:pos x="1" y="58"/>
                  </a:cxn>
                  <a:cxn ang="0">
                    <a:pos x="27" y="60"/>
                  </a:cxn>
                  <a:cxn ang="0">
                    <a:pos x="45" y="48"/>
                  </a:cxn>
                  <a:cxn ang="0">
                    <a:pos x="57" y="30"/>
                  </a:cxn>
                  <a:cxn ang="0">
                    <a:pos x="43" y="14"/>
                  </a:cxn>
                  <a:cxn ang="0">
                    <a:pos x="43" y="4"/>
                  </a:cxn>
                  <a:cxn ang="0">
                    <a:pos x="71" y="26"/>
                  </a:cxn>
                  <a:cxn ang="0">
                    <a:pos x="67" y="54"/>
                  </a:cxn>
                  <a:cxn ang="0">
                    <a:pos x="33" y="78"/>
                  </a:cxn>
                  <a:cxn ang="0">
                    <a:pos x="9" y="66"/>
                  </a:cxn>
                  <a:cxn ang="0">
                    <a:pos x="3" y="62"/>
                  </a:cxn>
                  <a:cxn ang="0">
                    <a:pos x="1" y="58"/>
                  </a:cxn>
                </a:cxnLst>
                <a:rect l="0" t="0" r="r" b="b"/>
                <a:pathLst>
                  <a:path w="78" h="78">
                    <a:moveTo>
                      <a:pt x="1" y="58"/>
                    </a:moveTo>
                    <a:cubicBezTo>
                      <a:pt x="6" y="44"/>
                      <a:pt x="18" y="57"/>
                      <a:pt x="27" y="60"/>
                    </a:cubicBezTo>
                    <a:cubicBezTo>
                      <a:pt x="35" y="57"/>
                      <a:pt x="38" y="52"/>
                      <a:pt x="45" y="48"/>
                    </a:cubicBezTo>
                    <a:cubicBezTo>
                      <a:pt x="48" y="40"/>
                      <a:pt x="51" y="36"/>
                      <a:pt x="57" y="30"/>
                    </a:cubicBezTo>
                    <a:cubicBezTo>
                      <a:pt x="55" y="23"/>
                      <a:pt x="43" y="14"/>
                      <a:pt x="43" y="14"/>
                    </a:cubicBezTo>
                    <a:cubicBezTo>
                      <a:pt x="33" y="0"/>
                      <a:pt x="30" y="1"/>
                      <a:pt x="43" y="4"/>
                    </a:cubicBezTo>
                    <a:cubicBezTo>
                      <a:pt x="54" y="11"/>
                      <a:pt x="58" y="22"/>
                      <a:pt x="71" y="26"/>
                    </a:cubicBezTo>
                    <a:cubicBezTo>
                      <a:pt x="78" y="37"/>
                      <a:pt x="78" y="46"/>
                      <a:pt x="67" y="54"/>
                    </a:cubicBezTo>
                    <a:cubicBezTo>
                      <a:pt x="51" y="49"/>
                      <a:pt x="53" y="71"/>
                      <a:pt x="33" y="78"/>
                    </a:cubicBezTo>
                    <a:cubicBezTo>
                      <a:pt x="16" y="72"/>
                      <a:pt x="25" y="76"/>
                      <a:pt x="9" y="66"/>
                    </a:cubicBezTo>
                    <a:cubicBezTo>
                      <a:pt x="7" y="65"/>
                      <a:pt x="3" y="62"/>
                      <a:pt x="3" y="62"/>
                    </a:cubicBezTo>
                    <a:cubicBezTo>
                      <a:pt x="0" y="54"/>
                      <a:pt x="13" y="42"/>
                      <a:pt x="1" y="5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1" name="Freeform 21"/>
              <p:cNvSpPr>
                <a:spLocks/>
              </p:cNvSpPr>
              <p:nvPr/>
            </p:nvSpPr>
            <p:spPr bwMode="ltGray">
              <a:xfrm>
                <a:off x="2984" y="732"/>
                <a:ext cx="19" cy="14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3" y="14"/>
                  </a:cxn>
                  <a:cxn ang="0">
                    <a:pos x="3" y="4"/>
                  </a:cxn>
                </a:cxnLst>
                <a:rect l="0" t="0" r="r" b="b"/>
                <a:pathLst>
                  <a:path w="17" h="18">
                    <a:moveTo>
                      <a:pt x="3" y="4"/>
                    </a:moveTo>
                    <a:cubicBezTo>
                      <a:pt x="17" y="7"/>
                      <a:pt x="16" y="18"/>
                      <a:pt x="3" y="14"/>
                    </a:cubicBezTo>
                    <a:cubicBezTo>
                      <a:pt x="0" y="6"/>
                      <a:pt x="7" y="0"/>
                      <a:pt x="3" y="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2" name="Freeform 22"/>
              <p:cNvSpPr>
                <a:spLocks/>
              </p:cNvSpPr>
              <p:nvPr/>
            </p:nvSpPr>
            <p:spPr bwMode="ltGray">
              <a:xfrm>
                <a:off x="3083" y="830"/>
                <a:ext cx="26" cy="19"/>
              </a:xfrm>
              <a:custGeom>
                <a:avLst/>
                <a:gdLst/>
                <a:ahLst/>
                <a:cxnLst>
                  <a:cxn ang="0">
                    <a:pos x="8" y="14"/>
                  </a:cxn>
                  <a:cxn ang="0">
                    <a:pos x="14" y="0"/>
                  </a:cxn>
                  <a:cxn ang="0">
                    <a:pos x="14" y="22"/>
                  </a:cxn>
                  <a:cxn ang="0">
                    <a:pos x="8" y="14"/>
                  </a:cxn>
                </a:cxnLst>
                <a:rect l="0" t="0" r="r" b="b"/>
                <a:pathLst>
                  <a:path w="26" h="22">
                    <a:moveTo>
                      <a:pt x="8" y="14"/>
                    </a:moveTo>
                    <a:cubicBezTo>
                      <a:pt x="5" y="6"/>
                      <a:pt x="5" y="3"/>
                      <a:pt x="14" y="0"/>
                    </a:cubicBezTo>
                    <a:cubicBezTo>
                      <a:pt x="26" y="4"/>
                      <a:pt x="23" y="16"/>
                      <a:pt x="14" y="22"/>
                    </a:cubicBezTo>
                    <a:cubicBezTo>
                      <a:pt x="0" y="17"/>
                      <a:pt x="13" y="3"/>
                      <a:pt x="8" y="1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3" name="Freeform 23"/>
              <p:cNvSpPr>
                <a:spLocks/>
              </p:cNvSpPr>
              <p:nvPr/>
            </p:nvSpPr>
            <p:spPr bwMode="ltGray">
              <a:xfrm>
                <a:off x="2766" y="610"/>
                <a:ext cx="19" cy="12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17" y="2"/>
                  </a:cxn>
                  <a:cxn ang="0">
                    <a:pos x="9" y="12"/>
                  </a:cxn>
                  <a:cxn ang="0">
                    <a:pos x="7" y="12"/>
                  </a:cxn>
                </a:cxnLst>
                <a:rect l="0" t="0" r="r" b="b"/>
                <a:pathLst>
                  <a:path w="20" h="15">
                    <a:moveTo>
                      <a:pt x="7" y="12"/>
                    </a:moveTo>
                    <a:cubicBezTo>
                      <a:pt x="0" y="1"/>
                      <a:pt x="6" y="0"/>
                      <a:pt x="17" y="2"/>
                    </a:cubicBezTo>
                    <a:cubicBezTo>
                      <a:pt x="20" y="10"/>
                      <a:pt x="18" y="15"/>
                      <a:pt x="9" y="12"/>
                    </a:cubicBezTo>
                    <a:cubicBezTo>
                      <a:pt x="4" y="4"/>
                      <a:pt x="4" y="4"/>
                      <a:pt x="7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4" name="Freeform 24"/>
              <p:cNvSpPr>
                <a:spLocks/>
              </p:cNvSpPr>
              <p:nvPr/>
            </p:nvSpPr>
            <p:spPr bwMode="ltGray">
              <a:xfrm>
                <a:off x="2600" y="712"/>
                <a:ext cx="19" cy="12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15" y="2"/>
                  </a:cxn>
                  <a:cxn ang="0">
                    <a:pos x="15" y="14"/>
                  </a:cxn>
                  <a:cxn ang="0">
                    <a:pos x="7" y="12"/>
                  </a:cxn>
                </a:cxnLst>
                <a:rect l="0" t="0" r="r" b="b"/>
                <a:pathLst>
                  <a:path w="20" h="15">
                    <a:moveTo>
                      <a:pt x="7" y="12"/>
                    </a:moveTo>
                    <a:cubicBezTo>
                      <a:pt x="0" y="2"/>
                      <a:pt x="3" y="0"/>
                      <a:pt x="15" y="2"/>
                    </a:cubicBezTo>
                    <a:cubicBezTo>
                      <a:pt x="16" y="4"/>
                      <a:pt x="20" y="12"/>
                      <a:pt x="15" y="14"/>
                    </a:cubicBezTo>
                    <a:cubicBezTo>
                      <a:pt x="12" y="15"/>
                      <a:pt x="7" y="12"/>
                      <a:pt x="7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5" name="Freeform 25"/>
              <p:cNvSpPr>
                <a:spLocks/>
              </p:cNvSpPr>
              <p:nvPr/>
            </p:nvSpPr>
            <p:spPr bwMode="ltGray">
              <a:xfrm>
                <a:off x="2417" y="680"/>
                <a:ext cx="80" cy="66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14" y="24"/>
                  </a:cxn>
                  <a:cxn ang="0">
                    <a:pos x="26" y="20"/>
                  </a:cxn>
                  <a:cxn ang="0">
                    <a:pos x="48" y="18"/>
                  </a:cxn>
                  <a:cxn ang="0">
                    <a:pos x="58" y="0"/>
                  </a:cxn>
                  <a:cxn ang="0">
                    <a:pos x="80" y="40"/>
                  </a:cxn>
                  <a:cxn ang="0">
                    <a:pos x="70" y="56"/>
                  </a:cxn>
                  <a:cxn ang="0">
                    <a:pos x="54" y="62"/>
                  </a:cxn>
                  <a:cxn ang="0">
                    <a:pos x="48" y="80"/>
                  </a:cxn>
                  <a:cxn ang="0">
                    <a:pos x="32" y="68"/>
                  </a:cxn>
                  <a:cxn ang="0">
                    <a:pos x="38" y="52"/>
                  </a:cxn>
                  <a:cxn ang="0">
                    <a:pos x="30" y="28"/>
                  </a:cxn>
                  <a:cxn ang="0">
                    <a:pos x="20" y="48"/>
                  </a:cxn>
                  <a:cxn ang="0">
                    <a:pos x="8" y="56"/>
                  </a:cxn>
                  <a:cxn ang="0">
                    <a:pos x="0" y="50"/>
                  </a:cxn>
                </a:cxnLst>
                <a:rect l="0" t="0" r="r" b="b"/>
                <a:pathLst>
                  <a:path w="80" h="80">
                    <a:moveTo>
                      <a:pt x="0" y="50"/>
                    </a:moveTo>
                    <a:cubicBezTo>
                      <a:pt x="1" y="47"/>
                      <a:pt x="12" y="25"/>
                      <a:pt x="14" y="24"/>
                    </a:cubicBezTo>
                    <a:cubicBezTo>
                      <a:pt x="17" y="22"/>
                      <a:pt x="26" y="20"/>
                      <a:pt x="26" y="20"/>
                    </a:cubicBezTo>
                    <a:cubicBezTo>
                      <a:pt x="34" y="23"/>
                      <a:pt x="40" y="21"/>
                      <a:pt x="48" y="18"/>
                    </a:cubicBezTo>
                    <a:cubicBezTo>
                      <a:pt x="52" y="12"/>
                      <a:pt x="54" y="6"/>
                      <a:pt x="58" y="0"/>
                    </a:cubicBezTo>
                    <a:cubicBezTo>
                      <a:pt x="70" y="4"/>
                      <a:pt x="76" y="28"/>
                      <a:pt x="80" y="40"/>
                    </a:cubicBezTo>
                    <a:cubicBezTo>
                      <a:pt x="75" y="54"/>
                      <a:pt x="80" y="50"/>
                      <a:pt x="70" y="56"/>
                    </a:cubicBezTo>
                    <a:cubicBezTo>
                      <a:pt x="61" y="53"/>
                      <a:pt x="59" y="54"/>
                      <a:pt x="54" y="62"/>
                    </a:cubicBezTo>
                    <a:cubicBezTo>
                      <a:pt x="57" y="71"/>
                      <a:pt x="56" y="75"/>
                      <a:pt x="48" y="80"/>
                    </a:cubicBezTo>
                    <a:cubicBezTo>
                      <a:pt x="40" y="77"/>
                      <a:pt x="39" y="72"/>
                      <a:pt x="32" y="68"/>
                    </a:cubicBezTo>
                    <a:cubicBezTo>
                      <a:pt x="26" y="59"/>
                      <a:pt x="30" y="57"/>
                      <a:pt x="38" y="52"/>
                    </a:cubicBezTo>
                    <a:cubicBezTo>
                      <a:pt x="41" y="42"/>
                      <a:pt x="39" y="34"/>
                      <a:pt x="30" y="28"/>
                    </a:cubicBezTo>
                    <a:cubicBezTo>
                      <a:pt x="20" y="31"/>
                      <a:pt x="30" y="40"/>
                      <a:pt x="20" y="48"/>
                    </a:cubicBezTo>
                    <a:cubicBezTo>
                      <a:pt x="16" y="51"/>
                      <a:pt x="8" y="56"/>
                      <a:pt x="8" y="56"/>
                    </a:cubicBezTo>
                    <a:cubicBezTo>
                      <a:pt x="2" y="50"/>
                      <a:pt x="5" y="50"/>
                      <a:pt x="0" y="5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6" name="Freeform 26"/>
              <p:cNvSpPr>
                <a:spLocks/>
              </p:cNvSpPr>
              <p:nvPr/>
            </p:nvSpPr>
            <p:spPr bwMode="ltGray">
              <a:xfrm>
                <a:off x="2391" y="541"/>
                <a:ext cx="94" cy="142"/>
              </a:xfrm>
              <a:custGeom>
                <a:avLst/>
                <a:gdLst/>
                <a:ahLst/>
                <a:cxnLst>
                  <a:cxn ang="0">
                    <a:pos x="14" y="96"/>
                  </a:cxn>
                  <a:cxn ang="0">
                    <a:pos x="26" y="128"/>
                  </a:cxn>
                  <a:cxn ang="0">
                    <a:pos x="32" y="108"/>
                  </a:cxn>
                  <a:cxn ang="0">
                    <a:pos x="52" y="100"/>
                  </a:cxn>
                  <a:cxn ang="0">
                    <a:pos x="46" y="124"/>
                  </a:cxn>
                  <a:cxn ang="0">
                    <a:pos x="66" y="126"/>
                  </a:cxn>
                  <a:cxn ang="0">
                    <a:pos x="76" y="142"/>
                  </a:cxn>
                  <a:cxn ang="0">
                    <a:pos x="58" y="148"/>
                  </a:cxn>
                  <a:cxn ang="0">
                    <a:pos x="74" y="174"/>
                  </a:cxn>
                  <a:cxn ang="0">
                    <a:pos x="84" y="154"/>
                  </a:cxn>
                  <a:cxn ang="0">
                    <a:pos x="82" y="112"/>
                  </a:cxn>
                  <a:cxn ang="0">
                    <a:pos x="60" y="106"/>
                  </a:cxn>
                  <a:cxn ang="0">
                    <a:pos x="50" y="82"/>
                  </a:cxn>
                  <a:cxn ang="0">
                    <a:pos x="34" y="82"/>
                  </a:cxn>
                  <a:cxn ang="0">
                    <a:pos x="30" y="70"/>
                  </a:cxn>
                  <a:cxn ang="0">
                    <a:pos x="42" y="42"/>
                  </a:cxn>
                  <a:cxn ang="0">
                    <a:pos x="30" y="0"/>
                  </a:cxn>
                  <a:cxn ang="0">
                    <a:pos x="18" y="22"/>
                  </a:cxn>
                  <a:cxn ang="0">
                    <a:pos x="4" y="46"/>
                  </a:cxn>
                  <a:cxn ang="0">
                    <a:pos x="14" y="76"/>
                  </a:cxn>
                  <a:cxn ang="0">
                    <a:pos x="14" y="96"/>
                  </a:cxn>
                </a:cxnLst>
                <a:rect l="0" t="0" r="r" b="b"/>
                <a:pathLst>
                  <a:path w="94" h="174">
                    <a:moveTo>
                      <a:pt x="14" y="96"/>
                    </a:moveTo>
                    <a:cubicBezTo>
                      <a:pt x="11" y="109"/>
                      <a:pt x="15" y="120"/>
                      <a:pt x="26" y="128"/>
                    </a:cubicBezTo>
                    <a:cubicBezTo>
                      <a:pt x="34" y="120"/>
                      <a:pt x="35" y="119"/>
                      <a:pt x="32" y="108"/>
                    </a:cubicBezTo>
                    <a:cubicBezTo>
                      <a:pt x="35" y="92"/>
                      <a:pt x="39" y="92"/>
                      <a:pt x="52" y="100"/>
                    </a:cubicBezTo>
                    <a:cubicBezTo>
                      <a:pt x="59" y="110"/>
                      <a:pt x="49" y="114"/>
                      <a:pt x="46" y="124"/>
                    </a:cubicBezTo>
                    <a:cubicBezTo>
                      <a:pt x="50" y="137"/>
                      <a:pt x="57" y="129"/>
                      <a:pt x="66" y="126"/>
                    </a:cubicBezTo>
                    <a:cubicBezTo>
                      <a:pt x="77" y="129"/>
                      <a:pt x="79" y="131"/>
                      <a:pt x="76" y="142"/>
                    </a:cubicBezTo>
                    <a:cubicBezTo>
                      <a:pt x="67" y="139"/>
                      <a:pt x="65" y="141"/>
                      <a:pt x="58" y="148"/>
                    </a:cubicBezTo>
                    <a:cubicBezTo>
                      <a:pt x="60" y="160"/>
                      <a:pt x="62" y="170"/>
                      <a:pt x="74" y="174"/>
                    </a:cubicBezTo>
                    <a:cubicBezTo>
                      <a:pt x="77" y="165"/>
                      <a:pt x="74" y="157"/>
                      <a:pt x="84" y="154"/>
                    </a:cubicBezTo>
                    <a:cubicBezTo>
                      <a:pt x="91" y="143"/>
                      <a:pt x="94" y="122"/>
                      <a:pt x="82" y="112"/>
                    </a:cubicBezTo>
                    <a:cubicBezTo>
                      <a:pt x="77" y="108"/>
                      <a:pt x="66" y="108"/>
                      <a:pt x="60" y="106"/>
                    </a:cubicBezTo>
                    <a:cubicBezTo>
                      <a:pt x="65" y="92"/>
                      <a:pt x="66" y="87"/>
                      <a:pt x="50" y="82"/>
                    </a:cubicBezTo>
                    <a:cubicBezTo>
                      <a:pt x="48" y="82"/>
                      <a:pt x="37" y="86"/>
                      <a:pt x="34" y="82"/>
                    </a:cubicBezTo>
                    <a:cubicBezTo>
                      <a:pt x="32" y="79"/>
                      <a:pt x="30" y="70"/>
                      <a:pt x="30" y="70"/>
                    </a:cubicBezTo>
                    <a:cubicBezTo>
                      <a:pt x="32" y="54"/>
                      <a:pt x="32" y="52"/>
                      <a:pt x="42" y="42"/>
                    </a:cubicBezTo>
                    <a:cubicBezTo>
                      <a:pt x="41" y="30"/>
                      <a:pt x="45" y="5"/>
                      <a:pt x="30" y="0"/>
                    </a:cubicBezTo>
                    <a:cubicBezTo>
                      <a:pt x="14" y="4"/>
                      <a:pt x="16" y="4"/>
                      <a:pt x="18" y="22"/>
                    </a:cubicBezTo>
                    <a:cubicBezTo>
                      <a:pt x="16" y="39"/>
                      <a:pt x="15" y="35"/>
                      <a:pt x="4" y="46"/>
                    </a:cubicBezTo>
                    <a:cubicBezTo>
                      <a:pt x="0" y="59"/>
                      <a:pt x="5" y="67"/>
                      <a:pt x="14" y="76"/>
                    </a:cubicBezTo>
                    <a:cubicBezTo>
                      <a:pt x="15" y="80"/>
                      <a:pt x="17" y="93"/>
                      <a:pt x="14" y="9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7" name="Freeform 27"/>
              <p:cNvSpPr>
                <a:spLocks/>
              </p:cNvSpPr>
              <p:nvPr/>
            </p:nvSpPr>
            <p:spPr bwMode="ltGray">
              <a:xfrm>
                <a:off x="2415" y="644"/>
                <a:ext cx="32" cy="41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12" y="0"/>
                  </a:cxn>
                  <a:cxn ang="0">
                    <a:pos x="20" y="16"/>
                  </a:cxn>
                  <a:cxn ang="0">
                    <a:pos x="22" y="24"/>
                  </a:cxn>
                  <a:cxn ang="0">
                    <a:pos x="28" y="26"/>
                  </a:cxn>
                  <a:cxn ang="0">
                    <a:pos x="32" y="38"/>
                  </a:cxn>
                  <a:cxn ang="0">
                    <a:pos x="18" y="50"/>
                  </a:cxn>
                  <a:cxn ang="0">
                    <a:pos x="6" y="24"/>
                  </a:cxn>
                </a:cxnLst>
                <a:rect l="0" t="0" r="r" b="b"/>
                <a:pathLst>
                  <a:path w="32" h="50">
                    <a:moveTo>
                      <a:pt x="6" y="24"/>
                    </a:moveTo>
                    <a:cubicBezTo>
                      <a:pt x="0" y="15"/>
                      <a:pt x="3" y="6"/>
                      <a:pt x="12" y="0"/>
                    </a:cubicBezTo>
                    <a:cubicBezTo>
                      <a:pt x="23" y="3"/>
                      <a:pt x="23" y="5"/>
                      <a:pt x="20" y="16"/>
                    </a:cubicBezTo>
                    <a:cubicBezTo>
                      <a:pt x="21" y="19"/>
                      <a:pt x="20" y="22"/>
                      <a:pt x="22" y="24"/>
                    </a:cubicBezTo>
                    <a:cubicBezTo>
                      <a:pt x="23" y="26"/>
                      <a:pt x="27" y="24"/>
                      <a:pt x="28" y="26"/>
                    </a:cubicBezTo>
                    <a:cubicBezTo>
                      <a:pt x="30" y="29"/>
                      <a:pt x="32" y="38"/>
                      <a:pt x="32" y="38"/>
                    </a:cubicBezTo>
                    <a:cubicBezTo>
                      <a:pt x="29" y="46"/>
                      <a:pt x="26" y="47"/>
                      <a:pt x="18" y="50"/>
                    </a:cubicBezTo>
                    <a:cubicBezTo>
                      <a:pt x="12" y="41"/>
                      <a:pt x="18" y="24"/>
                      <a:pt x="6" y="2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8" name="Freeform 28"/>
              <p:cNvSpPr>
                <a:spLocks/>
              </p:cNvSpPr>
              <p:nvPr/>
            </p:nvSpPr>
            <p:spPr bwMode="ltGray">
              <a:xfrm>
                <a:off x="2349" y="654"/>
                <a:ext cx="45" cy="4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22" y="20"/>
                  </a:cxn>
                  <a:cxn ang="0">
                    <a:pos x="36" y="0"/>
                  </a:cxn>
                  <a:cxn ang="0">
                    <a:pos x="24" y="28"/>
                  </a:cxn>
                  <a:cxn ang="0">
                    <a:pos x="2" y="50"/>
                  </a:cxn>
                  <a:cxn ang="0">
                    <a:pos x="0" y="44"/>
                  </a:cxn>
                </a:cxnLst>
                <a:rect l="0" t="0" r="r" b="b"/>
                <a:pathLst>
                  <a:path w="43" h="50">
                    <a:moveTo>
                      <a:pt x="0" y="44"/>
                    </a:moveTo>
                    <a:cubicBezTo>
                      <a:pt x="6" y="38"/>
                      <a:pt x="18" y="29"/>
                      <a:pt x="22" y="20"/>
                    </a:cubicBezTo>
                    <a:cubicBezTo>
                      <a:pt x="27" y="10"/>
                      <a:pt x="25" y="4"/>
                      <a:pt x="36" y="0"/>
                    </a:cubicBezTo>
                    <a:cubicBezTo>
                      <a:pt x="43" y="11"/>
                      <a:pt x="36" y="24"/>
                      <a:pt x="24" y="28"/>
                    </a:cubicBezTo>
                    <a:cubicBezTo>
                      <a:pt x="21" y="38"/>
                      <a:pt x="12" y="47"/>
                      <a:pt x="2" y="50"/>
                    </a:cubicBezTo>
                    <a:cubicBezTo>
                      <a:pt x="1" y="48"/>
                      <a:pt x="0" y="44"/>
                      <a:pt x="0" y="4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59" name="Freeform 29"/>
              <p:cNvSpPr>
                <a:spLocks/>
              </p:cNvSpPr>
              <p:nvPr/>
            </p:nvSpPr>
            <p:spPr bwMode="ltGray">
              <a:xfrm>
                <a:off x="4808" y="597"/>
                <a:ext cx="701" cy="438"/>
              </a:xfrm>
              <a:custGeom>
                <a:avLst/>
                <a:gdLst/>
                <a:ahLst/>
                <a:cxnLst>
                  <a:cxn ang="0">
                    <a:pos x="21" y="280"/>
                  </a:cxn>
                  <a:cxn ang="0">
                    <a:pos x="24" y="250"/>
                  </a:cxn>
                  <a:cxn ang="0">
                    <a:pos x="22" y="245"/>
                  </a:cxn>
                  <a:cxn ang="0">
                    <a:pos x="16" y="218"/>
                  </a:cxn>
                  <a:cxn ang="0">
                    <a:pos x="4" y="215"/>
                  </a:cxn>
                  <a:cxn ang="0">
                    <a:pos x="0" y="191"/>
                  </a:cxn>
                  <a:cxn ang="0">
                    <a:pos x="12" y="180"/>
                  </a:cxn>
                  <a:cxn ang="0">
                    <a:pos x="6" y="165"/>
                  </a:cxn>
                  <a:cxn ang="0">
                    <a:pos x="2" y="160"/>
                  </a:cxn>
                  <a:cxn ang="0">
                    <a:pos x="28" y="120"/>
                  </a:cxn>
                  <a:cxn ang="0">
                    <a:pos x="44" y="96"/>
                  </a:cxn>
                  <a:cxn ang="0">
                    <a:pos x="42" y="70"/>
                  </a:cxn>
                  <a:cxn ang="0">
                    <a:pos x="24" y="43"/>
                  </a:cxn>
                  <a:cxn ang="0">
                    <a:pos x="20" y="32"/>
                  </a:cxn>
                  <a:cxn ang="0">
                    <a:pos x="26" y="36"/>
                  </a:cxn>
                  <a:cxn ang="0">
                    <a:pos x="48" y="35"/>
                  </a:cxn>
                  <a:cxn ang="0">
                    <a:pos x="64" y="11"/>
                  </a:cxn>
                  <a:cxn ang="0">
                    <a:pos x="82" y="0"/>
                  </a:cxn>
                  <a:cxn ang="0">
                    <a:pos x="88" y="2"/>
                  </a:cxn>
                  <a:cxn ang="0">
                    <a:pos x="92" y="9"/>
                  </a:cxn>
                  <a:cxn ang="0">
                    <a:pos x="98" y="5"/>
                  </a:cxn>
                  <a:cxn ang="0">
                    <a:pos x="110" y="8"/>
                  </a:cxn>
                  <a:cxn ang="0">
                    <a:pos x="116" y="9"/>
                  </a:cxn>
                  <a:cxn ang="0">
                    <a:pos x="141" y="14"/>
                  </a:cxn>
                  <a:cxn ang="0">
                    <a:pos x="155" y="24"/>
                  </a:cxn>
                  <a:cxn ang="0">
                    <a:pos x="167" y="17"/>
                  </a:cxn>
                  <a:cxn ang="0">
                    <a:pos x="173" y="14"/>
                  </a:cxn>
                  <a:cxn ang="0">
                    <a:pos x="195" y="14"/>
                  </a:cxn>
                  <a:cxn ang="0">
                    <a:pos x="211" y="32"/>
                  </a:cxn>
                  <a:cxn ang="0">
                    <a:pos x="231" y="59"/>
                  </a:cxn>
                  <a:cxn ang="0">
                    <a:pos x="245" y="70"/>
                  </a:cxn>
                  <a:cxn ang="0">
                    <a:pos x="257" y="68"/>
                  </a:cxn>
                  <a:cxn ang="0">
                    <a:pos x="270" y="65"/>
                  </a:cxn>
                  <a:cxn ang="0">
                    <a:pos x="290" y="71"/>
                  </a:cxn>
                  <a:cxn ang="0">
                    <a:pos x="300" y="81"/>
                  </a:cxn>
                  <a:cxn ang="0">
                    <a:pos x="308" y="90"/>
                  </a:cxn>
                  <a:cxn ang="0">
                    <a:pos x="318" y="111"/>
                  </a:cxn>
                  <a:cxn ang="0">
                    <a:pos x="322" y="120"/>
                  </a:cxn>
                  <a:cxn ang="0">
                    <a:pos x="324" y="125"/>
                  </a:cxn>
                  <a:cxn ang="0">
                    <a:pos x="310" y="142"/>
                  </a:cxn>
                  <a:cxn ang="0">
                    <a:pos x="322" y="141"/>
                  </a:cxn>
                  <a:cxn ang="0">
                    <a:pos x="342" y="155"/>
                  </a:cxn>
                  <a:cxn ang="0">
                    <a:pos x="364" y="157"/>
                  </a:cxn>
                  <a:cxn ang="0">
                    <a:pos x="380" y="168"/>
                  </a:cxn>
                  <a:cxn ang="0">
                    <a:pos x="382" y="172"/>
                  </a:cxn>
                  <a:cxn ang="0">
                    <a:pos x="382" y="176"/>
                  </a:cxn>
                  <a:cxn ang="0">
                    <a:pos x="394" y="172"/>
                  </a:cxn>
                  <a:cxn ang="0">
                    <a:pos x="400" y="171"/>
                  </a:cxn>
                  <a:cxn ang="0">
                    <a:pos x="439" y="185"/>
                  </a:cxn>
                  <a:cxn ang="0">
                    <a:pos x="447" y="199"/>
                  </a:cxn>
                  <a:cxn ang="0">
                    <a:pos x="465" y="201"/>
                  </a:cxn>
                  <a:cxn ang="0">
                    <a:pos x="471" y="215"/>
                  </a:cxn>
                  <a:cxn ang="0">
                    <a:pos x="451" y="258"/>
                  </a:cxn>
                  <a:cxn ang="0">
                    <a:pos x="435" y="281"/>
                  </a:cxn>
                </a:cxnLst>
                <a:rect l="0" t="0" r="r" b="b"/>
                <a:pathLst>
                  <a:path w="471" h="281">
                    <a:moveTo>
                      <a:pt x="21" y="280"/>
                    </a:moveTo>
                    <a:cubicBezTo>
                      <a:pt x="32" y="281"/>
                      <a:pt x="25" y="253"/>
                      <a:pt x="24" y="250"/>
                    </a:cubicBezTo>
                    <a:cubicBezTo>
                      <a:pt x="23" y="248"/>
                      <a:pt x="22" y="245"/>
                      <a:pt x="22" y="245"/>
                    </a:cubicBezTo>
                    <a:cubicBezTo>
                      <a:pt x="21" y="243"/>
                      <a:pt x="20" y="221"/>
                      <a:pt x="16" y="218"/>
                    </a:cubicBezTo>
                    <a:cubicBezTo>
                      <a:pt x="13" y="216"/>
                      <a:pt x="4" y="215"/>
                      <a:pt x="4" y="215"/>
                    </a:cubicBezTo>
                    <a:cubicBezTo>
                      <a:pt x="0" y="207"/>
                      <a:pt x="3" y="200"/>
                      <a:pt x="0" y="191"/>
                    </a:cubicBezTo>
                    <a:cubicBezTo>
                      <a:pt x="2" y="185"/>
                      <a:pt x="7" y="186"/>
                      <a:pt x="12" y="180"/>
                    </a:cubicBezTo>
                    <a:cubicBezTo>
                      <a:pt x="14" y="172"/>
                      <a:pt x="14" y="169"/>
                      <a:pt x="6" y="165"/>
                    </a:cubicBezTo>
                    <a:cubicBezTo>
                      <a:pt x="4" y="163"/>
                      <a:pt x="2" y="162"/>
                      <a:pt x="2" y="160"/>
                    </a:cubicBezTo>
                    <a:cubicBezTo>
                      <a:pt x="2" y="150"/>
                      <a:pt x="16" y="123"/>
                      <a:pt x="28" y="120"/>
                    </a:cubicBezTo>
                    <a:cubicBezTo>
                      <a:pt x="32" y="111"/>
                      <a:pt x="40" y="105"/>
                      <a:pt x="44" y="96"/>
                    </a:cubicBezTo>
                    <a:cubicBezTo>
                      <a:pt x="39" y="83"/>
                      <a:pt x="38" y="85"/>
                      <a:pt x="42" y="70"/>
                    </a:cubicBezTo>
                    <a:cubicBezTo>
                      <a:pt x="38" y="60"/>
                      <a:pt x="34" y="48"/>
                      <a:pt x="24" y="43"/>
                    </a:cubicBezTo>
                    <a:cubicBezTo>
                      <a:pt x="18" y="36"/>
                      <a:pt x="10" y="37"/>
                      <a:pt x="20" y="32"/>
                    </a:cubicBezTo>
                    <a:cubicBezTo>
                      <a:pt x="27" y="34"/>
                      <a:pt x="26" y="32"/>
                      <a:pt x="26" y="36"/>
                    </a:cubicBezTo>
                    <a:cubicBezTo>
                      <a:pt x="34" y="41"/>
                      <a:pt x="39" y="39"/>
                      <a:pt x="48" y="35"/>
                    </a:cubicBezTo>
                    <a:cubicBezTo>
                      <a:pt x="45" y="22"/>
                      <a:pt x="48" y="14"/>
                      <a:pt x="64" y="11"/>
                    </a:cubicBezTo>
                    <a:cubicBezTo>
                      <a:pt x="71" y="8"/>
                      <a:pt x="75" y="3"/>
                      <a:pt x="82" y="0"/>
                    </a:cubicBezTo>
                    <a:cubicBezTo>
                      <a:pt x="84" y="1"/>
                      <a:pt x="88" y="0"/>
                      <a:pt x="88" y="2"/>
                    </a:cubicBezTo>
                    <a:cubicBezTo>
                      <a:pt x="90" y="12"/>
                      <a:pt x="75" y="13"/>
                      <a:pt x="92" y="9"/>
                    </a:cubicBezTo>
                    <a:cubicBezTo>
                      <a:pt x="94" y="8"/>
                      <a:pt x="96" y="5"/>
                      <a:pt x="98" y="5"/>
                    </a:cubicBezTo>
                    <a:cubicBezTo>
                      <a:pt x="102" y="4"/>
                      <a:pt x="106" y="7"/>
                      <a:pt x="110" y="8"/>
                    </a:cubicBezTo>
                    <a:cubicBezTo>
                      <a:pt x="112" y="8"/>
                      <a:pt x="116" y="9"/>
                      <a:pt x="116" y="9"/>
                    </a:cubicBezTo>
                    <a:cubicBezTo>
                      <a:pt x="122" y="16"/>
                      <a:pt x="129" y="13"/>
                      <a:pt x="141" y="14"/>
                    </a:cubicBezTo>
                    <a:cubicBezTo>
                      <a:pt x="143" y="21"/>
                      <a:pt x="147" y="22"/>
                      <a:pt x="155" y="24"/>
                    </a:cubicBezTo>
                    <a:cubicBezTo>
                      <a:pt x="159" y="22"/>
                      <a:pt x="163" y="20"/>
                      <a:pt x="167" y="17"/>
                    </a:cubicBezTo>
                    <a:cubicBezTo>
                      <a:pt x="169" y="16"/>
                      <a:pt x="173" y="14"/>
                      <a:pt x="173" y="14"/>
                    </a:cubicBezTo>
                    <a:cubicBezTo>
                      <a:pt x="195" y="26"/>
                      <a:pt x="175" y="20"/>
                      <a:pt x="195" y="14"/>
                    </a:cubicBezTo>
                    <a:cubicBezTo>
                      <a:pt x="207" y="17"/>
                      <a:pt x="201" y="26"/>
                      <a:pt x="211" y="32"/>
                    </a:cubicBezTo>
                    <a:cubicBezTo>
                      <a:pt x="214" y="38"/>
                      <a:pt x="224" y="55"/>
                      <a:pt x="231" y="59"/>
                    </a:cubicBezTo>
                    <a:cubicBezTo>
                      <a:pt x="241" y="70"/>
                      <a:pt x="235" y="67"/>
                      <a:pt x="245" y="70"/>
                    </a:cubicBezTo>
                    <a:cubicBezTo>
                      <a:pt x="249" y="69"/>
                      <a:pt x="253" y="69"/>
                      <a:pt x="257" y="68"/>
                    </a:cubicBezTo>
                    <a:cubicBezTo>
                      <a:pt x="261" y="67"/>
                      <a:pt x="270" y="65"/>
                      <a:pt x="270" y="65"/>
                    </a:cubicBezTo>
                    <a:cubicBezTo>
                      <a:pt x="278" y="66"/>
                      <a:pt x="283" y="67"/>
                      <a:pt x="290" y="71"/>
                    </a:cubicBezTo>
                    <a:cubicBezTo>
                      <a:pt x="304" y="88"/>
                      <a:pt x="282" y="62"/>
                      <a:pt x="300" y="81"/>
                    </a:cubicBezTo>
                    <a:cubicBezTo>
                      <a:pt x="302" y="84"/>
                      <a:pt x="308" y="90"/>
                      <a:pt x="308" y="90"/>
                    </a:cubicBezTo>
                    <a:cubicBezTo>
                      <a:pt x="311" y="98"/>
                      <a:pt x="315" y="103"/>
                      <a:pt x="318" y="111"/>
                    </a:cubicBezTo>
                    <a:cubicBezTo>
                      <a:pt x="319" y="114"/>
                      <a:pt x="321" y="117"/>
                      <a:pt x="322" y="120"/>
                    </a:cubicBezTo>
                    <a:cubicBezTo>
                      <a:pt x="323" y="122"/>
                      <a:pt x="324" y="125"/>
                      <a:pt x="324" y="125"/>
                    </a:cubicBezTo>
                    <a:cubicBezTo>
                      <a:pt x="321" y="132"/>
                      <a:pt x="313" y="134"/>
                      <a:pt x="310" y="142"/>
                    </a:cubicBezTo>
                    <a:cubicBezTo>
                      <a:pt x="313" y="151"/>
                      <a:pt x="317" y="146"/>
                      <a:pt x="322" y="141"/>
                    </a:cubicBezTo>
                    <a:cubicBezTo>
                      <a:pt x="341" y="143"/>
                      <a:pt x="339" y="142"/>
                      <a:pt x="342" y="155"/>
                    </a:cubicBezTo>
                    <a:cubicBezTo>
                      <a:pt x="351" y="150"/>
                      <a:pt x="355" y="152"/>
                      <a:pt x="364" y="157"/>
                    </a:cubicBezTo>
                    <a:cubicBezTo>
                      <a:pt x="369" y="162"/>
                      <a:pt x="372" y="166"/>
                      <a:pt x="380" y="168"/>
                    </a:cubicBezTo>
                    <a:cubicBezTo>
                      <a:pt x="381" y="169"/>
                      <a:pt x="383" y="171"/>
                      <a:pt x="382" y="172"/>
                    </a:cubicBezTo>
                    <a:cubicBezTo>
                      <a:pt x="380" y="176"/>
                      <a:pt x="368" y="172"/>
                      <a:pt x="382" y="176"/>
                    </a:cubicBezTo>
                    <a:cubicBezTo>
                      <a:pt x="386" y="175"/>
                      <a:pt x="390" y="173"/>
                      <a:pt x="394" y="172"/>
                    </a:cubicBezTo>
                    <a:cubicBezTo>
                      <a:pt x="396" y="172"/>
                      <a:pt x="400" y="171"/>
                      <a:pt x="400" y="171"/>
                    </a:cubicBezTo>
                    <a:cubicBezTo>
                      <a:pt x="413" y="177"/>
                      <a:pt x="427" y="179"/>
                      <a:pt x="439" y="185"/>
                    </a:cubicBezTo>
                    <a:cubicBezTo>
                      <a:pt x="441" y="190"/>
                      <a:pt x="445" y="194"/>
                      <a:pt x="447" y="199"/>
                    </a:cubicBezTo>
                    <a:cubicBezTo>
                      <a:pt x="453" y="198"/>
                      <a:pt x="460" y="195"/>
                      <a:pt x="465" y="201"/>
                    </a:cubicBezTo>
                    <a:cubicBezTo>
                      <a:pt x="468" y="205"/>
                      <a:pt x="471" y="215"/>
                      <a:pt x="471" y="215"/>
                    </a:cubicBezTo>
                    <a:cubicBezTo>
                      <a:pt x="468" y="231"/>
                      <a:pt x="469" y="248"/>
                      <a:pt x="451" y="258"/>
                    </a:cubicBezTo>
                    <a:cubicBezTo>
                      <a:pt x="447" y="262"/>
                      <a:pt x="437" y="275"/>
                      <a:pt x="435" y="281"/>
                    </a:cubicBezTo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0" name="Freeform 30"/>
              <p:cNvSpPr>
                <a:spLocks/>
              </p:cNvSpPr>
              <p:nvPr/>
            </p:nvSpPr>
            <p:spPr bwMode="ltGray">
              <a:xfrm>
                <a:off x="3880" y="-7"/>
                <a:ext cx="984" cy="692"/>
              </a:xfrm>
              <a:custGeom>
                <a:avLst/>
                <a:gdLst/>
                <a:ahLst/>
                <a:cxnLst>
                  <a:cxn ang="0">
                    <a:pos x="406" y="6"/>
                  </a:cxn>
                  <a:cxn ang="0">
                    <a:pos x="502" y="34"/>
                  </a:cxn>
                  <a:cxn ang="0">
                    <a:pos x="550" y="38"/>
                  </a:cxn>
                  <a:cxn ang="0">
                    <a:pos x="578" y="130"/>
                  </a:cxn>
                  <a:cxn ang="0">
                    <a:pos x="586" y="90"/>
                  </a:cxn>
                  <a:cxn ang="0">
                    <a:pos x="606" y="70"/>
                  </a:cxn>
                  <a:cxn ang="0">
                    <a:pos x="642" y="126"/>
                  </a:cxn>
                  <a:cxn ang="0">
                    <a:pos x="682" y="98"/>
                  </a:cxn>
                  <a:cxn ang="0">
                    <a:pos x="706" y="86"/>
                  </a:cxn>
                  <a:cxn ang="0">
                    <a:pos x="762" y="2"/>
                  </a:cxn>
                  <a:cxn ang="0">
                    <a:pos x="798" y="70"/>
                  </a:cxn>
                  <a:cxn ang="0">
                    <a:pos x="798" y="130"/>
                  </a:cxn>
                  <a:cxn ang="0">
                    <a:pos x="790" y="158"/>
                  </a:cxn>
                  <a:cxn ang="0">
                    <a:pos x="766" y="162"/>
                  </a:cxn>
                  <a:cxn ang="0">
                    <a:pos x="762" y="186"/>
                  </a:cxn>
                  <a:cxn ang="0">
                    <a:pos x="802" y="226"/>
                  </a:cxn>
                  <a:cxn ang="0">
                    <a:pos x="786" y="322"/>
                  </a:cxn>
                  <a:cxn ang="0">
                    <a:pos x="830" y="414"/>
                  </a:cxn>
                  <a:cxn ang="0">
                    <a:pos x="854" y="450"/>
                  </a:cxn>
                  <a:cxn ang="0">
                    <a:pos x="830" y="450"/>
                  </a:cxn>
                  <a:cxn ang="0">
                    <a:pos x="746" y="378"/>
                  </a:cxn>
                  <a:cxn ang="0">
                    <a:pos x="678" y="402"/>
                  </a:cxn>
                  <a:cxn ang="0">
                    <a:pos x="590" y="442"/>
                  </a:cxn>
                  <a:cxn ang="0">
                    <a:pos x="642" y="578"/>
                  </a:cxn>
                  <a:cxn ang="0">
                    <a:pos x="710" y="610"/>
                  </a:cxn>
                  <a:cxn ang="0">
                    <a:pos x="738" y="550"/>
                  </a:cxn>
                  <a:cxn ang="0">
                    <a:pos x="774" y="570"/>
                  </a:cxn>
                  <a:cxn ang="0">
                    <a:pos x="766" y="630"/>
                  </a:cxn>
                  <a:cxn ang="0">
                    <a:pos x="802" y="670"/>
                  </a:cxn>
                  <a:cxn ang="0">
                    <a:pos x="838" y="658"/>
                  </a:cxn>
                  <a:cxn ang="0">
                    <a:pos x="922" y="806"/>
                  </a:cxn>
                  <a:cxn ang="0">
                    <a:pos x="942" y="826"/>
                  </a:cxn>
                  <a:cxn ang="0">
                    <a:pos x="874" y="810"/>
                  </a:cxn>
                  <a:cxn ang="0">
                    <a:pos x="830" y="758"/>
                  </a:cxn>
                  <a:cxn ang="0">
                    <a:pos x="778" y="710"/>
                  </a:cxn>
                  <a:cxn ang="0">
                    <a:pos x="702" y="662"/>
                  </a:cxn>
                  <a:cxn ang="0">
                    <a:pos x="614" y="646"/>
                  </a:cxn>
                  <a:cxn ang="0">
                    <a:pos x="506" y="594"/>
                  </a:cxn>
                  <a:cxn ang="0">
                    <a:pos x="462" y="506"/>
                  </a:cxn>
                  <a:cxn ang="0">
                    <a:pos x="430" y="462"/>
                  </a:cxn>
                  <a:cxn ang="0">
                    <a:pos x="382" y="430"/>
                  </a:cxn>
                  <a:cxn ang="0">
                    <a:pos x="342" y="370"/>
                  </a:cxn>
                  <a:cxn ang="0">
                    <a:pos x="354" y="414"/>
                  </a:cxn>
                  <a:cxn ang="0">
                    <a:pos x="418" y="494"/>
                  </a:cxn>
                  <a:cxn ang="0">
                    <a:pos x="422" y="526"/>
                  </a:cxn>
                  <a:cxn ang="0">
                    <a:pos x="394" y="498"/>
                  </a:cxn>
                  <a:cxn ang="0">
                    <a:pos x="354" y="466"/>
                  </a:cxn>
                  <a:cxn ang="0">
                    <a:pos x="314" y="402"/>
                  </a:cxn>
                  <a:cxn ang="0">
                    <a:pos x="266" y="346"/>
                  </a:cxn>
                  <a:cxn ang="0">
                    <a:pos x="210" y="314"/>
                  </a:cxn>
                  <a:cxn ang="0">
                    <a:pos x="154" y="238"/>
                  </a:cxn>
                  <a:cxn ang="0">
                    <a:pos x="66" y="66"/>
                  </a:cxn>
                  <a:cxn ang="0">
                    <a:pos x="34" y="38"/>
                  </a:cxn>
                  <a:cxn ang="0">
                    <a:pos x="46" y="22"/>
                  </a:cxn>
                  <a:cxn ang="0">
                    <a:pos x="102" y="70"/>
                  </a:cxn>
                </a:cxnLst>
                <a:rect l="0" t="0" r="r" b="b"/>
                <a:pathLst>
                  <a:path w="984" h="844">
                    <a:moveTo>
                      <a:pt x="82" y="38"/>
                    </a:moveTo>
                    <a:lnTo>
                      <a:pt x="406" y="6"/>
                    </a:lnTo>
                    <a:cubicBezTo>
                      <a:pt x="497" y="22"/>
                      <a:pt x="465" y="0"/>
                      <a:pt x="474" y="54"/>
                    </a:cubicBezTo>
                    <a:cubicBezTo>
                      <a:pt x="492" y="48"/>
                      <a:pt x="484" y="40"/>
                      <a:pt x="502" y="34"/>
                    </a:cubicBezTo>
                    <a:cubicBezTo>
                      <a:pt x="510" y="37"/>
                      <a:pt x="517" y="46"/>
                      <a:pt x="526" y="46"/>
                    </a:cubicBezTo>
                    <a:cubicBezTo>
                      <a:pt x="534" y="46"/>
                      <a:pt x="550" y="38"/>
                      <a:pt x="550" y="38"/>
                    </a:cubicBezTo>
                    <a:cubicBezTo>
                      <a:pt x="556" y="55"/>
                      <a:pt x="552" y="60"/>
                      <a:pt x="542" y="74"/>
                    </a:cubicBezTo>
                    <a:cubicBezTo>
                      <a:pt x="555" y="114"/>
                      <a:pt x="550" y="102"/>
                      <a:pt x="578" y="130"/>
                    </a:cubicBezTo>
                    <a:cubicBezTo>
                      <a:pt x="584" y="148"/>
                      <a:pt x="590" y="148"/>
                      <a:pt x="606" y="138"/>
                    </a:cubicBezTo>
                    <a:cubicBezTo>
                      <a:pt x="600" y="119"/>
                      <a:pt x="594" y="107"/>
                      <a:pt x="586" y="90"/>
                    </a:cubicBezTo>
                    <a:cubicBezTo>
                      <a:pt x="583" y="82"/>
                      <a:pt x="578" y="66"/>
                      <a:pt x="578" y="66"/>
                    </a:cubicBezTo>
                    <a:cubicBezTo>
                      <a:pt x="585" y="44"/>
                      <a:pt x="597" y="56"/>
                      <a:pt x="606" y="70"/>
                    </a:cubicBezTo>
                    <a:cubicBezTo>
                      <a:pt x="609" y="86"/>
                      <a:pt x="608" y="117"/>
                      <a:pt x="626" y="90"/>
                    </a:cubicBezTo>
                    <a:cubicBezTo>
                      <a:pt x="648" y="97"/>
                      <a:pt x="646" y="104"/>
                      <a:pt x="642" y="126"/>
                    </a:cubicBezTo>
                    <a:cubicBezTo>
                      <a:pt x="650" y="150"/>
                      <a:pt x="665" y="141"/>
                      <a:pt x="682" y="130"/>
                    </a:cubicBezTo>
                    <a:cubicBezTo>
                      <a:pt x="689" y="108"/>
                      <a:pt x="673" y="124"/>
                      <a:pt x="682" y="98"/>
                    </a:cubicBezTo>
                    <a:cubicBezTo>
                      <a:pt x="683" y="94"/>
                      <a:pt x="690" y="96"/>
                      <a:pt x="694" y="94"/>
                    </a:cubicBezTo>
                    <a:cubicBezTo>
                      <a:pt x="698" y="92"/>
                      <a:pt x="702" y="89"/>
                      <a:pt x="706" y="86"/>
                    </a:cubicBezTo>
                    <a:cubicBezTo>
                      <a:pt x="717" y="54"/>
                      <a:pt x="688" y="54"/>
                      <a:pt x="742" y="46"/>
                    </a:cubicBezTo>
                    <a:cubicBezTo>
                      <a:pt x="748" y="27"/>
                      <a:pt x="741" y="9"/>
                      <a:pt x="762" y="2"/>
                    </a:cubicBezTo>
                    <a:cubicBezTo>
                      <a:pt x="788" y="11"/>
                      <a:pt x="777" y="38"/>
                      <a:pt x="802" y="46"/>
                    </a:cubicBezTo>
                    <a:cubicBezTo>
                      <a:pt x="831" y="36"/>
                      <a:pt x="805" y="63"/>
                      <a:pt x="798" y="70"/>
                    </a:cubicBezTo>
                    <a:cubicBezTo>
                      <a:pt x="789" y="96"/>
                      <a:pt x="787" y="96"/>
                      <a:pt x="802" y="118"/>
                    </a:cubicBezTo>
                    <a:cubicBezTo>
                      <a:pt x="801" y="122"/>
                      <a:pt x="801" y="127"/>
                      <a:pt x="798" y="130"/>
                    </a:cubicBezTo>
                    <a:cubicBezTo>
                      <a:pt x="794" y="133"/>
                      <a:pt x="784" y="129"/>
                      <a:pt x="782" y="134"/>
                    </a:cubicBezTo>
                    <a:cubicBezTo>
                      <a:pt x="780" y="142"/>
                      <a:pt x="790" y="158"/>
                      <a:pt x="790" y="158"/>
                    </a:cubicBezTo>
                    <a:cubicBezTo>
                      <a:pt x="786" y="161"/>
                      <a:pt x="783" y="165"/>
                      <a:pt x="778" y="166"/>
                    </a:cubicBezTo>
                    <a:cubicBezTo>
                      <a:pt x="774" y="167"/>
                      <a:pt x="769" y="159"/>
                      <a:pt x="766" y="162"/>
                    </a:cubicBezTo>
                    <a:cubicBezTo>
                      <a:pt x="758" y="170"/>
                      <a:pt x="794" y="182"/>
                      <a:pt x="794" y="182"/>
                    </a:cubicBezTo>
                    <a:cubicBezTo>
                      <a:pt x="804" y="211"/>
                      <a:pt x="775" y="190"/>
                      <a:pt x="762" y="186"/>
                    </a:cubicBezTo>
                    <a:cubicBezTo>
                      <a:pt x="767" y="194"/>
                      <a:pt x="773" y="202"/>
                      <a:pt x="778" y="210"/>
                    </a:cubicBezTo>
                    <a:cubicBezTo>
                      <a:pt x="783" y="218"/>
                      <a:pt x="802" y="226"/>
                      <a:pt x="802" y="226"/>
                    </a:cubicBezTo>
                    <a:cubicBezTo>
                      <a:pt x="813" y="242"/>
                      <a:pt x="804" y="245"/>
                      <a:pt x="810" y="262"/>
                    </a:cubicBezTo>
                    <a:cubicBezTo>
                      <a:pt x="803" y="282"/>
                      <a:pt x="793" y="301"/>
                      <a:pt x="786" y="322"/>
                    </a:cubicBezTo>
                    <a:cubicBezTo>
                      <a:pt x="783" y="330"/>
                      <a:pt x="778" y="346"/>
                      <a:pt x="778" y="346"/>
                    </a:cubicBezTo>
                    <a:cubicBezTo>
                      <a:pt x="785" y="366"/>
                      <a:pt x="817" y="394"/>
                      <a:pt x="830" y="414"/>
                    </a:cubicBezTo>
                    <a:cubicBezTo>
                      <a:pt x="835" y="422"/>
                      <a:pt x="841" y="430"/>
                      <a:pt x="846" y="438"/>
                    </a:cubicBezTo>
                    <a:cubicBezTo>
                      <a:pt x="849" y="442"/>
                      <a:pt x="854" y="450"/>
                      <a:pt x="854" y="450"/>
                    </a:cubicBezTo>
                    <a:cubicBezTo>
                      <a:pt x="853" y="457"/>
                      <a:pt x="855" y="466"/>
                      <a:pt x="850" y="470"/>
                    </a:cubicBezTo>
                    <a:cubicBezTo>
                      <a:pt x="844" y="475"/>
                      <a:pt x="831" y="451"/>
                      <a:pt x="830" y="450"/>
                    </a:cubicBezTo>
                    <a:cubicBezTo>
                      <a:pt x="811" y="431"/>
                      <a:pt x="789" y="421"/>
                      <a:pt x="774" y="398"/>
                    </a:cubicBezTo>
                    <a:cubicBezTo>
                      <a:pt x="769" y="379"/>
                      <a:pt x="766" y="371"/>
                      <a:pt x="746" y="378"/>
                    </a:cubicBezTo>
                    <a:cubicBezTo>
                      <a:pt x="717" y="368"/>
                      <a:pt x="730" y="368"/>
                      <a:pt x="706" y="374"/>
                    </a:cubicBezTo>
                    <a:cubicBezTo>
                      <a:pt x="688" y="402"/>
                      <a:pt x="699" y="395"/>
                      <a:pt x="678" y="402"/>
                    </a:cubicBezTo>
                    <a:cubicBezTo>
                      <a:pt x="654" y="386"/>
                      <a:pt x="650" y="390"/>
                      <a:pt x="618" y="394"/>
                    </a:cubicBezTo>
                    <a:cubicBezTo>
                      <a:pt x="607" y="411"/>
                      <a:pt x="601" y="426"/>
                      <a:pt x="590" y="442"/>
                    </a:cubicBezTo>
                    <a:cubicBezTo>
                      <a:pt x="600" y="471"/>
                      <a:pt x="593" y="459"/>
                      <a:pt x="606" y="478"/>
                    </a:cubicBezTo>
                    <a:cubicBezTo>
                      <a:pt x="593" y="518"/>
                      <a:pt x="622" y="548"/>
                      <a:pt x="642" y="578"/>
                    </a:cubicBezTo>
                    <a:cubicBezTo>
                      <a:pt x="651" y="591"/>
                      <a:pt x="651" y="601"/>
                      <a:pt x="666" y="606"/>
                    </a:cubicBezTo>
                    <a:cubicBezTo>
                      <a:pt x="680" y="627"/>
                      <a:pt x="691" y="623"/>
                      <a:pt x="710" y="610"/>
                    </a:cubicBezTo>
                    <a:cubicBezTo>
                      <a:pt x="729" y="616"/>
                      <a:pt x="729" y="606"/>
                      <a:pt x="734" y="590"/>
                    </a:cubicBezTo>
                    <a:cubicBezTo>
                      <a:pt x="735" y="577"/>
                      <a:pt x="731" y="562"/>
                      <a:pt x="738" y="550"/>
                    </a:cubicBezTo>
                    <a:cubicBezTo>
                      <a:pt x="742" y="543"/>
                      <a:pt x="762" y="542"/>
                      <a:pt x="762" y="542"/>
                    </a:cubicBezTo>
                    <a:cubicBezTo>
                      <a:pt x="783" y="547"/>
                      <a:pt x="786" y="552"/>
                      <a:pt x="774" y="570"/>
                    </a:cubicBezTo>
                    <a:cubicBezTo>
                      <a:pt x="779" y="590"/>
                      <a:pt x="790" y="605"/>
                      <a:pt x="770" y="618"/>
                    </a:cubicBezTo>
                    <a:cubicBezTo>
                      <a:pt x="769" y="622"/>
                      <a:pt x="764" y="626"/>
                      <a:pt x="766" y="630"/>
                    </a:cubicBezTo>
                    <a:cubicBezTo>
                      <a:pt x="768" y="634"/>
                      <a:pt x="775" y="634"/>
                      <a:pt x="778" y="638"/>
                    </a:cubicBezTo>
                    <a:cubicBezTo>
                      <a:pt x="788" y="651"/>
                      <a:pt x="786" y="660"/>
                      <a:pt x="802" y="670"/>
                    </a:cubicBezTo>
                    <a:cubicBezTo>
                      <a:pt x="810" y="667"/>
                      <a:pt x="818" y="665"/>
                      <a:pt x="826" y="662"/>
                    </a:cubicBezTo>
                    <a:cubicBezTo>
                      <a:pt x="830" y="661"/>
                      <a:pt x="838" y="658"/>
                      <a:pt x="838" y="658"/>
                    </a:cubicBezTo>
                    <a:cubicBezTo>
                      <a:pt x="857" y="664"/>
                      <a:pt x="864" y="680"/>
                      <a:pt x="870" y="698"/>
                    </a:cubicBezTo>
                    <a:cubicBezTo>
                      <a:pt x="859" y="731"/>
                      <a:pt x="887" y="794"/>
                      <a:pt x="922" y="806"/>
                    </a:cubicBezTo>
                    <a:cubicBezTo>
                      <a:pt x="938" y="801"/>
                      <a:pt x="941" y="792"/>
                      <a:pt x="958" y="798"/>
                    </a:cubicBezTo>
                    <a:cubicBezTo>
                      <a:pt x="984" y="837"/>
                      <a:pt x="928" y="784"/>
                      <a:pt x="942" y="826"/>
                    </a:cubicBezTo>
                    <a:cubicBezTo>
                      <a:pt x="936" y="844"/>
                      <a:pt x="930" y="844"/>
                      <a:pt x="914" y="834"/>
                    </a:cubicBezTo>
                    <a:cubicBezTo>
                      <a:pt x="903" y="817"/>
                      <a:pt x="890" y="821"/>
                      <a:pt x="874" y="810"/>
                    </a:cubicBezTo>
                    <a:cubicBezTo>
                      <a:pt x="851" y="776"/>
                      <a:pt x="882" y="816"/>
                      <a:pt x="854" y="794"/>
                    </a:cubicBezTo>
                    <a:cubicBezTo>
                      <a:pt x="843" y="785"/>
                      <a:pt x="840" y="768"/>
                      <a:pt x="830" y="758"/>
                    </a:cubicBezTo>
                    <a:cubicBezTo>
                      <a:pt x="824" y="739"/>
                      <a:pt x="817" y="724"/>
                      <a:pt x="798" y="718"/>
                    </a:cubicBezTo>
                    <a:cubicBezTo>
                      <a:pt x="791" y="696"/>
                      <a:pt x="800" y="712"/>
                      <a:pt x="778" y="710"/>
                    </a:cubicBezTo>
                    <a:cubicBezTo>
                      <a:pt x="767" y="709"/>
                      <a:pt x="746" y="702"/>
                      <a:pt x="746" y="702"/>
                    </a:cubicBezTo>
                    <a:cubicBezTo>
                      <a:pt x="729" y="691"/>
                      <a:pt x="720" y="674"/>
                      <a:pt x="702" y="662"/>
                    </a:cubicBezTo>
                    <a:cubicBezTo>
                      <a:pt x="694" y="665"/>
                      <a:pt x="687" y="673"/>
                      <a:pt x="678" y="674"/>
                    </a:cubicBezTo>
                    <a:cubicBezTo>
                      <a:pt x="657" y="677"/>
                      <a:pt x="630" y="657"/>
                      <a:pt x="614" y="646"/>
                    </a:cubicBezTo>
                    <a:cubicBezTo>
                      <a:pt x="600" y="637"/>
                      <a:pt x="580" y="639"/>
                      <a:pt x="566" y="630"/>
                    </a:cubicBezTo>
                    <a:cubicBezTo>
                      <a:pt x="546" y="617"/>
                      <a:pt x="525" y="607"/>
                      <a:pt x="506" y="594"/>
                    </a:cubicBezTo>
                    <a:cubicBezTo>
                      <a:pt x="513" y="572"/>
                      <a:pt x="509" y="551"/>
                      <a:pt x="490" y="538"/>
                    </a:cubicBezTo>
                    <a:cubicBezTo>
                      <a:pt x="485" y="522"/>
                      <a:pt x="476" y="515"/>
                      <a:pt x="462" y="506"/>
                    </a:cubicBezTo>
                    <a:cubicBezTo>
                      <a:pt x="441" y="474"/>
                      <a:pt x="469" y="513"/>
                      <a:pt x="442" y="486"/>
                    </a:cubicBezTo>
                    <a:cubicBezTo>
                      <a:pt x="436" y="480"/>
                      <a:pt x="436" y="468"/>
                      <a:pt x="430" y="462"/>
                    </a:cubicBezTo>
                    <a:cubicBezTo>
                      <a:pt x="427" y="459"/>
                      <a:pt x="422" y="459"/>
                      <a:pt x="418" y="458"/>
                    </a:cubicBezTo>
                    <a:cubicBezTo>
                      <a:pt x="407" y="447"/>
                      <a:pt x="382" y="430"/>
                      <a:pt x="382" y="430"/>
                    </a:cubicBezTo>
                    <a:cubicBezTo>
                      <a:pt x="371" y="413"/>
                      <a:pt x="358" y="399"/>
                      <a:pt x="346" y="382"/>
                    </a:cubicBezTo>
                    <a:cubicBezTo>
                      <a:pt x="344" y="378"/>
                      <a:pt x="345" y="373"/>
                      <a:pt x="342" y="370"/>
                    </a:cubicBezTo>
                    <a:cubicBezTo>
                      <a:pt x="339" y="367"/>
                      <a:pt x="334" y="367"/>
                      <a:pt x="330" y="366"/>
                    </a:cubicBezTo>
                    <a:cubicBezTo>
                      <a:pt x="322" y="390"/>
                      <a:pt x="342" y="398"/>
                      <a:pt x="354" y="414"/>
                    </a:cubicBezTo>
                    <a:cubicBezTo>
                      <a:pt x="368" y="432"/>
                      <a:pt x="372" y="446"/>
                      <a:pt x="390" y="458"/>
                    </a:cubicBezTo>
                    <a:cubicBezTo>
                      <a:pt x="409" y="487"/>
                      <a:pt x="399" y="475"/>
                      <a:pt x="418" y="494"/>
                    </a:cubicBezTo>
                    <a:cubicBezTo>
                      <a:pt x="423" y="510"/>
                      <a:pt x="428" y="517"/>
                      <a:pt x="442" y="526"/>
                    </a:cubicBezTo>
                    <a:cubicBezTo>
                      <a:pt x="450" y="550"/>
                      <a:pt x="432" y="533"/>
                      <a:pt x="422" y="526"/>
                    </a:cubicBezTo>
                    <a:cubicBezTo>
                      <a:pt x="399" y="492"/>
                      <a:pt x="430" y="532"/>
                      <a:pt x="402" y="510"/>
                    </a:cubicBezTo>
                    <a:cubicBezTo>
                      <a:pt x="398" y="507"/>
                      <a:pt x="397" y="501"/>
                      <a:pt x="394" y="498"/>
                    </a:cubicBezTo>
                    <a:cubicBezTo>
                      <a:pt x="391" y="495"/>
                      <a:pt x="386" y="493"/>
                      <a:pt x="382" y="490"/>
                    </a:cubicBezTo>
                    <a:cubicBezTo>
                      <a:pt x="377" y="474"/>
                      <a:pt x="370" y="471"/>
                      <a:pt x="354" y="466"/>
                    </a:cubicBezTo>
                    <a:cubicBezTo>
                      <a:pt x="344" y="452"/>
                      <a:pt x="340" y="447"/>
                      <a:pt x="346" y="430"/>
                    </a:cubicBezTo>
                    <a:cubicBezTo>
                      <a:pt x="338" y="418"/>
                      <a:pt x="314" y="402"/>
                      <a:pt x="314" y="402"/>
                    </a:cubicBezTo>
                    <a:cubicBezTo>
                      <a:pt x="306" y="390"/>
                      <a:pt x="298" y="378"/>
                      <a:pt x="290" y="366"/>
                    </a:cubicBezTo>
                    <a:cubicBezTo>
                      <a:pt x="284" y="357"/>
                      <a:pt x="273" y="354"/>
                      <a:pt x="266" y="346"/>
                    </a:cubicBezTo>
                    <a:cubicBezTo>
                      <a:pt x="263" y="342"/>
                      <a:pt x="262" y="337"/>
                      <a:pt x="258" y="334"/>
                    </a:cubicBezTo>
                    <a:cubicBezTo>
                      <a:pt x="243" y="324"/>
                      <a:pt x="225" y="324"/>
                      <a:pt x="210" y="314"/>
                    </a:cubicBezTo>
                    <a:cubicBezTo>
                      <a:pt x="201" y="300"/>
                      <a:pt x="194" y="291"/>
                      <a:pt x="178" y="286"/>
                    </a:cubicBezTo>
                    <a:cubicBezTo>
                      <a:pt x="160" y="260"/>
                      <a:pt x="192" y="247"/>
                      <a:pt x="154" y="238"/>
                    </a:cubicBezTo>
                    <a:cubicBezTo>
                      <a:pt x="111" y="209"/>
                      <a:pt x="106" y="149"/>
                      <a:pt x="90" y="102"/>
                    </a:cubicBezTo>
                    <a:cubicBezTo>
                      <a:pt x="86" y="90"/>
                      <a:pt x="76" y="73"/>
                      <a:pt x="66" y="66"/>
                    </a:cubicBezTo>
                    <a:cubicBezTo>
                      <a:pt x="58" y="60"/>
                      <a:pt x="42" y="50"/>
                      <a:pt x="42" y="50"/>
                    </a:cubicBezTo>
                    <a:cubicBezTo>
                      <a:pt x="39" y="46"/>
                      <a:pt x="38" y="41"/>
                      <a:pt x="34" y="38"/>
                    </a:cubicBezTo>
                    <a:cubicBezTo>
                      <a:pt x="27" y="34"/>
                      <a:pt x="10" y="30"/>
                      <a:pt x="10" y="30"/>
                    </a:cubicBezTo>
                    <a:cubicBezTo>
                      <a:pt x="0" y="1"/>
                      <a:pt x="31" y="17"/>
                      <a:pt x="46" y="22"/>
                    </a:cubicBezTo>
                    <a:cubicBezTo>
                      <a:pt x="65" y="51"/>
                      <a:pt x="61" y="41"/>
                      <a:pt x="86" y="58"/>
                    </a:cubicBezTo>
                    <a:cubicBezTo>
                      <a:pt x="94" y="70"/>
                      <a:pt x="94" y="93"/>
                      <a:pt x="102" y="70"/>
                    </a:cubicBezTo>
                    <a:cubicBezTo>
                      <a:pt x="95" y="49"/>
                      <a:pt x="82" y="62"/>
                      <a:pt x="82" y="3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1" name="Freeform 31"/>
              <p:cNvSpPr>
                <a:spLocks/>
              </p:cNvSpPr>
              <p:nvPr/>
            </p:nvSpPr>
            <p:spPr bwMode="ltGray">
              <a:xfrm>
                <a:off x="3577" y="490"/>
                <a:ext cx="36" cy="39"/>
              </a:xfrm>
              <a:custGeom>
                <a:avLst/>
                <a:gdLst/>
                <a:ahLst/>
                <a:cxnLst>
                  <a:cxn ang="0">
                    <a:pos x="6" y="28"/>
                  </a:cxn>
                  <a:cxn ang="0">
                    <a:pos x="10" y="48"/>
                  </a:cxn>
                  <a:cxn ang="0">
                    <a:pos x="6" y="28"/>
                  </a:cxn>
                </a:cxnLst>
                <a:rect l="0" t="0" r="r" b="b"/>
                <a:pathLst>
                  <a:path w="36" h="48">
                    <a:moveTo>
                      <a:pt x="6" y="28"/>
                    </a:moveTo>
                    <a:cubicBezTo>
                      <a:pt x="25" y="0"/>
                      <a:pt x="36" y="31"/>
                      <a:pt x="10" y="48"/>
                    </a:cubicBezTo>
                    <a:cubicBezTo>
                      <a:pt x="0" y="34"/>
                      <a:pt x="0" y="40"/>
                      <a:pt x="6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2" name="Freeform 32"/>
              <p:cNvSpPr>
                <a:spLocks/>
              </p:cNvSpPr>
              <p:nvPr/>
            </p:nvSpPr>
            <p:spPr bwMode="ltGray">
              <a:xfrm>
                <a:off x="3549" y="475"/>
                <a:ext cx="38" cy="29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2" y="1"/>
                  </a:cxn>
                  <a:cxn ang="0">
                    <a:pos x="36" y="17"/>
                  </a:cxn>
                  <a:cxn ang="0">
                    <a:pos x="8" y="17"/>
                  </a:cxn>
                  <a:cxn ang="0">
                    <a:pos x="0" y="5"/>
                  </a:cxn>
                </a:cxnLst>
                <a:rect l="0" t="0" r="r" b="b"/>
                <a:pathLst>
                  <a:path w="36" h="37">
                    <a:moveTo>
                      <a:pt x="0" y="5"/>
                    </a:moveTo>
                    <a:cubicBezTo>
                      <a:pt x="4" y="4"/>
                      <a:pt x="8" y="0"/>
                      <a:pt x="12" y="1"/>
                    </a:cubicBezTo>
                    <a:cubicBezTo>
                      <a:pt x="21" y="4"/>
                      <a:pt x="36" y="17"/>
                      <a:pt x="36" y="17"/>
                    </a:cubicBezTo>
                    <a:cubicBezTo>
                      <a:pt x="29" y="37"/>
                      <a:pt x="22" y="26"/>
                      <a:pt x="8" y="17"/>
                    </a:cubicBezTo>
                    <a:cubicBezTo>
                      <a:pt x="5" y="13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3" name="Freeform 33"/>
              <p:cNvSpPr>
                <a:spLocks/>
              </p:cNvSpPr>
              <p:nvPr/>
            </p:nvSpPr>
            <p:spPr bwMode="ltGray">
              <a:xfrm>
                <a:off x="4686" y="394"/>
                <a:ext cx="171" cy="81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28" y="25"/>
                  </a:cxn>
                  <a:cxn ang="0">
                    <a:pos x="56" y="21"/>
                  </a:cxn>
                  <a:cxn ang="0">
                    <a:pos x="80" y="9"/>
                  </a:cxn>
                  <a:cxn ang="0">
                    <a:pos x="64" y="25"/>
                  </a:cxn>
                  <a:cxn ang="0">
                    <a:pos x="124" y="49"/>
                  </a:cxn>
                  <a:cxn ang="0">
                    <a:pos x="160" y="65"/>
                  </a:cxn>
                  <a:cxn ang="0">
                    <a:pos x="116" y="77"/>
                  </a:cxn>
                  <a:cxn ang="0">
                    <a:pos x="88" y="57"/>
                  </a:cxn>
                  <a:cxn ang="0">
                    <a:pos x="76" y="53"/>
                  </a:cxn>
                  <a:cxn ang="0">
                    <a:pos x="24" y="41"/>
                  </a:cxn>
                  <a:cxn ang="0">
                    <a:pos x="0" y="49"/>
                  </a:cxn>
                </a:cxnLst>
                <a:rect l="0" t="0" r="r" b="b"/>
                <a:pathLst>
                  <a:path w="170" h="96">
                    <a:moveTo>
                      <a:pt x="0" y="49"/>
                    </a:moveTo>
                    <a:cubicBezTo>
                      <a:pt x="5" y="33"/>
                      <a:pt x="12" y="30"/>
                      <a:pt x="28" y="25"/>
                    </a:cubicBezTo>
                    <a:cubicBezTo>
                      <a:pt x="20" y="0"/>
                      <a:pt x="42" y="16"/>
                      <a:pt x="56" y="21"/>
                    </a:cubicBezTo>
                    <a:cubicBezTo>
                      <a:pt x="56" y="21"/>
                      <a:pt x="77" y="6"/>
                      <a:pt x="80" y="9"/>
                    </a:cubicBezTo>
                    <a:cubicBezTo>
                      <a:pt x="85" y="14"/>
                      <a:pt x="71" y="23"/>
                      <a:pt x="64" y="25"/>
                    </a:cubicBezTo>
                    <a:cubicBezTo>
                      <a:pt x="82" y="37"/>
                      <a:pt x="103" y="42"/>
                      <a:pt x="124" y="49"/>
                    </a:cubicBezTo>
                    <a:cubicBezTo>
                      <a:pt x="136" y="53"/>
                      <a:pt x="160" y="65"/>
                      <a:pt x="160" y="65"/>
                    </a:cubicBezTo>
                    <a:cubicBezTo>
                      <a:pt x="170" y="96"/>
                      <a:pt x="134" y="83"/>
                      <a:pt x="116" y="77"/>
                    </a:cubicBezTo>
                    <a:cubicBezTo>
                      <a:pt x="109" y="57"/>
                      <a:pt x="116" y="66"/>
                      <a:pt x="88" y="57"/>
                    </a:cubicBezTo>
                    <a:cubicBezTo>
                      <a:pt x="84" y="56"/>
                      <a:pt x="76" y="53"/>
                      <a:pt x="76" y="53"/>
                    </a:cubicBezTo>
                    <a:cubicBezTo>
                      <a:pt x="57" y="34"/>
                      <a:pt x="53" y="37"/>
                      <a:pt x="24" y="41"/>
                    </a:cubicBezTo>
                    <a:cubicBezTo>
                      <a:pt x="9" y="51"/>
                      <a:pt x="17" y="49"/>
                      <a:pt x="0" y="4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4" name="Freeform 34"/>
              <p:cNvSpPr>
                <a:spLocks/>
              </p:cNvSpPr>
              <p:nvPr/>
            </p:nvSpPr>
            <p:spPr bwMode="ltGray">
              <a:xfrm>
                <a:off x="4867" y="460"/>
                <a:ext cx="138" cy="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4"/>
                  </a:cxn>
                  <a:cxn ang="0">
                    <a:pos x="88" y="24"/>
                  </a:cxn>
                  <a:cxn ang="0">
                    <a:pos x="112" y="20"/>
                  </a:cxn>
                  <a:cxn ang="0">
                    <a:pos x="108" y="44"/>
                  </a:cxn>
                  <a:cxn ang="0">
                    <a:pos x="64" y="40"/>
                  </a:cxn>
                  <a:cxn ang="0">
                    <a:pos x="0" y="36"/>
                  </a:cxn>
                  <a:cxn ang="0">
                    <a:pos x="28" y="20"/>
                  </a:cxn>
                  <a:cxn ang="0">
                    <a:pos x="0" y="0"/>
                  </a:cxn>
                </a:cxnLst>
                <a:rect l="0" t="0" r="r" b="b"/>
                <a:pathLst>
                  <a:path w="138" h="44">
                    <a:moveTo>
                      <a:pt x="0" y="0"/>
                    </a:moveTo>
                    <a:cubicBezTo>
                      <a:pt x="19" y="3"/>
                      <a:pt x="35" y="10"/>
                      <a:pt x="52" y="4"/>
                    </a:cubicBezTo>
                    <a:cubicBezTo>
                      <a:pt x="87" y="11"/>
                      <a:pt x="61" y="15"/>
                      <a:pt x="88" y="24"/>
                    </a:cubicBezTo>
                    <a:cubicBezTo>
                      <a:pt x="96" y="23"/>
                      <a:pt x="104" y="19"/>
                      <a:pt x="112" y="20"/>
                    </a:cubicBezTo>
                    <a:cubicBezTo>
                      <a:pt x="138" y="23"/>
                      <a:pt x="118" y="41"/>
                      <a:pt x="108" y="44"/>
                    </a:cubicBezTo>
                    <a:cubicBezTo>
                      <a:pt x="78" y="34"/>
                      <a:pt x="92" y="34"/>
                      <a:pt x="64" y="40"/>
                    </a:cubicBezTo>
                    <a:cubicBezTo>
                      <a:pt x="41" y="37"/>
                      <a:pt x="22" y="41"/>
                      <a:pt x="0" y="36"/>
                    </a:cubicBezTo>
                    <a:cubicBezTo>
                      <a:pt x="6" y="11"/>
                      <a:pt x="7" y="27"/>
                      <a:pt x="28" y="20"/>
                    </a:cubicBezTo>
                    <a:cubicBezTo>
                      <a:pt x="17" y="13"/>
                      <a:pt x="0" y="13"/>
                      <a:pt x="0" y="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5" name="Freeform 35"/>
              <p:cNvSpPr>
                <a:spLocks/>
              </p:cNvSpPr>
              <p:nvPr/>
            </p:nvSpPr>
            <p:spPr bwMode="ltGray">
              <a:xfrm>
                <a:off x="4794" y="480"/>
                <a:ext cx="56" cy="34"/>
              </a:xfrm>
              <a:custGeom>
                <a:avLst/>
                <a:gdLst/>
                <a:ahLst/>
                <a:cxnLst>
                  <a:cxn ang="0">
                    <a:pos x="17" y="25"/>
                  </a:cxn>
                  <a:cxn ang="0">
                    <a:pos x="37" y="13"/>
                  </a:cxn>
                  <a:cxn ang="0">
                    <a:pos x="17" y="25"/>
                  </a:cxn>
                </a:cxnLst>
                <a:rect l="0" t="0" r="r" b="b"/>
                <a:pathLst>
                  <a:path w="57" h="42">
                    <a:moveTo>
                      <a:pt x="17" y="25"/>
                    </a:moveTo>
                    <a:cubicBezTo>
                      <a:pt x="0" y="0"/>
                      <a:pt x="21" y="9"/>
                      <a:pt x="37" y="13"/>
                    </a:cubicBezTo>
                    <a:cubicBezTo>
                      <a:pt x="57" y="42"/>
                      <a:pt x="30" y="25"/>
                      <a:pt x="17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6" name="Freeform 36"/>
              <p:cNvSpPr>
                <a:spLocks/>
              </p:cNvSpPr>
              <p:nvPr/>
            </p:nvSpPr>
            <p:spPr bwMode="ltGray">
              <a:xfrm>
                <a:off x="4757" y="375"/>
                <a:ext cx="37" cy="44"/>
              </a:xfrm>
              <a:custGeom>
                <a:avLst/>
                <a:gdLst/>
                <a:ahLst/>
                <a:cxnLst>
                  <a:cxn ang="0">
                    <a:pos x="19" y="32"/>
                  </a:cxn>
                  <a:cxn ang="0">
                    <a:pos x="19" y="0"/>
                  </a:cxn>
                  <a:cxn ang="0">
                    <a:pos x="19" y="32"/>
                  </a:cxn>
                </a:cxnLst>
                <a:rect l="0" t="0" r="r" b="b"/>
                <a:pathLst>
                  <a:path w="39" h="52">
                    <a:moveTo>
                      <a:pt x="19" y="32"/>
                    </a:moveTo>
                    <a:cubicBezTo>
                      <a:pt x="13" y="14"/>
                      <a:pt x="0" y="13"/>
                      <a:pt x="19" y="0"/>
                    </a:cubicBezTo>
                    <a:cubicBezTo>
                      <a:pt x="23" y="5"/>
                      <a:pt x="39" y="52"/>
                      <a:pt x="19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7" name="Freeform 37"/>
              <p:cNvSpPr>
                <a:spLocks/>
              </p:cNvSpPr>
              <p:nvPr/>
            </p:nvSpPr>
            <p:spPr bwMode="ltGray">
              <a:xfrm>
                <a:off x="5054" y="507"/>
                <a:ext cx="45" cy="66"/>
              </a:xfrm>
              <a:custGeom>
                <a:avLst/>
                <a:gdLst/>
                <a:ahLst/>
                <a:cxnLst>
                  <a:cxn ang="0">
                    <a:pos x="4" y="9"/>
                  </a:cxn>
                  <a:cxn ang="0">
                    <a:pos x="20" y="33"/>
                  </a:cxn>
                  <a:cxn ang="0">
                    <a:pos x="24" y="49"/>
                  </a:cxn>
                  <a:cxn ang="0">
                    <a:pos x="36" y="53"/>
                  </a:cxn>
                  <a:cxn ang="0">
                    <a:pos x="24" y="73"/>
                  </a:cxn>
                  <a:cxn ang="0">
                    <a:pos x="0" y="21"/>
                  </a:cxn>
                  <a:cxn ang="0">
                    <a:pos x="4" y="9"/>
                  </a:cxn>
                </a:cxnLst>
                <a:rect l="0" t="0" r="r" b="b"/>
                <a:pathLst>
                  <a:path w="44" h="80">
                    <a:moveTo>
                      <a:pt x="4" y="9"/>
                    </a:moveTo>
                    <a:cubicBezTo>
                      <a:pt x="9" y="17"/>
                      <a:pt x="18" y="24"/>
                      <a:pt x="20" y="33"/>
                    </a:cubicBezTo>
                    <a:cubicBezTo>
                      <a:pt x="21" y="38"/>
                      <a:pt x="21" y="45"/>
                      <a:pt x="24" y="49"/>
                    </a:cubicBezTo>
                    <a:cubicBezTo>
                      <a:pt x="27" y="52"/>
                      <a:pt x="32" y="52"/>
                      <a:pt x="36" y="53"/>
                    </a:cubicBezTo>
                    <a:cubicBezTo>
                      <a:pt x="41" y="68"/>
                      <a:pt x="44" y="80"/>
                      <a:pt x="24" y="73"/>
                    </a:cubicBezTo>
                    <a:cubicBezTo>
                      <a:pt x="19" y="55"/>
                      <a:pt x="11" y="37"/>
                      <a:pt x="0" y="21"/>
                    </a:cubicBezTo>
                    <a:cubicBezTo>
                      <a:pt x="4" y="4"/>
                      <a:pt x="4" y="0"/>
                      <a:pt x="4" y="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8" name="Freeform 38"/>
              <p:cNvSpPr>
                <a:spLocks/>
              </p:cNvSpPr>
              <p:nvPr/>
            </p:nvSpPr>
            <p:spPr bwMode="ltGray">
              <a:xfrm>
                <a:off x="4260" y="6"/>
                <a:ext cx="480" cy="100"/>
              </a:xfrm>
              <a:custGeom>
                <a:avLst/>
                <a:gdLst/>
                <a:ahLst/>
                <a:cxnLst>
                  <a:cxn ang="0">
                    <a:pos x="220" y="1"/>
                  </a:cxn>
                  <a:cxn ang="0">
                    <a:pos x="231" y="8"/>
                  </a:cxn>
                  <a:cxn ang="0">
                    <a:pos x="235" y="0"/>
                  </a:cxn>
                  <a:cxn ang="0">
                    <a:pos x="265" y="0"/>
                  </a:cxn>
                  <a:cxn ang="0">
                    <a:pos x="287" y="17"/>
                  </a:cxn>
                  <a:cxn ang="0">
                    <a:pos x="319" y="10"/>
                  </a:cxn>
                  <a:cxn ang="0">
                    <a:pos x="314" y="29"/>
                  </a:cxn>
                  <a:cxn ang="0">
                    <a:pos x="298" y="46"/>
                  </a:cxn>
                  <a:cxn ang="0">
                    <a:pos x="295" y="29"/>
                  </a:cxn>
                  <a:cxn ang="0">
                    <a:pos x="287" y="31"/>
                  </a:cxn>
                  <a:cxn ang="0">
                    <a:pos x="279" y="29"/>
                  </a:cxn>
                  <a:cxn ang="0">
                    <a:pos x="263" y="21"/>
                  </a:cxn>
                  <a:cxn ang="0">
                    <a:pos x="228" y="38"/>
                  </a:cxn>
                  <a:cxn ang="0">
                    <a:pos x="201" y="44"/>
                  </a:cxn>
                  <a:cxn ang="0">
                    <a:pos x="212" y="57"/>
                  </a:cxn>
                  <a:cxn ang="0">
                    <a:pos x="188" y="63"/>
                  </a:cxn>
                  <a:cxn ang="0">
                    <a:pos x="169" y="61"/>
                  </a:cxn>
                  <a:cxn ang="0">
                    <a:pos x="177" y="57"/>
                  </a:cxn>
                  <a:cxn ang="0">
                    <a:pos x="171" y="40"/>
                  </a:cxn>
                  <a:cxn ang="0">
                    <a:pos x="169" y="31"/>
                  </a:cxn>
                  <a:cxn ang="0">
                    <a:pos x="158" y="23"/>
                  </a:cxn>
                  <a:cxn ang="0">
                    <a:pos x="142" y="27"/>
                  </a:cxn>
                  <a:cxn ang="0">
                    <a:pos x="134" y="27"/>
                  </a:cxn>
                  <a:cxn ang="0">
                    <a:pos x="123" y="25"/>
                  </a:cxn>
                  <a:cxn ang="0">
                    <a:pos x="83" y="2"/>
                  </a:cxn>
                  <a:cxn ang="0">
                    <a:pos x="59" y="14"/>
                  </a:cxn>
                  <a:cxn ang="0">
                    <a:pos x="1" y="0"/>
                  </a:cxn>
                  <a:cxn ang="0">
                    <a:pos x="220" y="1"/>
                  </a:cxn>
                </a:cxnLst>
                <a:rect l="0" t="0" r="r" b="b"/>
                <a:pathLst>
                  <a:path w="323" h="64">
                    <a:moveTo>
                      <a:pt x="220" y="1"/>
                    </a:moveTo>
                    <a:cubicBezTo>
                      <a:pt x="215" y="12"/>
                      <a:pt x="225" y="17"/>
                      <a:pt x="231" y="8"/>
                    </a:cubicBezTo>
                    <a:cubicBezTo>
                      <a:pt x="235" y="0"/>
                      <a:pt x="229" y="7"/>
                      <a:pt x="235" y="0"/>
                    </a:cubicBezTo>
                    <a:lnTo>
                      <a:pt x="265" y="0"/>
                    </a:lnTo>
                    <a:cubicBezTo>
                      <a:pt x="277" y="6"/>
                      <a:pt x="276" y="11"/>
                      <a:pt x="287" y="17"/>
                    </a:cubicBezTo>
                    <a:cubicBezTo>
                      <a:pt x="308" y="11"/>
                      <a:pt x="293" y="7"/>
                      <a:pt x="319" y="10"/>
                    </a:cubicBezTo>
                    <a:cubicBezTo>
                      <a:pt x="323" y="19"/>
                      <a:pt x="321" y="22"/>
                      <a:pt x="314" y="29"/>
                    </a:cubicBezTo>
                    <a:cubicBezTo>
                      <a:pt x="312" y="39"/>
                      <a:pt x="313" y="50"/>
                      <a:pt x="298" y="46"/>
                    </a:cubicBezTo>
                    <a:cubicBezTo>
                      <a:pt x="297" y="40"/>
                      <a:pt x="298" y="34"/>
                      <a:pt x="295" y="29"/>
                    </a:cubicBezTo>
                    <a:cubicBezTo>
                      <a:pt x="294" y="27"/>
                      <a:pt x="290" y="31"/>
                      <a:pt x="287" y="31"/>
                    </a:cubicBezTo>
                    <a:cubicBezTo>
                      <a:pt x="284" y="31"/>
                      <a:pt x="282" y="30"/>
                      <a:pt x="279" y="29"/>
                    </a:cubicBezTo>
                    <a:cubicBezTo>
                      <a:pt x="274" y="27"/>
                      <a:pt x="263" y="21"/>
                      <a:pt x="263" y="21"/>
                    </a:cubicBezTo>
                    <a:cubicBezTo>
                      <a:pt x="249" y="23"/>
                      <a:pt x="241" y="31"/>
                      <a:pt x="228" y="38"/>
                    </a:cubicBezTo>
                    <a:cubicBezTo>
                      <a:pt x="220" y="41"/>
                      <a:pt x="209" y="42"/>
                      <a:pt x="201" y="44"/>
                    </a:cubicBezTo>
                    <a:cubicBezTo>
                      <a:pt x="193" y="54"/>
                      <a:pt x="200" y="53"/>
                      <a:pt x="212" y="57"/>
                    </a:cubicBezTo>
                    <a:cubicBezTo>
                      <a:pt x="200" y="62"/>
                      <a:pt x="199" y="57"/>
                      <a:pt x="188" y="63"/>
                    </a:cubicBezTo>
                    <a:cubicBezTo>
                      <a:pt x="181" y="62"/>
                      <a:pt x="174" y="64"/>
                      <a:pt x="169" y="61"/>
                    </a:cubicBezTo>
                    <a:cubicBezTo>
                      <a:pt x="166" y="59"/>
                      <a:pt x="175" y="59"/>
                      <a:pt x="177" y="57"/>
                    </a:cubicBezTo>
                    <a:cubicBezTo>
                      <a:pt x="181" y="48"/>
                      <a:pt x="149" y="28"/>
                      <a:pt x="171" y="40"/>
                    </a:cubicBezTo>
                    <a:cubicBezTo>
                      <a:pt x="184" y="55"/>
                      <a:pt x="184" y="36"/>
                      <a:pt x="169" y="31"/>
                    </a:cubicBezTo>
                    <a:cubicBezTo>
                      <a:pt x="167" y="27"/>
                      <a:pt x="167" y="22"/>
                      <a:pt x="158" y="23"/>
                    </a:cubicBezTo>
                    <a:cubicBezTo>
                      <a:pt x="153" y="23"/>
                      <a:pt x="142" y="27"/>
                      <a:pt x="142" y="27"/>
                    </a:cubicBezTo>
                    <a:cubicBezTo>
                      <a:pt x="136" y="39"/>
                      <a:pt x="143" y="31"/>
                      <a:pt x="134" y="27"/>
                    </a:cubicBezTo>
                    <a:cubicBezTo>
                      <a:pt x="130" y="25"/>
                      <a:pt x="126" y="25"/>
                      <a:pt x="123" y="25"/>
                    </a:cubicBezTo>
                    <a:cubicBezTo>
                      <a:pt x="117" y="11"/>
                      <a:pt x="100" y="6"/>
                      <a:pt x="83" y="2"/>
                    </a:cubicBezTo>
                    <a:cubicBezTo>
                      <a:pt x="70" y="4"/>
                      <a:pt x="69" y="9"/>
                      <a:pt x="59" y="14"/>
                    </a:cubicBezTo>
                    <a:cubicBezTo>
                      <a:pt x="45" y="14"/>
                      <a:pt x="0" y="12"/>
                      <a:pt x="1" y="0"/>
                    </a:cubicBezTo>
                    <a:lnTo>
                      <a:pt x="220" y="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69" name="Freeform 39"/>
              <p:cNvSpPr>
                <a:spLocks/>
              </p:cNvSpPr>
              <p:nvPr/>
            </p:nvSpPr>
            <p:spPr bwMode="ltGray">
              <a:xfrm>
                <a:off x="3835" y="3"/>
                <a:ext cx="446" cy="49"/>
              </a:xfrm>
              <a:custGeom>
                <a:avLst/>
                <a:gdLst/>
                <a:ahLst/>
                <a:cxnLst>
                  <a:cxn ang="0">
                    <a:pos x="105" y="31"/>
                  </a:cxn>
                  <a:cxn ang="0">
                    <a:pos x="30" y="1"/>
                  </a:cxn>
                  <a:cxn ang="0">
                    <a:pos x="285" y="0"/>
                  </a:cxn>
                  <a:cxn ang="0">
                    <a:pos x="296" y="14"/>
                  </a:cxn>
                  <a:cxn ang="0">
                    <a:pos x="264" y="16"/>
                  </a:cxn>
                  <a:cxn ang="0">
                    <a:pos x="105" y="31"/>
                  </a:cxn>
                </a:cxnLst>
                <a:rect l="0" t="0" r="r" b="b"/>
                <a:pathLst>
                  <a:path w="300" h="31">
                    <a:moveTo>
                      <a:pt x="105" y="31"/>
                    </a:moveTo>
                    <a:cubicBezTo>
                      <a:pt x="83" y="19"/>
                      <a:pt x="0" y="6"/>
                      <a:pt x="30" y="1"/>
                    </a:cubicBezTo>
                    <a:lnTo>
                      <a:pt x="285" y="0"/>
                    </a:lnTo>
                    <a:cubicBezTo>
                      <a:pt x="296" y="4"/>
                      <a:pt x="300" y="5"/>
                      <a:pt x="296" y="14"/>
                    </a:cubicBezTo>
                    <a:cubicBezTo>
                      <a:pt x="285" y="11"/>
                      <a:pt x="276" y="16"/>
                      <a:pt x="264" y="16"/>
                    </a:cubicBezTo>
                    <a:lnTo>
                      <a:pt x="105" y="3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0" name="Freeform 40"/>
              <p:cNvSpPr>
                <a:spLocks/>
              </p:cNvSpPr>
              <p:nvPr/>
            </p:nvSpPr>
            <p:spPr bwMode="ltGray">
              <a:xfrm>
                <a:off x="2853" y="74"/>
                <a:ext cx="42" cy="25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12" y="29"/>
                  </a:cxn>
                  <a:cxn ang="0">
                    <a:pos x="0" y="25"/>
                  </a:cxn>
                </a:cxnLst>
                <a:rect l="0" t="0" r="r" b="b"/>
                <a:pathLst>
                  <a:path w="41" h="29">
                    <a:moveTo>
                      <a:pt x="0" y="25"/>
                    </a:moveTo>
                    <a:cubicBezTo>
                      <a:pt x="10" y="11"/>
                      <a:pt x="41" y="0"/>
                      <a:pt x="12" y="29"/>
                    </a:cubicBezTo>
                    <a:cubicBezTo>
                      <a:pt x="8" y="28"/>
                      <a:pt x="0" y="25"/>
                      <a:pt x="0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1" name="Freeform 41"/>
              <p:cNvSpPr>
                <a:spLocks/>
              </p:cNvSpPr>
              <p:nvPr/>
            </p:nvSpPr>
            <p:spPr bwMode="ltGray">
              <a:xfrm>
                <a:off x="1704" y="3"/>
                <a:ext cx="1022" cy="372"/>
              </a:xfrm>
              <a:custGeom>
                <a:avLst/>
                <a:gdLst/>
                <a:ahLst/>
                <a:cxnLst>
                  <a:cxn ang="0">
                    <a:pos x="73" y="1"/>
                  </a:cxn>
                  <a:cxn ang="0">
                    <a:pos x="436" y="0"/>
                  </a:cxn>
                  <a:cxn ang="0">
                    <a:pos x="416" y="54"/>
                  </a:cxn>
                  <a:cxn ang="0">
                    <a:pos x="397" y="68"/>
                  </a:cxn>
                  <a:cxn ang="0">
                    <a:pos x="392" y="70"/>
                  </a:cxn>
                  <a:cxn ang="0">
                    <a:pos x="375" y="73"/>
                  </a:cxn>
                  <a:cxn ang="0">
                    <a:pos x="361" y="88"/>
                  </a:cxn>
                  <a:cxn ang="0">
                    <a:pos x="362" y="99"/>
                  </a:cxn>
                  <a:cxn ang="0">
                    <a:pos x="364" y="107"/>
                  </a:cxn>
                  <a:cxn ang="0">
                    <a:pos x="366" y="113"/>
                  </a:cxn>
                  <a:cxn ang="0">
                    <a:pos x="362" y="122"/>
                  </a:cxn>
                  <a:cxn ang="0">
                    <a:pos x="351" y="120"/>
                  </a:cxn>
                  <a:cxn ang="0">
                    <a:pos x="342" y="129"/>
                  </a:cxn>
                  <a:cxn ang="0">
                    <a:pos x="347" y="105"/>
                  </a:cxn>
                  <a:cxn ang="0">
                    <a:pos x="338" y="100"/>
                  </a:cxn>
                  <a:cxn ang="0">
                    <a:pos x="344" y="93"/>
                  </a:cxn>
                  <a:cxn ang="0">
                    <a:pos x="342" y="89"/>
                  </a:cxn>
                  <a:cxn ang="0">
                    <a:pos x="320" y="94"/>
                  </a:cxn>
                  <a:cxn ang="0">
                    <a:pos x="317" y="85"/>
                  </a:cxn>
                  <a:cxn ang="0">
                    <a:pos x="297" y="94"/>
                  </a:cxn>
                  <a:cxn ang="0">
                    <a:pos x="320" y="103"/>
                  </a:cxn>
                  <a:cxn ang="0">
                    <a:pos x="305" y="117"/>
                  </a:cxn>
                  <a:cxn ang="0">
                    <a:pos x="311" y="126"/>
                  </a:cxn>
                  <a:cxn ang="0">
                    <a:pos x="315" y="138"/>
                  </a:cxn>
                  <a:cxn ang="0">
                    <a:pos x="309" y="139"/>
                  </a:cxn>
                  <a:cxn ang="0">
                    <a:pos x="314" y="144"/>
                  </a:cxn>
                  <a:cxn ang="0">
                    <a:pos x="307" y="152"/>
                  </a:cxn>
                  <a:cxn ang="0">
                    <a:pos x="0" y="149"/>
                  </a:cxn>
                  <a:cxn ang="0">
                    <a:pos x="73" y="1"/>
                  </a:cxn>
                </a:cxnLst>
                <a:rect l="0" t="0" r="r" b="b"/>
                <a:pathLst>
                  <a:path w="436" h="152">
                    <a:moveTo>
                      <a:pt x="73" y="1"/>
                    </a:moveTo>
                    <a:lnTo>
                      <a:pt x="436" y="0"/>
                    </a:lnTo>
                    <a:cubicBezTo>
                      <a:pt x="430" y="15"/>
                      <a:pt x="429" y="42"/>
                      <a:pt x="416" y="54"/>
                    </a:cubicBezTo>
                    <a:cubicBezTo>
                      <a:pt x="410" y="60"/>
                      <a:pt x="405" y="63"/>
                      <a:pt x="397" y="68"/>
                    </a:cubicBezTo>
                    <a:cubicBezTo>
                      <a:pt x="396" y="69"/>
                      <a:pt x="392" y="70"/>
                      <a:pt x="392" y="70"/>
                    </a:cubicBezTo>
                    <a:cubicBezTo>
                      <a:pt x="377" y="63"/>
                      <a:pt x="385" y="68"/>
                      <a:pt x="375" y="73"/>
                    </a:cubicBezTo>
                    <a:cubicBezTo>
                      <a:pt x="371" y="82"/>
                      <a:pt x="371" y="83"/>
                      <a:pt x="361" y="88"/>
                    </a:cubicBezTo>
                    <a:cubicBezTo>
                      <a:pt x="359" y="92"/>
                      <a:pt x="364" y="93"/>
                      <a:pt x="362" y="99"/>
                    </a:cubicBezTo>
                    <a:cubicBezTo>
                      <a:pt x="363" y="102"/>
                      <a:pt x="364" y="105"/>
                      <a:pt x="364" y="107"/>
                    </a:cubicBezTo>
                    <a:cubicBezTo>
                      <a:pt x="365" y="109"/>
                      <a:pt x="366" y="111"/>
                      <a:pt x="366" y="113"/>
                    </a:cubicBezTo>
                    <a:cubicBezTo>
                      <a:pt x="365" y="115"/>
                      <a:pt x="364" y="120"/>
                      <a:pt x="362" y="122"/>
                    </a:cubicBezTo>
                    <a:cubicBezTo>
                      <a:pt x="359" y="123"/>
                      <a:pt x="354" y="119"/>
                      <a:pt x="351" y="120"/>
                    </a:cubicBezTo>
                    <a:cubicBezTo>
                      <a:pt x="347" y="129"/>
                      <a:pt x="352" y="127"/>
                      <a:pt x="342" y="129"/>
                    </a:cubicBezTo>
                    <a:cubicBezTo>
                      <a:pt x="340" y="123"/>
                      <a:pt x="345" y="111"/>
                      <a:pt x="347" y="105"/>
                    </a:cubicBezTo>
                    <a:cubicBezTo>
                      <a:pt x="347" y="100"/>
                      <a:pt x="338" y="102"/>
                      <a:pt x="338" y="100"/>
                    </a:cubicBezTo>
                    <a:cubicBezTo>
                      <a:pt x="338" y="98"/>
                      <a:pt x="344" y="95"/>
                      <a:pt x="344" y="93"/>
                    </a:cubicBezTo>
                    <a:cubicBezTo>
                      <a:pt x="344" y="92"/>
                      <a:pt x="344" y="89"/>
                      <a:pt x="342" y="89"/>
                    </a:cubicBezTo>
                    <a:cubicBezTo>
                      <a:pt x="339" y="89"/>
                      <a:pt x="324" y="94"/>
                      <a:pt x="320" y="94"/>
                    </a:cubicBezTo>
                    <a:cubicBezTo>
                      <a:pt x="317" y="86"/>
                      <a:pt x="328" y="88"/>
                      <a:pt x="317" y="85"/>
                    </a:cubicBezTo>
                    <a:cubicBezTo>
                      <a:pt x="311" y="91"/>
                      <a:pt x="306" y="93"/>
                      <a:pt x="297" y="94"/>
                    </a:cubicBezTo>
                    <a:cubicBezTo>
                      <a:pt x="300" y="104"/>
                      <a:pt x="307" y="101"/>
                      <a:pt x="320" y="103"/>
                    </a:cubicBezTo>
                    <a:cubicBezTo>
                      <a:pt x="318" y="109"/>
                      <a:pt x="311" y="111"/>
                      <a:pt x="305" y="117"/>
                    </a:cubicBezTo>
                    <a:lnTo>
                      <a:pt x="311" y="126"/>
                    </a:lnTo>
                    <a:lnTo>
                      <a:pt x="315" y="138"/>
                    </a:lnTo>
                    <a:lnTo>
                      <a:pt x="309" y="139"/>
                    </a:lnTo>
                    <a:lnTo>
                      <a:pt x="314" y="144"/>
                    </a:lnTo>
                    <a:lnTo>
                      <a:pt x="307" y="152"/>
                    </a:lnTo>
                    <a:lnTo>
                      <a:pt x="0" y="149"/>
                    </a:lnTo>
                    <a:lnTo>
                      <a:pt x="73" y="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2" name="Freeform 42"/>
              <p:cNvSpPr>
                <a:spLocks/>
              </p:cNvSpPr>
              <p:nvPr/>
            </p:nvSpPr>
            <p:spPr bwMode="ltGray">
              <a:xfrm>
                <a:off x="2729" y="-9"/>
                <a:ext cx="47" cy="134"/>
              </a:xfrm>
              <a:custGeom>
                <a:avLst/>
                <a:gdLst/>
                <a:ahLst/>
                <a:cxnLst>
                  <a:cxn ang="0">
                    <a:pos x="5" y="156"/>
                  </a:cxn>
                  <a:cxn ang="0">
                    <a:pos x="15" y="108"/>
                  </a:cxn>
                  <a:cxn ang="0">
                    <a:pos x="17" y="68"/>
                  </a:cxn>
                  <a:cxn ang="0">
                    <a:pos x="11" y="40"/>
                  </a:cxn>
                  <a:cxn ang="0">
                    <a:pos x="17" y="12"/>
                  </a:cxn>
                  <a:cxn ang="0">
                    <a:pos x="21" y="0"/>
                  </a:cxn>
                  <a:cxn ang="0">
                    <a:pos x="31" y="30"/>
                  </a:cxn>
                  <a:cxn ang="0">
                    <a:pos x="47" y="98"/>
                  </a:cxn>
                  <a:cxn ang="0">
                    <a:pos x="31" y="108"/>
                  </a:cxn>
                  <a:cxn ang="0">
                    <a:pos x="23" y="126"/>
                  </a:cxn>
                  <a:cxn ang="0">
                    <a:pos x="21" y="132"/>
                  </a:cxn>
                  <a:cxn ang="0">
                    <a:pos x="27" y="134"/>
                  </a:cxn>
                  <a:cxn ang="0">
                    <a:pos x="31" y="146"/>
                  </a:cxn>
                  <a:cxn ang="0">
                    <a:pos x="13" y="148"/>
                  </a:cxn>
                  <a:cxn ang="0">
                    <a:pos x="7" y="160"/>
                  </a:cxn>
                  <a:cxn ang="0">
                    <a:pos x="3" y="154"/>
                  </a:cxn>
                  <a:cxn ang="0">
                    <a:pos x="5" y="156"/>
                  </a:cxn>
                </a:cxnLst>
                <a:rect l="0" t="0" r="r" b="b"/>
                <a:pathLst>
                  <a:path w="47" h="165">
                    <a:moveTo>
                      <a:pt x="5" y="156"/>
                    </a:moveTo>
                    <a:cubicBezTo>
                      <a:pt x="0" y="141"/>
                      <a:pt x="1" y="118"/>
                      <a:pt x="15" y="108"/>
                    </a:cubicBezTo>
                    <a:cubicBezTo>
                      <a:pt x="16" y="95"/>
                      <a:pt x="17" y="81"/>
                      <a:pt x="17" y="68"/>
                    </a:cubicBezTo>
                    <a:cubicBezTo>
                      <a:pt x="17" y="58"/>
                      <a:pt x="11" y="40"/>
                      <a:pt x="11" y="40"/>
                    </a:cubicBezTo>
                    <a:cubicBezTo>
                      <a:pt x="14" y="20"/>
                      <a:pt x="11" y="29"/>
                      <a:pt x="17" y="12"/>
                    </a:cubicBezTo>
                    <a:cubicBezTo>
                      <a:pt x="18" y="8"/>
                      <a:pt x="21" y="0"/>
                      <a:pt x="21" y="0"/>
                    </a:cubicBezTo>
                    <a:cubicBezTo>
                      <a:pt x="38" y="6"/>
                      <a:pt x="33" y="7"/>
                      <a:pt x="31" y="30"/>
                    </a:cubicBezTo>
                    <a:cubicBezTo>
                      <a:pt x="38" y="52"/>
                      <a:pt x="40" y="76"/>
                      <a:pt x="47" y="98"/>
                    </a:cubicBezTo>
                    <a:cubicBezTo>
                      <a:pt x="44" y="116"/>
                      <a:pt x="45" y="113"/>
                      <a:pt x="31" y="108"/>
                    </a:cubicBezTo>
                    <a:cubicBezTo>
                      <a:pt x="25" y="118"/>
                      <a:pt x="28" y="112"/>
                      <a:pt x="23" y="126"/>
                    </a:cubicBezTo>
                    <a:cubicBezTo>
                      <a:pt x="22" y="128"/>
                      <a:pt x="21" y="132"/>
                      <a:pt x="21" y="132"/>
                    </a:cubicBezTo>
                    <a:cubicBezTo>
                      <a:pt x="23" y="133"/>
                      <a:pt x="26" y="132"/>
                      <a:pt x="27" y="134"/>
                    </a:cubicBezTo>
                    <a:cubicBezTo>
                      <a:pt x="29" y="137"/>
                      <a:pt x="31" y="146"/>
                      <a:pt x="31" y="146"/>
                    </a:cubicBezTo>
                    <a:cubicBezTo>
                      <a:pt x="27" y="165"/>
                      <a:pt x="23" y="155"/>
                      <a:pt x="13" y="148"/>
                    </a:cubicBezTo>
                    <a:cubicBezTo>
                      <a:pt x="11" y="152"/>
                      <a:pt x="11" y="160"/>
                      <a:pt x="7" y="160"/>
                    </a:cubicBezTo>
                    <a:cubicBezTo>
                      <a:pt x="5" y="160"/>
                      <a:pt x="4" y="156"/>
                      <a:pt x="3" y="154"/>
                    </a:cubicBezTo>
                    <a:cubicBezTo>
                      <a:pt x="3" y="153"/>
                      <a:pt x="4" y="155"/>
                      <a:pt x="5" y="15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3" name="Freeform 43"/>
              <p:cNvSpPr>
                <a:spLocks/>
              </p:cNvSpPr>
              <p:nvPr/>
            </p:nvSpPr>
            <p:spPr bwMode="ltGray">
              <a:xfrm>
                <a:off x="2701" y="103"/>
                <a:ext cx="138" cy="84"/>
              </a:xfrm>
              <a:custGeom>
                <a:avLst/>
                <a:gdLst/>
                <a:ahLst/>
                <a:cxnLst>
                  <a:cxn ang="0">
                    <a:pos x="26" y="61"/>
                  </a:cxn>
                  <a:cxn ang="0">
                    <a:pos x="30" y="43"/>
                  </a:cxn>
                  <a:cxn ang="0">
                    <a:pos x="50" y="33"/>
                  </a:cxn>
                  <a:cxn ang="0">
                    <a:pos x="54" y="45"/>
                  </a:cxn>
                  <a:cxn ang="0">
                    <a:pos x="66" y="49"/>
                  </a:cxn>
                  <a:cxn ang="0">
                    <a:pos x="80" y="55"/>
                  </a:cxn>
                  <a:cxn ang="0">
                    <a:pos x="116" y="33"/>
                  </a:cxn>
                  <a:cxn ang="0">
                    <a:pos x="130" y="17"/>
                  </a:cxn>
                  <a:cxn ang="0">
                    <a:pos x="138" y="11"/>
                  </a:cxn>
                  <a:cxn ang="0">
                    <a:pos x="106" y="49"/>
                  </a:cxn>
                  <a:cxn ang="0">
                    <a:pos x="84" y="67"/>
                  </a:cxn>
                  <a:cxn ang="0">
                    <a:pos x="66" y="81"/>
                  </a:cxn>
                  <a:cxn ang="0">
                    <a:pos x="48" y="103"/>
                  </a:cxn>
                  <a:cxn ang="0">
                    <a:pos x="26" y="89"/>
                  </a:cxn>
                  <a:cxn ang="0">
                    <a:pos x="20" y="87"/>
                  </a:cxn>
                  <a:cxn ang="0">
                    <a:pos x="22" y="97"/>
                  </a:cxn>
                  <a:cxn ang="0">
                    <a:pos x="0" y="97"/>
                  </a:cxn>
                  <a:cxn ang="0">
                    <a:pos x="10" y="79"/>
                  </a:cxn>
                  <a:cxn ang="0">
                    <a:pos x="26" y="61"/>
                  </a:cxn>
                </a:cxnLst>
                <a:rect l="0" t="0" r="r" b="b"/>
                <a:pathLst>
                  <a:path w="138" h="103">
                    <a:moveTo>
                      <a:pt x="26" y="61"/>
                    </a:moveTo>
                    <a:cubicBezTo>
                      <a:pt x="29" y="53"/>
                      <a:pt x="33" y="51"/>
                      <a:pt x="30" y="43"/>
                    </a:cubicBezTo>
                    <a:cubicBezTo>
                      <a:pt x="33" y="27"/>
                      <a:pt x="37" y="24"/>
                      <a:pt x="50" y="33"/>
                    </a:cubicBezTo>
                    <a:cubicBezTo>
                      <a:pt x="51" y="37"/>
                      <a:pt x="53" y="41"/>
                      <a:pt x="54" y="45"/>
                    </a:cubicBezTo>
                    <a:cubicBezTo>
                      <a:pt x="55" y="49"/>
                      <a:pt x="66" y="49"/>
                      <a:pt x="66" y="49"/>
                    </a:cubicBezTo>
                    <a:cubicBezTo>
                      <a:pt x="75" y="43"/>
                      <a:pt x="77" y="45"/>
                      <a:pt x="80" y="55"/>
                    </a:cubicBezTo>
                    <a:cubicBezTo>
                      <a:pt x="92" y="47"/>
                      <a:pt x="101" y="37"/>
                      <a:pt x="116" y="33"/>
                    </a:cubicBezTo>
                    <a:cubicBezTo>
                      <a:pt x="125" y="19"/>
                      <a:pt x="120" y="24"/>
                      <a:pt x="130" y="17"/>
                    </a:cubicBezTo>
                    <a:cubicBezTo>
                      <a:pt x="134" y="11"/>
                      <a:pt x="134" y="0"/>
                      <a:pt x="138" y="11"/>
                    </a:cubicBezTo>
                    <a:cubicBezTo>
                      <a:pt x="135" y="31"/>
                      <a:pt x="126" y="45"/>
                      <a:pt x="106" y="49"/>
                    </a:cubicBezTo>
                    <a:cubicBezTo>
                      <a:pt x="97" y="55"/>
                      <a:pt x="93" y="61"/>
                      <a:pt x="84" y="67"/>
                    </a:cubicBezTo>
                    <a:cubicBezTo>
                      <a:pt x="80" y="79"/>
                      <a:pt x="79" y="79"/>
                      <a:pt x="66" y="81"/>
                    </a:cubicBezTo>
                    <a:cubicBezTo>
                      <a:pt x="60" y="90"/>
                      <a:pt x="57" y="97"/>
                      <a:pt x="48" y="103"/>
                    </a:cubicBezTo>
                    <a:cubicBezTo>
                      <a:pt x="42" y="94"/>
                      <a:pt x="37" y="93"/>
                      <a:pt x="26" y="89"/>
                    </a:cubicBezTo>
                    <a:cubicBezTo>
                      <a:pt x="24" y="88"/>
                      <a:pt x="20" y="87"/>
                      <a:pt x="20" y="87"/>
                    </a:cubicBezTo>
                    <a:cubicBezTo>
                      <a:pt x="10" y="90"/>
                      <a:pt x="14" y="94"/>
                      <a:pt x="22" y="97"/>
                    </a:cubicBezTo>
                    <a:cubicBezTo>
                      <a:pt x="14" y="103"/>
                      <a:pt x="9" y="100"/>
                      <a:pt x="0" y="97"/>
                    </a:cubicBezTo>
                    <a:cubicBezTo>
                      <a:pt x="2" y="87"/>
                      <a:pt x="1" y="82"/>
                      <a:pt x="10" y="79"/>
                    </a:cubicBezTo>
                    <a:cubicBezTo>
                      <a:pt x="15" y="63"/>
                      <a:pt x="14" y="69"/>
                      <a:pt x="26" y="6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4" name="Freeform 44"/>
              <p:cNvSpPr>
                <a:spLocks/>
              </p:cNvSpPr>
              <p:nvPr/>
            </p:nvSpPr>
            <p:spPr bwMode="ltGray">
              <a:xfrm>
                <a:off x="2553" y="182"/>
                <a:ext cx="187" cy="176"/>
              </a:xfrm>
              <a:custGeom>
                <a:avLst/>
                <a:gdLst/>
                <a:ahLst/>
                <a:cxnLst>
                  <a:cxn ang="0">
                    <a:pos x="158" y="24"/>
                  </a:cxn>
                  <a:cxn ang="0">
                    <a:pos x="160" y="6"/>
                  </a:cxn>
                  <a:cxn ang="0">
                    <a:pos x="170" y="0"/>
                  </a:cxn>
                  <a:cxn ang="0">
                    <a:pos x="182" y="24"/>
                  </a:cxn>
                  <a:cxn ang="0">
                    <a:pos x="188" y="42"/>
                  </a:cxn>
                  <a:cxn ang="0">
                    <a:pos x="178" y="58"/>
                  </a:cxn>
                  <a:cxn ang="0">
                    <a:pos x="170" y="76"/>
                  </a:cxn>
                  <a:cxn ang="0">
                    <a:pos x="162" y="126"/>
                  </a:cxn>
                  <a:cxn ang="0">
                    <a:pos x="144" y="136"/>
                  </a:cxn>
                  <a:cxn ang="0">
                    <a:pos x="120" y="138"/>
                  </a:cxn>
                  <a:cxn ang="0">
                    <a:pos x="112" y="124"/>
                  </a:cxn>
                  <a:cxn ang="0">
                    <a:pos x="102" y="146"/>
                  </a:cxn>
                  <a:cxn ang="0">
                    <a:pos x="90" y="150"/>
                  </a:cxn>
                  <a:cxn ang="0">
                    <a:pos x="80" y="132"/>
                  </a:cxn>
                  <a:cxn ang="0">
                    <a:pos x="58" y="144"/>
                  </a:cxn>
                  <a:cxn ang="0">
                    <a:pos x="76" y="142"/>
                  </a:cxn>
                  <a:cxn ang="0">
                    <a:pos x="78" y="160"/>
                  </a:cxn>
                  <a:cxn ang="0">
                    <a:pos x="58" y="166"/>
                  </a:cxn>
                  <a:cxn ang="0">
                    <a:pos x="34" y="166"/>
                  </a:cxn>
                  <a:cxn ang="0">
                    <a:pos x="36" y="154"/>
                  </a:cxn>
                  <a:cxn ang="0">
                    <a:pos x="46" y="144"/>
                  </a:cxn>
                  <a:cxn ang="0">
                    <a:pos x="34" y="148"/>
                  </a:cxn>
                  <a:cxn ang="0">
                    <a:pos x="26" y="166"/>
                  </a:cxn>
                  <a:cxn ang="0">
                    <a:pos x="30" y="190"/>
                  </a:cxn>
                  <a:cxn ang="0">
                    <a:pos x="14" y="200"/>
                  </a:cxn>
                  <a:cxn ang="0">
                    <a:pos x="0" y="214"/>
                  </a:cxn>
                  <a:cxn ang="0">
                    <a:pos x="8" y="188"/>
                  </a:cxn>
                  <a:cxn ang="0">
                    <a:pos x="0" y="164"/>
                  </a:cxn>
                  <a:cxn ang="0">
                    <a:pos x="14" y="152"/>
                  </a:cxn>
                  <a:cxn ang="0">
                    <a:pos x="32" y="134"/>
                  </a:cxn>
                  <a:cxn ang="0">
                    <a:pos x="44" y="118"/>
                  </a:cxn>
                  <a:cxn ang="0">
                    <a:pos x="72" y="116"/>
                  </a:cxn>
                  <a:cxn ang="0">
                    <a:pos x="84" y="112"/>
                  </a:cxn>
                  <a:cxn ang="0">
                    <a:pos x="114" y="78"/>
                  </a:cxn>
                  <a:cxn ang="0">
                    <a:pos x="120" y="92"/>
                  </a:cxn>
                  <a:cxn ang="0">
                    <a:pos x="132" y="76"/>
                  </a:cxn>
                  <a:cxn ang="0">
                    <a:pos x="150" y="54"/>
                  </a:cxn>
                  <a:cxn ang="0">
                    <a:pos x="154" y="42"/>
                  </a:cxn>
                  <a:cxn ang="0">
                    <a:pos x="148" y="38"/>
                  </a:cxn>
                  <a:cxn ang="0">
                    <a:pos x="152" y="32"/>
                  </a:cxn>
                  <a:cxn ang="0">
                    <a:pos x="158" y="24"/>
                  </a:cxn>
                </a:cxnLst>
                <a:rect l="0" t="0" r="r" b="b"/>
                <a:pathLst>
                  <a:path w="188" h="214">
                    <a:moveTo>
                      <a:pt x="158" y="24"/>
                    </a:moveTo>
                    <a:cubicBezTo>
                      <a:pt x="156" y="18"/>
                      <a:pt x="160" y="6"/>
                      <a:pt x="160" y="6"/>
                    </a:cubicBezTo>
                    <a:cubicBezTo>
                      <a:pt x="167" y="16"/>
                      <a:pt x="167" y="8"/>
                      <a:pt x="170" y="0"/>
                    </a:cubicBezTo>
                    <a:cubicBezTo>
                      <a:pt x="181" y="4"/>
                      <a:pt x="179" y="14"/>
                      <a:pt x="182" y="24"/>
                    </a:cubicBezTo>
                    <a:cubicBezTo>
                      <a:pt x="184" y="30"/>
                      <a:pt x="188" y="42"/>
                      <a:pt x="188" y="42"/>
                    </a:cubicBezTo>
                    <a:cubicBezTo>
                      <a:pt x="183" y="56"/>
                      <a:pt x="188" y="52"/>
                      <a:pt x="178" y="58"/>
                    </a:cubicBezTo>
                    <a:cubicBezTo>
                      <a:pt x="174" y="63"/>
                      <a:pt x="170" y="76"/>
                      <a:pt x="170" y="76"/>
                    </a:cubicBezTo>
                    <a:cubicBezTo>
                      <a:pt x="169" y="100"/>
                      <a:pt x="173" y="110"/>
                      <a:pt x="162" y="126"/>
                    </a:cubicBezTo>
                    <a:cubicBezTo>
                      <a:pt x="150" y="118"/>
                      <a:pt x="155" y="132"/>
                      <a:pt x="144" y="136"/>
                    </a:cubicBezTo>
                    <a:cubicBezTo>
                      <a:pt x="135" y="134"/>
                      <a:pt x="129" y="135"/>
                      <a:pt x="120" y="138"/>
                    </a:cubicBezTo>
                    <a:cubicBezTo>
                      <a:pt x="114" y="129"/>
                      <a:pt x="122" y="127"/>
                      <a:pt x="112" y="124"/>
                    </a:cubicBezTo>
                    <a:cubicBezTo>
                      <a:pt x="108" y="130"/>
                      <a:pt x="108" y="142"/>
                      <a:pt x="102" y="146"/>
                    </a:cubicBezTo>
                    <a:cubicBezTo>
                      <a:pt x="98" y="148"/>
                      <a:pt x="90" y="150"/>
                      <a:pt x="90" y="150"/>
                    </a:cubicBezTo>
                    <a:cubicBezTo>
                      <a:pt x="87" y="141"/>
                      <a:pt x="89" y="135"/>
                      <a:pt x="80" y="132"/>
                    </a:cubicBezTo>
                    <a:cubicBezTo>
                      <a:pt x="68" y="134"/>
                      <a:pt x="65" y="134"/>
                      <a:pt x="58" y="144"/>
                    </a:cubicBezTo>
                    <a:cubicBezTo>
                      <a:pt x="66" y="150"/>
                      <a:pt x="68" y="147"/>
                      <a:pt x="76" y="142"/>
                    </a:cubicBezTo>
                    <a:cubicBezTo>
                      <a:pt x="81" y="146"/>
                      <a:pt x="85" y="155"/>
                      <a:pt x="78" y="160"/>
                    </a:cubicBezTo>
                    <a:cubicBezTo>
                      <a:pt x="75" y="162"/>
                      <a:pt x="62" y="165"/>
                      <a:pt x="58" y="166"/>
                    </a:cubicBezTo>
                    <a:cubicBezTo>
                      <a:pt x="48" y="173"/>
                      <a:pt x="44" y="173"/>
                      <a:pt x="34" y="166"/>
                    </a:cubicBezTo>
                    <a:cubicBezTo>
                      <a:pt x="35" y="162"/>
                      <a:pt x="34" y="158"/>
                      <a:pt x="36" y="154"/>
                    </a:cubicBezTo>
                    <a:cubicBezTo>
                      <a:pt x="38" y="150"/>
                      <a:pt x="55" y="146"/>
                      <a:pt x="46" y="144"/>
                    </a:cubicBezTo>
                    <a:cubicBezTo>
                      <a:pt x="42" y="143"/>
                      <a:pt x="34" y="148"/>
                      <a:pt x="34" y="148"/>
                    </a:cubicBezTo>
                    <a:cubicBezTo>
                      <a:pt x="32" y="155"/>
                      <a:pt x="28" y="159"/>
                      <a:pt x="26" y="166"/>
                    </a:cubicBezTo>
                    <a:cubicBezTo>
                      <a:pt x="36" y="182"/>
                      <a:pt x="36" y="173"/>
                      <a:pt x="30" y="190"/>
                    </a:cubicBezTo>
                    <a:cubicBezTo>
                      <a:pt x="28" y="196"/>
                      <a:pt x="14" y="200"/>
                      <a:pt x="14" y="200"/>
                    </a:cubicBezTo>
                    <a:cubicBezTo>
                      <a:pt x="5" y="214"/>
                      <a:pt x="11" y="210"/>
                      <a:pt x="0" y="214"/>
                    </a:cubicBezTo>
                    <a:cubicBezTo>
                      <a:pt x="2" y="202"/>
                      <a:pt x="5" y="198"/>
                      <a:pt x="8" y="188"/>
                    </a:cubicBezTo>
                    <a:cubicBezTo>
                      <a:pt x="6" y="178"/>
                      <a:pt x="3" y="173"/>
                      <a:pt x="0" y="164"/>
                    </a:cubicBezTo>
                    <a:cubicBezTo>
                      <a:pt x="3" y="156"/>
                      <a:pt x="7" y="157"/>
                      <a:pt x="14" y="152"/>
                    </a:cubicBezTo>
                    <a:cubicBezTo>
                      <a:pt x="18" y="141"/>
                      <a:pt x="23" y="140"/>
                      <a:pt x="32" y="134"/>
                    </a:cubicBezTo>
                    <a:cubicBezTo>
                      <a:pt x="37" y="127"/>
                      <a:pt x="37" y="123"/>
                      <a:pt x="44" y="118"/>
                    </a:cubicBezTo>
                    <a:cubicBezTo>
                      <a:pt x="64" y="121"/>
                      <a:pt x="55" y="122"/>
                      <a:pt x="72" y="116"/>
                    </a:cubicBezTo>
                    <a:cubicBezTo>
                      <a:pt x="76" y="115"/>
                      <a:pt x="84" y="112"/>
                      <a:pt x="84" y="112"/>
                    </a:cubicBezTo>
                    <a:cubicBezTo>
                      <a:pt x="105" y="119"/>
                      <a:pt x="97" y="84"/>
                      <a:pt x="114" y="78"/>
                    </a:cubicBezTo>
                    <a:cubicBezTo>
                      <a:pt x="117" y="87"/>
                      <a:pt x="110" y="89"/>
                      <a:pt x="120" y="92"/>
                    </a:cubicBezTo>
                    <a:cubicBezTo>
                      <a:pt x="125" y="85"/>
                      <a:pt x="125" y="81"/>
                      <a:pt x="132" y="76"/>
                    </a:cubicBezTo>
                    <a:cubicBezTo>
                      <a:pt x="138" y="68"/>
                      <a:pt x="146" y="65"/>
                      <a:pt x="150" y="54"/>
                    </a:cubicBezTo>
                    <a:cubicBezTo>
                      <a:pt x="151" y="50"/>
                      <a:pt x="154" y="42"/>
                      <a:pt x="154" y="42"/>
                    </a:cubicBezTo>
                    <a:cubicBezTo>
                      <a:pt x="152" y="41"/>
                      <a:pt x="148" y="40"/>
                      <a:pt x="148" y="38"/>
                    </a:cubicBezTo>
                    <a:cubicBezTo>
                      <a:pt x="148" y="36"/>
                      <a:pt x="161" y="33"/>
                      <a:pt x="152" y="32"/>
                    </a:cubicBezTo>
                    <a:lnTo>
                      <a:pt x="158" y="24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5" name="Freeform 45"/>
              <p:cNvSpPr>
                <a:spLocks/>
              </p:cNvSpPr>
              <p:nvPr/>
            </p:nvSpPr>
            <p:spPr bwMode="ltGray">
              <a:xfrm>
                <a:off x="2677" y="233"/>
                <a:ext cx="14" cy="10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4" y="13"/>
                  </a:cxn>
                  <a:cxn ang="0">
                    <a:pos x="0" y="9"/>
                  </a:cxn>
                </a:cxnLst>
                <a:rect l="0" t="0" r="r" b="b"/>
                <a:pathLst>
                  <a:path w="13" h="13">
                    <a:moveTo>
                      <a:pt x="0" y="9"/>
                    </a:moveTo>
                    <a:cubicBezTo>
                      <a:pt x="6" y="0"/>
                      <a:pt x="13" y="7"/>
                      <a:pt x="4" y="13"/>
                    </a:cubicBezTo>
                    <a:cubicBezTo>
                      <a:pt x="0" y="6"/>
                      <a:pt x="0" y="5"/>
                      <a:pt x="0" y="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6" name="Freeform 46"/>
              <p:cNvSpPr>
                <a:spLocks/>
              </p:cNvSpPr>
              <p:nvPr/>
            </p:nvSpPr>
            <p:spPr bwMode="ltGray">
              <a:xfrm>
                <a:off x="1627" y="353"/>
                <a:ext cx="813" cy="462"/>
              </a:xfrm>
              <a:custGeom>
                <a:avLst/>
                <a:gdLst/>
                <a:ahLst/>
                <a:cxnLst>
                  <a:cxn ang="0">
                    <a:pos x="812" y="26"/>
                  </a:cxn>
                  <a:cxn ang="0">
                    <a:pos x="778" y="78"/>
                  </a:cxn>
                  <a:cxn ang="0">
                    <a:pos x="748" y="122"/>
                  </a:cxn>
                  <a:cxn ang="0">
                    <a:pos x="722" y="142"/>
                  </a:cxn>
                  <a:cxn ang="0">
                    <a:pos x="634" y="180"/>
                  </a:cxn>
                  <a:cxn ang="0">
                    <a:pos x="632" y="210"/>
                  </a:cxn>
                  <a:cxn ang="0">
                    <a:pos x="604" y="230"/>
                  </a:cxn>
                  <a:cxn ang="0">
                    <a:pos x="620" y="178"/>
                  </a:cxn>
                  <a:cxn ang="0">
                    <a:pos x="576" y="188"/>
                  </a:cxn>
                  <a:cxn ang="0">
                    <a:pos x="556" y="218"/>
                  </a:cxn>
                  <a:cxn ang="0">
                    <a:pos x="596" y="280"/>
                  </a:cxn>
                  <a:cxn ang="0">
                    <a:pos x="594" y="368"/>
                  </a:cxn>
                  <a:cxn ang="0">
                    <a:pos x="542" y="406"/>
                  </a:cxn>
                  <a:cxn ang="0">
                    <a:pos x="522" y="386"/>
                  </a:cxn>
                  <a:cxn ang="0">
                    <a:pos x="482" y="348"/>
                  </a:cxn>
                  <a:cxn ang="0">
                    <a:pos x="462" y="348"/>
                  </a:cxn>
                  <a:cxn ang="0">
                    <a:pos x="450" y="394"/>
                  </a:cxn>
                  <a:cxn ang="0">
                    <a:pos x="500" y="464"/>
                  </a:cxn>
                  <a:cxn ang="0">
                    <a:pos x="510" y="524"/>
                  </a:cxn>
                  <a:cxn ang="0">
                    <a:pos x="526" y="560"/>
                  </a:cxn>
                  <a:cxn ang="0">
                    <a:pos x="492" y="544"/>
                  </a:cxn>
                  <a:cxn ang="0">
                    <a:pos x="470" y="518"/>
                  </a:cxn>
                  <a:cxn ang="0">
                    <a:pos x="422" y="424"/>
                  </a:cxn>
                  <a:cxn ang="0">
                    <a:pos x="426" y="310"/>
                  </a:cxn>
                  <a:cxn ang="0">
                    <a:pos x="422" y="268"/>
                  </a:cxn>
                  <a:cxn ang="0">
                    <a:pos x="412" y="276"/>
                  </a:cxn>
                  <a:cxn ang="0">
                    <a:pos x="386" y="266"/>
                  </a:cxn>
                  <a:cxn ang="0">
                    <a:pos x="360" y="170"/>
                  </a:cxn>
                  <a:cxn ang="0">
                    <a:pos x="330" y="166"/>
                  </a:cxn>
                  <a:cxn ang="0">
                    <a:pos x="288" y="172"/>
                  </a:cxn>
                  <a:cxn ang="0">
                    <a:pos x="242" y="232"/>
                  </a:cxn>
                  <a:cxn ang="0">
                    <a:pos x="196" y="268"/>
                  </a:cxn>
                  <a:cxn ang="0">
                    <a:pos x="184" y="274"/>
                  </a:cxn>
                  <a:cxn ang="0">
                    <a:pos x="160" y="328"/>
                  </a:cxn>
                  <a:cxn ang="0">
                    <a:pos x="152" y="354"/>
                  </a:cxn>
                  <a:cxn ang="0">
                    <a:pos x="128" y="404"/>
                  </a:cxn>
                  <a:cxn ang="0">
                    <a:pos x="94" y="392"/>
                  </a:cxn>
                  <a:cxn ang="0">
                    <a:pos x="66" y="258"/>
                  </a:cxn>
                  <a:cxn ang="0">
                    <a:pos x="72" y="156"/>
                  </a:cxn>
                  <a:cxn ang="0">
                    <a:pos x="44" y="180"/>
                  </a:cxn>
                  <a:cxn ang="0">
                    <a:pos x="20" y="150"/>
                  </a:cxn>
                  <a:cxn ang="0">
                    <a:pos x="24" y="138"/>
                  </a:cxn>
                  <a:cxn ang="0">
                    <a:pos x="0" y="92"/>
                  </a:cxn>
                  <a:cxn ang="0">
                    <a:pos x="798" y="6"/>
                  </a:cxn>
                </a:cxnLst>
                <a:rect l="0" t="0" r="r" b="b"/>
                <a:pathLst>
                  <a:path w="812" h="564">
                    <a:moveTo>
                      <a:pt x="798" y="6"/>
                    </a:moveTo>
                    <a:cubicBezTo>
                      <a:pt x="801" y="15"/>
                      <a:pt x="809" y="16"/>
                      <a:pt x="812" y="26"/>
                    </a:cubicBezTo>
                    <a:cubicBezTo>
                      <a:pt x="809" y="36"/>
                      <a:pt x="801" y="41"/>
                      <a:pt x="796" y="50"/>
                    </a:cubicBezTo>
                    <a:cubicBezTo>
                      <a:pt x="791" y="61"/>
                      <a:pt x="788" y="71"/>
                      <a:pt x="778" y="78"/>
                    </a:cubicBezTo>
                    <a:cubicBezTo>
                      <a:pt x="773" y="85"/>
                      <a:pt x="771" y="88"/>
                      <a:pt x="774" y="96"/>
                    </a:cubicBezTo>
                    <a:cubicBezTo>
                      <a:pt x="767" y="107"/>
                      <a:pt x="758" y="114"/>
                      <a:pt x="748" y="122"/>
                    </a:cubicBezTo>
                    <a:cubicBezTo>
                      <a:pt x="744" y="125"/>
                      <a:pt x="736" y="130"/>
                      <a:pt x="736" y="130"/>
                    </a:cubicBezTo>
                    <a:cubicBezTo>
                      <a:pt x="740" y="141"/>
                      <a:pt x="731" y="140"/>
                      <a:pt x="722" y="142"/>
                    </a:cubicBezTo>
                    <a:cubicBezTo>
                      <a:pt x="716" y="148"/>
                      <a:pt x="712" y="151"/>
                      <a:pt x="704" y="154"/>
                    </a:cubicBezTo>
                    <a:cubicBezTo>
                      <a:pt x="686" y="150"/>
                      <a:pt x="650" y="169"/>
                      <a:pt x="634" y="180"/>
                    </a:cubicBezTo>
                    <a:cubicBezTo>
                      <a:pt x="636" y="189"/>
                      <a:pt x="631" y="193"/>
                      <a:pt x="640" y="196"/>
                    </a:cubicBezTo>
                    <a:cubicBezTo>
                      <a:pt x="643" y="205"/>
                      <a:pt x="640" y="207"/>
                      <a:pt x="632" y="210"/>
                    </a:cubicBezTo>
                    <a:cubicBezTo>
                      <a:pt x="626" y="219"/>
                      <a:pt x="623" y="226"/>
                      <a:pt x="614" y="232"/>
                    </a:cubicBezTo>
                    <a:cubicBezTo>
                      <a:pt x="611" y="231"/>
                      <a:pt x="606" y="233"/>
                      <a:pt x="604" y="230"/>
                    </a:cubicBezTo>
                    <a:cubicBezTo>
                      <a:pt x="599" y="220"/>
                      <a:pt x="610" y="199"/>
                      <a:pt x="620" y="196"/>
                    </a:cubicBezTo>
                    <a:cubicBezTo>
                      <a:pt x="623" y="187"/>
                      <a:pt x="617" y="187"/>
                      <a:pt x="620" y="178"/>
                    </a:cubicBezTo>
                    <a:cubicBezTo>
                      <a:pt x="617" y="164"/>
                      <a:pt x="609" y="168"/>
                      <a:pt x="598" y="172"/>
                    </a:cubicBezTo>
                    <a:cubicBezTo>
                      <a:pt x="592" y="180"/>
                      <a:pt x="585" y="185"/>
                      <a:pt x="576" y="188"/>
                    </a:cubicBezTo>
                    <a:cubicBezTo>
                      <a:pt x="572" y="194"/>
                      <a:pt x="568" y="200"/>
                      <a:pt x="564" y="206"/>
                    </a:cubicBezTo>
                    <a:cubicBezTo>
                      <a:pt x="561" y="210"/>
                      <a:pt x="556" y="218"/>
                      <a:pt x="556" y="218"/>
                    </a:cubicBezTo>
                    <a:cubicBezTo>
                      <a:pt x="558" y="234"/>
                      <a:pt x="559" y="243"/>
                      <a:pt x="572" y="252"/>
                    </a:cubicBezTo>
                    <a:cubicBezTo>
                      <a:pt x="579" y="262"/>
                      <a:pt x="586" y="273"/>
                      <a:pt x="596" y="280"/>
                    </a:cubicBezTo>
                    <a:cubicBezTo>
                      <a:pt x="598" y="286"/>
                      <a:pt x="602" y="298"/>
                      <a:pt x="602" y="298"/>
                    </a:cubicBezTo>
                    <a:cubicBezTo>
                      <a:pt x="601" y="308"/>
                      <a:pt x="599" y="361"/>
                      <a:pt x="594" y="368"/>
                    </a:cubicBezTo>
                    <a:cubicBezTo>
                      <a:pt x="590" y="374"/>
                      <a:pt x="576" y="378"/>
                      <a:pt x="570" y="382"/>
                    </a:cubicBezTo>
                    <a:cubicBezTo>
                      <a:pt x="563" y="393"/>
                      <a:pt x="550" y="396"/>
                      <a:pt x="542" y="406"/>
                    </a:cubicBezTo>
                    <a:cubicBezTo>
                      <a:pt x="536" y="413"/>
                      <a:pt x="539" y="417"/>
                      <a:pt x="530" y="420"/>
                    </a:cubicBezTo>
                    <a:cubicBezTo>
                      <a:pt x="526" y="408"/>
                      <a:pt x="538" y="391"/>
                      <a:pt x="522" y="386"/>
                    </a:cubicBezTo>
                    <a:cubicBezTo>
                      <a:pt x="516" y="377"/>
                      <a:pt x="510" y="364"/>
                      <a:pt x="502" y="356"/>
                    </a:cubicBezTo>
                    <a:cubicBezTo>
                      <a:pt x="497" y="341"/>
                      <a:pt x="505" y="360"/>
                      <a:pt x="482" y="348"/>
                    </a:cubicBezTo>
                    <a:cubicBezTo>
                      <a:pt x="478" y="346"/>
                      <a:pt x="478" y="339"/>
                      <a:pt x="474" y="336"/>
                    </a:cubicBezTo>
                    <a:cubicBezTo>
                      <a:pt x="470" y="323"/>
                      <a:pt x="466" y="342"/>
                      <a:pt x="462" y="348"/>
                    </a:cubicBezTo>
                    <a:cubicBezTo>
                      <a:pt x="460" y="358"/>
                      <a:pt x="456" y="363"/>
                      <a:pt x="454" y="374"/>
                    </a:cubicBezTo>
                    <a:cubicBezTo>
                      <a:pt x="457" y="383"/>
                      <a:pt x="455" y="387"/>
                      <a:pt x="450" y="394"/>
                    </a:cubicBezTo>
                    <a:cubicBezTo>
                      <a:pt x="454" y="399"/>
                      <a:pt x="464" y="411"/>
                      <a:pt x="466" y="418"/>
                    </a:cubicBezTo>
                    <a:cubicBezTo>
                      <a:pt x="474" y="443"/>
                      <a:pt x="472" y="458"/>
                      <a:pt x="500" y="464"/>
                    </a:cubicBezTo>
                    <a:cubicBezTo>
                      <a:pt x="507" y="469"/>
                      <a:pt x="510" y="474"/>
                      <a:pt x="516" y="480"/>
                    </a:cubicBezTo>
                    <a:cubicBezTo>
                      <a:pt x="511" y="494"/>
                      <a:pt x="513" y="509"/>
                      <a:pt x="510" y="524"/>
                    </a:cubicBezTo>
                    <a:cubicBezTo>
                      <a:pt x="512" y="537"/>
                      <a:pt x="511" y="541"/>
                      <a:pt x="522" y="548"/>
                    </a:cubicBezTo>
                    <a:cubicBezTo>
                      <a:pt x="523" y="552"/>
                      <a:pt x="525" y="556"/>
                      <a:pt x="526" y="560"/>
                    </a:cubicBezTo>
                    <a:cubicBezTo>
                      <a:pt x="527" y="564"/>
                      <a:pt x="514" y="556"/>
                      <a:pt x="514" y="556"/>
                    </a:cubicBezTo>
                    <a:cubicBezTo>
                      <a:pt x="502" y="564"/>
                      <a:pt x="501" y="551"/>
                      <a:pt x="492" y="544"/>
                    </a:cubicBezTo>
                    <a:cubicBezTo>
                      <a:pt x="488" y="541"/>
                      <a:pt x="480" y="536"/>
                      <a:pt x="480" y="536"/>
                    </a:cubicBezTo>
                    <a:cubicBezTo>
                      <a:pt x="471" y="522"/>
                      <a:pt x="474" y="529"/>
                      <a:pt x="470" y="518"/>
                    </a:cubicBezTo>
                    <a:cubicBezTo>
                      <a:pt x="467" y="491"/>
                      <a:pt x="461" y="446"/>
                      <a:pt x="436" y="430"/>
                    </a:cubicBezTo>
                    <a:cubicBezTo>
                      <a:pt x="428" y="433"/>
                      <a:pt x="425" y="433"/>
                      <a:pt x="422" y="424"/>
                    </a:cubicBezTo>
                    <a:cubicBezTo>
                      <a:pt x="427" y="404"/>
                      <a:pt x="432" y="383"/>
                      <a:pt x="438" y="364"/>
                    </a:cubicBezTo>
                    <a:cubicBezTo>
                      <a:pt x="436" y="343"/>
                      <a:pt x="431" y="330"/>
                      <a:pt x="426" y="310"/>
                    </a:cubicBezTo>
                    <a:cubicBezTo>
                      <a:pt x="429" y="302"/>
                      <a:pt x="425" y="300"/>
                      <a:pt x="422" y="292"/>
                    </a:cubicBezTo>
                    <a:cubicBezTo>
                      <a:pt x="424" y="282"/>
                      <a:pt x="428" y="277"/>
                      <a:pt x="422" y="268"/>
                    </a:cubicBezTo>
                    <a:cubicBezTo>
                      <a:pt x="420" y="269"/>
                      <a:pt x="418" y="269"/>
                      <a:pt x="416" y="270"/>
                    </a:cubicBezTo>
                    <a:cubicBezTo>
                      <a:pt x="414" y="272"/>
                      <a:pt x="414" y="275"/>
                      <a:pt x="412" y="276"/>
                    </a:cubicBezTo>
                    <a:cubicBezTo>
                      <a:pt x="408" y="278"/>
                      <a:pt x="400" y="280"/>
                      <a:pt x="400" y="280"/>
                    </a:cubicBezTo>
                    <a:cubicBezTo>
                      <a:pt x="394" y="274"/>
                      <a:pt x="389" y="274"/>
                      <a:pt x="386" y="266"/>
                    </a:cubicBezTo>
                    <a:cubicBezTo>
                      <a:pt x="391" y="251"/>
                      <a:pt x="379" y="206"/>
                      <a:pt x="364" y="196"/>
                    </a:cubicBezTo>
                    <a:cubicBezTo>
                      <a:pt x="357" y="186"/>
                      <a:pt x="358" y="182"/>
                      <a:pt x="360" y="170"/>
                    </a:cubicBezTo>
                    <a:cubicBezTo>
                      <a:pt x="358" y="160"/>
                      <a:pt x="356" y="147"/>
                      <a:pt x="346" y="144"/>
                    </a:cubicBezTo>
                    <a:cubicBezTo>
                      <a:pt x="343" y="154"/>
                      <a:pt x="338" y="160"/>
                      <a:pt x="330" y="166"/>
                    </a:cubicBezTo>
                    <a:cubicBezTo>
                      <a:pt x="323" y="164"/>
                      <a:pt x="308" y="160"/>
                      <a:pt x="308" y="160"/>
                    </a:cubicBezTo>
                    <a:cubicBezTo>
                      <a:pt x="296" y="162"/>
                      <a:pt x="297" y="166"/>
                      <a:pt x="288" y="172"/>
                    </a:cubicBezTo>
                    <a:cubicBezTo>
                      <a:pt x="284" y="185"/>
                      <a:pt x="282" y="191"/>
                      <a:pt x="268" y="196"/>
                    </a:cubicBezTo>
                    <a:cubicBezTo>
                      <a:pt x="264" y="200"/>
                      <a:pt x="243" y="231"/>
                      <a:pt x="242" y="232"/>
                    </a:cubicBezTo>
                    <a:cubicBezTo>
                      <a:pt x="231" y="239"/>
                      <a:pt x="215" y="247"/>
                      <a:pt x="206" y="256"/>
                    </a:cubicBezTo>
                    <a:cubicBezTo>
                      <a:pt x="202" y="260"/>
                      <a:pt x="200" y="265"/>
                      <a:pt x="196" y="268"/>
                    </a:cubicBezTo>
                    <a:cubicBezTo>
                      <a:pt x="194" y="269"/>
                      <a:pt x="192" y="269"/>
                      <a:pt x="190" y="270"/>
                    </a:cubicBezTo>
                    <a:cubicBezTo>
                      <a:pt x="188" y="271"/>
                      <a:pt x="186" y="272"/>
                      <a:pt x="184" y="274"/>
                    </a:cubicBezTo>
                    <a:cubicBezTo>
                      <a:pt x="180" y="278"/>
                      <a:pt x="172" y="286"/>
                      <a:pt x="172" y="286"/>
                    </a:cubicBezTo>
                    <a:cubicBezTo>
                      <a:pt x="167" y="300"/>
                      <a:pt x="165" y="314"/>
                      <a:pt x="160" y="328"/>
                    </a:cubicBezTo>
                    <a:cubicBezTo>
                      <a:pt x="158" y="335"/>
                      <a:pt x="156" y="341"/>
                      <a:pt x="154" y="348"/>
                    </a:cubicBezTo>
                    <a:cubicBezTo>
                      <a:pt x="153" y="350"/>
                      <a:pt x="152" y="354"/>
                      <a:pt x="152" y="354"/>
                    </a:cubicBezTo>
                    <a:cubicBezTo>
                      <a:pt x="152" y="359"/>
                      <a:pt x="156" y="384"/>
                      <a:pt x="146" y="392"/>
                    </a:cubicBezTo>
                    <a:cubicBezTo>
                      <a:pt x="141" y="397"/>
                      <a:pt x="128" y="404"/>
                      <a:pt x="128" y="404"/>
                    </a:cubicBezTo>
                    <a:cubicBezTo>
                      <a:pt x="125" y="412"/>
                      <a:pt x="122" y="421"/>
                      <a:pt x="114" y="424"/>
                    </a:cubicBezTo>
                    <a:cubicBezTo>
                      <a:pt x="100" y="419"/>
                      <a:pt x="97" y="405"/>
                      <a:pt x="94" y="392"/>
                    </a:cubicBezTo>
                    <a:cubicBezTo>
                      <a:pt x="86" y="362"/>
                      <a:pt x="82" y="332"/>
                      <a:pt x="72" y="302"/>
                    </a:cubicBezTo>
                    <a:cubicBezTo>
                      <a:pt x="71" y="281"/>
                      <a:pt x="70" y="275"/>
                      <a:pt x="66" y="258"/>
                    </a:cubicBezTo>
                    <a:cubicBezTo>
                      <a:pt x="66" y="251"/>
                      <a:pt x="68" y="219"/>
                      <a:pt x="64" y="208"/>
                    </a:cubicBezTo>
                    <a:cubicBezTo>
                      <a:pt x="70" y="191"/>
                      <a:pt x="66" y="173"/>
                      <a:pt x="72" y="156"/>
                    </a:cubicBezTo>
                    <a:cubicBezTo>
                      <a:pt x="66" y="139"/>
                      <a:pt x="60" y="168"/>
                      <a:pt x="56" y="172"/>
                    </a:cubicBezTo>
                    <a:cubicBezTo>
                      <a:pt x="53" y="175"/>
                      <a:pt x="44" y="180"/>
                      <a:pt x="44" y="180"/>
                    </a:cubicBezTo>
                    <a:cubicBezTo>
                      <a:pt x="35" y="177"/>
                      <a:pt x="28" y="173"/>
                      <a:pt x="24" y="162"/>
                    </a:cubicBezTo>
                    <a:cubicBezTo>
                      <a:pt x="23" y="158"/>
                      <a:pt x="20" y="150"/>
                      <a:pt x="20" y="150"/>
                    </a:cubicBezTo>
                    <a:cubicBezTo>
                      <a:pt x="30" y="148"/>
                      <a:pt x="30" y="143"/>
                      <a:pt x="38" y="138"/>
                    </a:cubicBezTo>
                    <a:cubicBezTo>
                      <a:pt x="35" y="128"/>
                      <a:pt x="31" y="133"/>
                      <a:pt x="24" y="138"/>
                    </a:cubicBezTo>
                    <a:cubicBezTo>
                      <a:pt x="15" y="135"/>
                      <a:pt x="15" y="132"/>
                      <a:pt x="18" y="124"/>
                    </a:cubicBezTo>
                    <a:cubicBezTo>
                      <a:pt x="11" y="114"/>
                      <a:pt x="9" y="101"/>
                      <a:pt x="0" y="92"/>
                    </a:cubicBezTo>
                    <a:lnTo>
                      <a:pt x="76" y="0"/>
                    </a:lnTo>
                    <a:lnTo>
                      <a:pt x="798" y="6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7" name="Freeform 47"/>
              <p:cNvSpPr>
                <a:spLocks/>
              </p:cNvSpPr>
              <p:nvPr/>
            </p:nvSpPr>
            <p:spPr bwMode="ltGray">
              <a:xfrm>
                <a:off x="1770" y="671"/>
                <a:ext cx="45" cy="71"/>
              </a:xfrm>
              <a:custGeom>
                <a:avLst/>
                <a:gdLst/>
                <a:ahLst/>
                <a:cxnLst>
                  <a:cxn ang="0">
                    <a:pos x="7" y="11"/>
                  </a:cxn>
                  <a:cxn ang="0">
                    <a:pos x="17" y="3"/>
                  </a:cxn>
                  <a:cxn ang="0">
                    <a:pos x="37" y="33"/>
                  </a:cxn>
                  <a:cxn ang="0">
                    <a:pos x="19" y="85"/>
                  </a:cxn>
                  <a:cxn ang="0">
                    <a:pos x="1" y="69"/>
                  </a:cxn>
                  <a:cxn ang="0">
                    <a:pos x="7" y="11"/>
                  </a:cxn>
                </a:cxnLst>
                <a:rect l="0" t="0" r="r" b="b"/>
                <a:pathLst>
                  <a:path w="43" h="85">
                    <a:moveTo>
                      <a:pt x="7" y="11"/>
                    </a:moveTo>
                    <a:cubicBezTo>
                      <a:pt x="4" y="2"/>
                      <a:pt x="9" y="0"/>
                      <a:pt x="17" y="3"/>
                    </a:cubicBezTo>
                    <a:cubicBezTo>
                      <a:pt x="24" y="13"/>
                      <a:pt x="28" y="24"/>
                      <a:pt x="37" y="33"/>
                    </a:cubicBezTo>
                    <a:cubicBezTo>
                      <a:pt x="43" y="52"/>
                      <a:pt x="40" y="78"/>
                      <a:pt x="19" y="85"/>
                    </a:cubicBezTo>
                    <a:cubicBezTo>
                      <a:pt x="6" y="81"/>
                      <a:pt x="5" y="81"/>
                      <a:pt x="1" y="69"/>
                    </a:cubicBezTo>
                    <a:cubicBezTo>
                      <a:pt x="2" y="66"/>
                      <a:pt x="0" y="4"/>
                      <a:pt x="7" y="1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8" name="Freeform 48"/>
              <p:cNvSpPr>
                <a:spLocks/>
              </p:cNvSpPr>
              <p:nvPr/>
            </p:nvSpPr>
            <p:spPr bwMode="ltGray">
              <a:xfrm>
                <a:off x="2394" y="431"/>
                <a:ext cx="42" cy="59"/>
              </a:xfrm>
              <a:custGeom>
                <a:avLst/>
                <a:gdLst/>
                <a:ahLst/>
                <a:cxnLst>
                  <a:cxn ang="0">
                    <a:pos x="13" y="28"/>
                  </a:cxn>
                  <a:cxn ang="0">
                    <a:pos x="29" y="2"/>
                  </a:cxn>
                  <a:cxn ang="0">
                    <a:pos x="43" y="4"/>
                  </a:cxn>
                  <a:cxn ang="0">
                    <a:pos x="39" y="26"/>
                  </a:cxn>
                  <a:cxn ang="0">
                    <a:pos x="13" y="74"/>
                  </a:cxn>
                  <a:cxn ang="0">
                    <a:pos x="7" y="60"/>
                  </a:cxn>
                  <a:cxn ang="0">
                    <a:pos x="3" y="36"/>
                  </a:cxn>
                  <a:cxn ang="0">
                    <a:pos x="13" y="28"/>
                  </a:cxn>
                </a:cxnLst>
                <a:rect l="0" t="0" r="r" b="b"/>
                <a:pathLst>
                  <a:path w="44" h="74">
                    <a:moveTo>
                      <a:pt x="13" y="28"/>
                    </a:moveTo>
                    <a:cubicBezTo>
                      <a:pt x="15" y="13"/>
                      <a:pt x="14" y="7"/>
                      <a:pt x="29" y="2"/>
                    </a:cubicBezTo>
                    <a:cubicBezTo>
                      <a:pt x="34" y="3"/>
                      <a:pt x="40" y="0"/>
                      <a:pt x="43" y="4"/>
                    </a:cubicBezTo>
                    <a:cubicBezTo>
                      <a:pt x="44" y="6"/>
                      <a:pt x="41" y="21"/>
                      <a:pt x="39" y="26"/>
                    </a:cubicBezTo>
                    <a:cubicBezTo>
                      <a:pt x="31" y="43"/>
                      <a:pt x="30" y="63"/>
                      <a:pt x="13" y="74"/>
                    </a:cubicBezTo>
                    <a:cubicBezTo>
                      <a:pt x="4" y="71"/>
                      <a:pt x="4" y="68"/>
                      <a:pt x="7" y="60"/>
                    </a:cubicBezTo>
                    <a:cubicBezTo>
                      <a:pt x="5" y="50"/>
                      <a:pt x="0" y="46"/>
                      <a:pt x="3" y="36"/>
                    </a:cubicBezTo>
                    <a:cubicBezTo>
                      <a:pt x="4" y="32"/>
                      <a:pt x="8" y="23"/>
                      <a:pt x="1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79" name="Freeform 49"/>
              <p:cNvSpPr>
                <a:spLocks/>
              </p:cNvSpPr>
              <p:nvPr/>
            </p:nvSpPr>
            <p:spPr bwMode="ltGray">
              <a:xfrm>
                <a:off x="2513" y="402"/>
                <a:ext cx="21" cy="24"/>
              </a:xfrm>
              <a:custGeom>
                <a:avLst/>
                <a:gdLst/>
                <a:ahLst/>
                <a:cxnLst>
                  <a:cxn ang="0">
                    <a:pos x="7" y="16"/>
                  </a:cxn>
                  <a:cxn ang="0">
                    <a:pos x="5" y="30"/>
                  </a:cxn>
                  <a:cxn ang="0">
                    <a:pos x="7" y="16"/>
                  </a:cxn>
                </a:cxnLst>
                <a:rect l="0" t="0" r="r" b="b"/>
                <a:pathLst>
                  <a:path w="20" h="30">
                    <a:moveTo>
                      <a:pt x="7" y="16"/>
                    </a:moveTo>
                    <a:cubicBezTo>
                      <a:pt x="18" y="0"/>
                      <a:pt x="20" y="20"/>
                      <a:pt x="5" y="30"/>
                    </a:cubicBezTo>
                    <a:cubicBezTo>
                      <a:pt x="0" y="23"/>
                      <a:pt x="1" y="22"/>
                      <a:pt x="7" y="1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0" name="Freeform 50"/>
              <p:cNvSpPr>
                <a:spLocks/>
              </p:cNvSpPr>
              <p:nvPr/>
            </p:nvSpPr>
            <p:spPr bwMode="ltGray">
              <a:xfrm>
                <a:off x="333" y="169"/>
                <a:ext cx="1015" cy="866"/>
              </a:xfrm>
              <a:custGeom>
                <a:avLst/>
                <a:gdLst/>
                <a:ahLst/>
                <a:cxnLst>
                  <a:cxn ang="0">
                    <a:pos x="481" y="464"/>
                  </a:cxn>
                  <a:cxn ang="0">
                    <a:pos x="486" y="451"/>
                  </a:cxn>
                  <a:cxn ang="0">
                    <a:pos x="500" y="413"/>
                  </a:cxn>
                  <a:cxn ang="0">
                    <a:pos x="309" y="287"/>
                  </a:cxn>
                  <a:cxn ang="0">
                    <a:pos x="282" y="346"/>
                  </a:cxn>
                  <a:cxn ang="0">
                    <a:pos x="303" y="556"/>
                  </a:cxn>
                  <a:cxn ang="0">
                    <a:pos x="282" y="494"/>
                  </a:cxn>
                  <a:cxn ang="0">
                    <a:pos x="242" y="439"/>
                  </a:cxn>
                  <a:cxn ang="0">
                    <a:pos x="245" y="413"/>
                  </a:cxn>
                  <a:cxn ang="0">
                    <a:pos x="247" y="394"/>
                  </a:cxn>
                  <a:cxn ang="0">
                    <a:pos x="220" y="375"/>
                  </a:cxn>
                  <a:cxn ang="0">
                    <a:pos x="194" y="346"/>
                  </a:cxn>
                  <a:cxn ang="0">
                    <a:pos x="148" y="354"/>
                  </a:cxn>
                  <a:cxn ang="0">
                    <a:pos x="126" y="365"/>
                  </a:cxn>
                  <a:cxn ang="0">
                    <a:pos x="78" y="365"/>
                  </a:cxn>
                  <a:cxn ang="0">
                    <a:pos x="22" y="312"/>
                  </a:cxn>
                  <a:cxn ang="0">
                    <a:pos x="11" y="295"/>
                  </a:cxn>
                  <a:cxn ang="0">
                    <a:pos x="0" y="264"/>
                  </a:cxn>
                  <a:cxn ang="0">
                    <a:pos x="24" y="213"/>
                  </a:cxn>
                  <a:cxn ang="0">
                    <a:pos x="32" y="181"/>
                  </a:cxn>
                  <a:cxn ang="0">
                    <a:pos x="51" y="143"/>
                  </a:cxn>
                  <a:cxn ang="0">
                    <a:pos x="81" y="116"/>
                  </a:cxn>
                  <a:cxn ang="0">
                    <a:pos x="167" y="67"/>
                  </a:cxn>
                  <a:cxn ang="0">
                    <a:pos x="220" y="30"/>
                  </a:cxn>
                  <a:cxn ang="0">
                    <a:pos x="258" y="6"/>
                  </a:cxn>
                  <a:cxn ang="0">
                    <a:pos x="363" y="2"/>
                  </a:cxn>
                  <a:cxn ang="0">
                    <a:pos x="398" y="0"/>
                  </a:cxn>
                  <a:cxn ang="0">
                    <a:pos x="384" y="34"/>
                  </a:cxn>
                  <a:cxn ang="0">
                    <a:pos x="443" y="84"/>
                  </a:cxn>
                  <a:cxn ang="0">
                    <a:pos x="497" y="74"/>
                  </a:cxn>
                  <a:cxn ang="0">
                    <a:pos x="529" y="82"/>
                  </a:cxn>
                  <a:cxn ang="0">
                    <a:pos x="559" y="97"/>
                  </a:cxn>
                  <a:cxn ang="0">
                    <a:pos x="572" y="188"/>
                  </a:cxn>
                  <a:cxn ang="0">
                    <a:pos x="572" y="240"/>
                  </a:cxn>
                  <a:cxn ang="0">
                    <a:pos x="599" y="283"/>
                  </a:cxn>
                  <a:cxn ang="0">
                    <a:pos x="645" y="300"/>
                  </a:cxn>
                  <a:cxn ang="0">
                    <a:pos x="680" y="295"/>
                  </a:cxn>
                  <a:cxn ang="0">
                    <a:pos x="664" y="340"/>
                  </a:cxn>
                  <a:cxn ang="0">
                    <a:pos x="599" y="407"/>
                  </a:cxn>
                  <a:cxn ang="0">
                    <a:pos x="548" y="485"/>
                  </a:cxn>
                  <a:cxn ang="0">
                    <a:pos x="556" y="508"/>
                  </a:cxn>
                  <a:cxn ang="0">
                    <a:pos x="435" y="556"/>
                  </a:cxn>
                </a:cxnLst>
                <a:rect l="0" t="0" r="r" b="b"/>
                <a:pathLst>
                  <a:path w="682" h="557">
                    <a:moveTo>
                      <a:pt x="435" y="556"/>
                    </a:moveTo>
                    <a:lnTo>
                      <a:pt x="481" y="464"/>
                    </a:lnTo>
                    <a:lnTo>
                      <a:pt x="473" y="449"/>
                    </a:lnTo>
                    <a:lnTo>
                      <a:pt x="486" y="451"/>
                    </a:lnTo>
                    <a:lnTo>
                      <a:pt x="495" y="441"/>
                    </a:lnTo>
                    <a:lnTo>
                      <a:pt x="500" y="413"/>
                    </a:lnTo>
                    <a:lnTo>
                      <a:pt x="500" y="371"/>
                    </a:lnTo>
                    <a:lnTo>
                      <a:pt x="309" y="287"/>
                    </a:lnTo>
                    <a:lnTo>
                      <a:pt x="296" y="308"/>
                    </a:lnTo>
                    <a:lnTo>
                      <a:pt x="282" y="346"/>
                    </a:lnTo>
                    <a:lnTo>
                      <a:pt x="396" y="557"/>
                    </a:lnTo>
                    <a:lnTo>
                      <a:pt x="303" y="556"/>
                    </a:lnTo>
                    <a:lnTo>
                      <a:pt x="304" y="536"/>
                    </a:lnTo>
                    <a:cubicBezTo>
                      <a:pt x="284" y="520"/>
                      <a:pt x="296" y="510"/>
                      <a:pt x="282" y="494"/>
                    </a:cubicBezTo>
                    <a:cubicBezTo>
                      <a:pt x="276" y="475"/>
                      <a:pt x="267" y="468"/>
                      <a:pt x="253" y="451"/>
                    </a:cubicBezTo>
                    <a:cubicBezTo>
                      <a:pt x="249" y="447"/>
                      <a:pt x="245" y="443"/>
                      <a:pt x="242" y="439"/>
                    </a:cubicBezTo>
                    <a:lnTo>
                      <a:pt x="237" y="432"/>
                    </a:lnTo>
                    <a:cubicBezTo>
                      <a:pt x="237" y="432"/>
                      <a:pt x="245" y="413"/>
                      <a:pt x="245" y="413"/>
                    </a:cubicBezTo>
                    <a:cubicBezTo>
                      <a:pt x="247" y="409"/>
                      <a:pt x="250" y="401"/>
                      <a:pt x="250" y="401"/>
                    </a:cubicBezTo>
                    <a:cubicBezTo>
                      <a:pt x="249" y="399"/>
                      <a:pt x="247" y="397"/>
                      <a:pt x="247" y="394"/>
                    </a:cubicBezTo>
                    <a:cubicBezTo>
                      <a:pt x="248" y="390"/>
                      <a:pt x="253" y="382"/>
                      <a:pt x="253" y="382"/>
                    </a:cubicBezTo>
                    <a:cubicBezTo>
                      <a:pt x="243" y="370"/>
                      <a:pt x="237" y="371"/>
                      <a:pt x="220" y="375"/>
                    </a:cubicBezTo>
                    <a:cubicBezTo>
                      <a:pt x="217" y="371"/>
                      <a:pt x="210" y="369"/>
                      <a:pt x="207" y="365"/>
                    </a:cubicBezTo>
                    <a:cubicBezTo>
                      <a:pt x="185" y="337"/>
                      <a:pt x="216" y="363"/>
                      <a:pt x="194" y="346"/>
                    </a:cubicBezTo>
                    <a:cubicBezTo>
                      <a:pt x="167" y="349"/>
                      <a:pt x="179" y="346"/>
                      <a:pt x="156" y="352"/>
                    </a:cubicBezTo>
                    <a:cubicBezTo>
                      <a:pt x="153" y="353"/>
                      <a:pt x="148" y="354"/>
                      <a:pt x="148" y="354"/>
                    </a:cubicBezTo>
                    <a:cubicBezTo>
                      <a:pt x="146" y="356"/>
                      <a:pt x="145" y="359"/>
                      <a:pt x="142" y="361"/>
                    </a:cubicBezTo>
                    <a:cubicBezTo>
                      <a:pt x="138" y="363"/>
                      <a:pt x="126" y="365"/>
                      <a:pt x="126" y="365"/>
                    </a:cubicBezTo>
                    <a:cubicBezTo>
                      <a:pt x="105" y="354"/>
                      <a:pt x="116" y="355"/>
                      <a:pt x="94" y="361"/>
                    </a:cubicBezTo>
                    <a:cubicBezTo>
                      <a:pt x="89" y="362"/>
                      <a:pt x="78" y="365"/>
                      <a:pt x="78" y="365"/>
                    </a:cubicBezTo>
                    <a:cubicBezTo>
                      <a:pt x="62" y="383"/>
                      <a:pt x="46" y="346"/>
                      <a:pt x="35" y="337"/>
                    </a:cubicBezTo>
                    <a:cubicBezTo>
                      <a:pt x="32" y="330"/>
                      <a:pt x="24" y="320"/>
                      <a:pt x="22" y="312"/>
                    </a:cubicBezTo>
                    <a:cubicBezTo>
                      <a:pt x="20" y="308"/>
                      <a:pt x="22" y="303"/>
                      <a:pt x="19" y="300"/>
                    </a:cubicBezTo>
                    <a:cubicBezTo>
                      <a:pt x="17" y="297"/>
                      <a:pt x="13" y="297"/>
                      <a:pt x="11" y="295"/>
                    </a:cubicBezTo>
                    <a:cubicBezTo>
                      <a:pt x="3" y="277"/>
                      <a:pt x="15" y="306"/>
                      <a:pt x="5" y="276"/>
                    </a:cubicBezTo>
                    <a:cubicBezTo>
                      <a:pt x="4" y="272"/>
                      <a:pt x="0" y="264"/>
                      <a:pt x="0" y="264"/>
                    </a:cubicBezTo>
                    <a:cubicBezTo>
                      <a:pt x="3" y="253"/>
                      <a:pt x="2" y="248"/>
                      <a:pt x="13" y="243"/>
                    </a:cubicBezTo>
                    <a:cubicBezTo>
                      <a:pt x="20" y="221"/>
                      <a:pt x="17" y="231"/>
                      <a:pt x="24" y="213"/>
                    </a:cubicBezTo>
                    <a:cubicBezTo>
                      <a:pt x="26" y="209"/>
                      <a:pt x="30" y="200"/>
                      <a:pt x="30" y="200"/>
                    </a:cubicBezTo>
                    <a:cubicBezTo>
                      <a:pt x="26" y="192"/>
                      <a:pt x="24" y="191"/>
                      <a:pt x="32" y="181"/>
                    </a:cubicBezTo>
                    <a:cubicBezTo>
                      <a:pt x="36" y="177"/>
                      <a:pt x="43" y="169"/>
                      <a:pt x="43" y="169"/>
                    </a:cubicBezTo>
                    <a:cubicBezTo>
                      <a:pt x="37" y="155"/>
                      <a:pt x="36" y="153"/>
                      <a:pt x="51" y="143"/>
                    </a:cubicBezTo>
                    <a:cubicBezTo>
                      <a:pt x="56" y="140"/>
                      <a:pt x="67" y="135"/>
                      <a:pt x="67" y="135"/>
                    </a:cubicBezTo>
                    <a:cubicBezTo>
                      <a:pt x="73" y="129"/>
                      <a:pt x="75" y="122"/>
                      <a:pt x="81" y="116"/>
                    </a:cubicBezTo>
                    <a:cubicBezTo>
                      <a:pt x="89" y="107"/>
                      <a:pt x="102" y="105"/>
                      <a:pt x="113" y="99"/>
                    </a:cubicBezTo>
                    <a:cubicBezTo>
                      <a:pt x="125" y="85"/>
                      <a:pt x="149" y="76"/>
                      <a:pt x="167" y="67"/>
                    </a:cubicBezTo>
                    <a:cubicBezTo>
                      <a:pt x="174" y="59"/>
                      <a:pt x="175" y="50"/>
                      <a:pt x="188" y="46"/>
                    </a:cubicBezTo>
                    <a:cubicBezTo>
                      <a:pt x="198" y="39"/>
                      <a:pt x="208" y="36"/>
                      <a:pt x="220" y="30"/>
                    </a:cubicBezTo>
                    <a:cubicBezTo>
                      <a:pt x="223" y="28"/>
                      <a:pt x="228" y="25"/>
                      <a:pt x="228" y="25"/>
                    </a:cubicBezTo>
                    <a:cubicBezTo>
                      <a:pt x="237" y="16"/>
                      <a:pt x="245" y="10"/>
                      <a:pt x="258" y="6"/>
                    </a:cubicBezTo>
                    <a:cubicBezTo>
                      <a:pt x="269" y="31"/>
                      <a:pt x="301" y="6"/>
                      <a:pt x="320" y="4"/>
                    </a:cubicBezTo>
                    <a:cubicBezTo>
                      <a:pt x="334" y="3"/>
                      <a:pt x="349" y="3"/>
                      <a:pt x="363" y="2"/>
                    </a:cubicBezTo>
                    <a:cubicBezTo>
                      <a:pt x="369" y="3"/>
                      <a:pt x="376" y="5"/>
                      <a:pt x="382" y="4"/>
                    </a:cubicBezTo>
                    <a:cubicBezTo>
                      <a:pt x="387" y="4"/>
                      <a:pt x="398" y="0"/>
                      <a:pt x="398" y="0"/>
                    </a:cubicBezTo>
                    <a:cubicBezTo>
                      <a:pt x="415" y="8"/>
                      <a:pt x="406" y="16"/>
                      <a:pt x="400" y="30"/>
                    </a:cubicBezTo>
                    <a:cubicBezTo>
                      <a:pt x="398" y="34"/>
                      <a:pt x="384" y="34"/>
                      <a:pt x="384" y="34"/>
                    </a:cubicBezTo>
                    <a:cubicBezTo>
                      <a:pt x="379" y="47"/>
                      <a:pt x="398" y="51"/>
                      <a:pt x="411" y="55"/>
                    </a:cubicBezTo>
                    <a:cubicBezTo>
                      <a:pt x="419" y="72"/>
                      <a:pt x="421" y="79"/>
                      <a:pt x="443" y="84"/>
                    </a:cubicBezTo>
                    <a:cubicBezTo>
                      <a:pt x="461" y="71"/>
                      <a:pt x="435" y="65"/>
                      <a:pt x="468" y="57"/>
                    </a:cubicBezTo>
                    <a:cubicBezTo>
                      <a:pt x="482" y="61"/>
                      <a:pt x="485" y="70"/>
                      <a:pt x="497" y="74"/>
                    </a:cubicBezTo>
                    <a:cubicBezTo>
                      <a:pt x="505" y="76"/>
                      <a:pt x="513" y="78"/>
                      <a:pt x="521" y="80"/>
                    </a:cubicBezTo>
                    <a:cubicBezTo>
                      <a:pt x="524" y="81"/>
                      <a:pt x="529" y="82"/>
                      <a:pt x="529" y="82"/>
                    </a:cubicBezTo>
                    <a:cubicBezTo>
                      <a:pt x="547" y="78"/>
                      <a:pt x="547" y="76"/>
                      <a:pt x="562" y="84"/>
                    </a:cubicBezTo>
                    <a:cubicBezTo>
                      <a:pt x="566" y="95"/>
                      <a:pt x="565" y="86"/>
                      <a:pt x="559" y="97"/>
                    </a:cubicBezTo>
                    <a:cubicBezTo>
                      <a:pt x="557" y="101"/>
                      <a:pt x="554" y="110"/>
                      <a:pt x="554" y="110"/>
                    </a:cubicBezTo>
                    <a:cubicBezTo>
                      <a:pt x="556" y="132"/>
                      <a:pt x="556" y="168"/>
                      <a:pt x="572" y="188"/>
                    </a:cubicBezTo>
                    <a:cubicBezTo>
                      <a:pt x="568" y="198"/>
                      <a:pt x="564" y="208"/>
                      <a:pt x="562" y="219"/>
                    </a:cubicBezTo>
                    <a:cubicBezTo>
                      <a:pt x="564" y="227"/>
                      <a:pt x="569" y="233"/>
                      <a:pt x="572" y="240"/>
                    </a:cubicBezTo>
                    <a:cubicBezTo>
                      <a:pt x="573" y="247"/>
                      <a:pt x="572" y="254"/>
                      <a:pt x="575" y="259"/>
                    </a:cubicBezTo>
                    <a:cubicBezTo>
                      <a:pt x="577" y="263"/>
                      <a:pt x="595" y="272"/>
                      <a:pt x="599" y="283"/>
                    </a:cubicBezTo>
                    <a:cubicBezTo>
                      <a:pt x="594" y="295"/>
                      <a:pt x="603" y="306"/>
                      <a:pt x="618" y="310"/>
                    </a:cubicBezTo>
                    <a:cubicBezTo>
                      <a:pt x="630" y="307"/>
                      <a:pt x="638" y="308"/>
                      <a:pt x="645" y="300"/>
                    </a:cubicBezTo>
                    <a:cubicBezTo>
                      <a:pt x="660" y="302"/>
                      <a:pt x="663" y="303"/>
                      <a:pt x="672" y="293"/>
                    </a:cubicBezTo>
                    <a:cubicBezTo>
                      <a:pt x="675" y="294"/>
                      <a:pt x="679" y="293"/>
                      <a:pt x="680" y="295"/>
                    </a:cubicBezTo>
                    <a:cubicBezTo>
                      <a:pt x="682" y="301"/>
                      <a:pt x="674" y="321"/>
                      <a:pt x="672" y="327"/>
                    </a:cubicBezTo>
                    <a:cubicBezTo>
                      <a:pt x="668" y="340"/>
                      <a:pt x="671" y="326"/>
                      <a:pt x="664" y="340"/>
                    </a:cubicBezTo>
                    <a:cubicBezTo>
                      <a:pt x="652" y="360"/>
                      <a:pt x="646" y="381"/>
                      <a:pt x="621" y="394"/>
                    </a:cubicBezTo>
                    <a:cubicBezTo>
                      <a:pt x="614" y="402"/>
                      <a:pt x="609" y="402"/>
                      <a:pt x="599" y="407"/>
                    </a:cubicBezTo>
                    <a:cubicBezTo>
                      <a:pt x="590" y="418"/>
                      <a:pt x="579" y="429"/>
                      <a:pt x="567" y="439"/>
                    </a:cubicBezTo>
                    <a:cubicBezTo>
                      <a:pt x="560" y="454"/>
                      <a:pt x="555" y="470"/>
                      <a:pt x="548" y="485"/>
                    </a:cubicBezTo>
                    <a:cubicBezTo>
                      <a:pt x="549" y="489"/>
                      <a:pt x="550" y="492"/>
                      <a:pt x="551" y="496"/>
                    </a:cubicBezTo>
                    <a:cubicBezTo>
                      <a:pt x="552" y="500"/>
                      <a:pt x="556" y="508"/>
                      <a:pt x="556" y="508"/>
                    </a:cubicBezTo>
                    <a:cubicBezTo>
                      <a:pt x="559" y="524"/>
                      <a:pt x="562" y="546"/>
                      <a:pt x="576" y="557"/>
                    </a:cubicBezTo>
                    <a:lnTo>
                      <a:pt x="435" y="556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1" name="Freeform 51"/>
              <p:cNvSpPr>
                <a:spLocks/>
              </p:cNvSpPr>
              <p:nvPr/>
            </p:nvSpPr>
            <p:spPr bwMode="ltGray">
              <a:xfrm>
                <a:off x="727" y="495"/>
                <a:ext cx="382" cy="540"/>
              </a:xfrm>
              <a:custGeom>
                <a:avLst/>
                <a:gdLst/>
                <a:ahLst/>
                <a:cxnLst>
                  <a:cxn ang="0">
                    <a:pos x="243" y="347"/>
                  </a:cxn>
                  <a:cxn ang="0">
                    <a:pos x="233" y="301"/>
                  </a:cxn>
                  <a:cxn ang="0">
                    <a:pos x="217" y="288"/>
                  </a:cxn>
                  <a:cxn ang="0">
                    <a:pos x="215" y="269"/>
                  </a:cxn>
                  <a:cxn ang="0">
                    <a:pos x="209" y="254"/>
                  </a:cxn>
                  <a:cxn ang="0">
                    <a:pos x="209" y="229"/>
                  </a:cxn>
                  <a:cxn ang="0">
                    <a:pos x="207" y="214"/>
                  </a:cxn>
                  <a:cxn ang="0">
                    <a:pos x="228" y="202"/>
                  </a:cxn>
                  <a:cxn ang="0">
                    <a:pos x="257" y="197"/>
                  </a:cxn>
                  <a:cxn ang="0">
                    <a:pos x="257" y="136"/>
                  </a:cxn>
                  <a:cxn ang="0">
                    <a:pos x="54" y="96"/>
                  </a:cxn>
                  <a:cxn ang="0">
                    <a:pos x="32" y="98"/>
                  </a:cxn>
                  <a:cxn ang="0">
                    <a:pos x="16" y="102"/>
                  </a:cxn>
                  <a:cxn ang="0">
                    <a:pos x="0" y="149"/>
                  </a:cxn>
                  <a:cxn ang="0">
                    <a:pos x="93" y="346"/>
                  </a:cxn>
                  <a:cxn ang="0">
                    <a:pos x="243" y="347"/>
                  </a:cxn>
                </a:cxnLst>
                <a:rect l="0" t="0" r="r" b="b"/>
                <a:pathLst>
                  <a:path w="257" h="347">
                    <a:moveTo>
                      <a:pt x="243" y="347"/>
                    </a:moveTo>
                    <a:lnTo>
                      <a:pt x="233" y="301"/>
                    </a:lnTo>
                    <a:lnTo>
                      <a:pt x="217" y="288"/>
                    </a:lnTo>
                    <a:lnTo>
                      <a:pt x="215" y="269"/>
                    </a:lnTo>
                    <a:lnTo>
                      <a:pt x="209" y="254"/>
                    </a:lnTo>
                    <a:lnTo>
                      <a:pt x="209" y="229"/>
                    </a:lnTo>
                    <a:lnTo>
                      <a:pt x="207" y="214"/>
                    </a:lnTo>
                    <a:lnTo>
                      <a:pt x="228" y="202"/>
                    </a:lnTo>
                    <a:lnTo>
                      <a:pt x="257" y="197"/>
                    </a:lnTo>
                    <a:lnTo>
                      <a:pt x="257" y="136"/>
                    </a:lnTo>
                    <a:cubicBezTo>
                      <a:pt x="209" y="119"/>
                      <a:pt x="13" y="0"/>
                      <a:pt x="54" y="96"/>
                    </a:cubicBezTo>
                    <a:cubicBezTo>
                      <a:pt x="36" y="106"/>
                      <a:pt x="57" y="97"/>
                      <a:pt x="32" y="98"/>
                    </a:cubicBezTo>
                    <a:cubicBezTo>
                      <a:pt x="27" y="99"/>
                      <a:pt x="16" y="102"/>
                      <a:pt x="16" y="102"/>
                    </a:cubicBezTo>
                    <a:lnTo>
                      <a:pt x="0" y="149"/>
                    </a:lnTo>
                    <a:lnTo>
                      <a:pt x="93" y="346"/>
                    </a:lnTo>
                    <a:lnTo>
                      <a:pt x="243" y="347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2" name="Freeform 52"/>
              <p:cNvSpPr>
                <a:spLocks/>
              </p:cNvSpPr>
              <p:nvPr/>
            </p:nvSpPr>
            <p:spPr bwMode="ltGray">
              <a:xfrm>
                <a:off x="1400" y="896"/>
                <a:ext cx="16" cy="29"/>
              </a:xfrm>
              <a:custGeom>
                <a:avLst/>
                <a:gdLst/>
                <a:ahLst/>
                <a:cxnLst>
                  <a:cxn ang="0">
                    <a:pos x="7" y="25"/>
                  </a:cxn>
                  <a:cxn ang="0">
                    <a:pos x="19" y="21"/>
                  </a:cxn>
                  <a:cxn ang="0">
                    <a:pos x="7" y="25"/>
                  </a:cxn>
                </a:cxnLst>
                <a:rect l="0" t="0" r="r" b="b"/>
                <a:pathLst>
                  <a:path w="19" h="37">
                    <a:moveTo>
                      <a:pt x="7" y="25"/>
                    </a:moveTo>
                    <a:cubicBezTo>
                      <a:pt x="0" y="4"/>
                      <a:pt x="12" y="0"/>
                      <a:pt x="19" y="21"/>
                    </a:cubicBezTo>
                    <a:cubicBezTo>
                      <a:pt x="14" y="37"/>
                      <a:pt x="18" y="36"/>
                      <a:pt x="7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3" name="Freeform 53"/>
              <p:cNvSpPr>
                <a:spLocks/>
              </p:cNvSpPr>
              <p:nvPr/>
            </p:nvSpPr>
            <p:spPr bwMode="ltGray">
              <a:xfrm>
                <a:off x="1379" y="617"/>
                <a:ext cx="21" cy="17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6" y="0"/>
                  </a:cxn>
                  <a:cxn ang="0">
                    <a:pos x="20" y="12"/>
                  </a:cxn>
                  <a:cxn ang="0">
                    <a:pos x="8" y="20"/>
                  </a:cxn>
                  <a:cxn ang="0">
                    <a:pos x="12" y="12"/>
                  </a:cxn>
                </a:cxnLst>
                <a:rect l="0" t="0" r="r" b="b"/>
                <a:pathLst>
                  <a:path w="22" h="20">
                    <a:moveTo>
                      <a:pt x="12" y="12"/>
                    </a:moveTo>
                    <a:cubicBezTo>
                      <a:pt x="13" y="8"/>
                      <a:pt x="12" y="0"/>
                      <a:pt x="16" y="0"/>
                    </a:cubicBezTo>
                    <a:cubicBezTo>
                      <a:pt x="20" y="0"/>
                      <a:pt x="22" y="8"/>
                      <a:pt x="20" y="12"/>
                    </a:cubicBezTo>
                    <a:cubicBezTo>
                      <a:pt x="18" y="16"/>
                      <a:pt x="12" y="17"/>
                      <a:pt x="8" y="20"/>
                    </a:cubicBezTo>
                    <a:cubicBezTo>
                      <a:pt x="3" y="5"/>
                      <a:pt x="0" y="6"/>
                      <a:pt x="12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4" name="Freeform 54"/>
              <p:cNvSpPr>
                <a:spLocks/>
              </p:cNvSpPr>
              <p:nvPr/>
            </p:nvSpPr>
            <p:spPr bwMode="ltGray">
              <a:xfrm>
                <a:off x="453" y="275"/>
                <a:ext cx="58" cy="24"/>
              </a:xfrm>
              <a:custGeom>
                <a:avLst/>
                <a:gdLst/>
                <a:ahLst/>
                <a:cxnLst>
                  <a:cxn ang="0">
                    <a:pos x="24" y="18"/>
                  </a:cxn>
                  <a:cxn ang="0">
                    <a:pos x="32" y="6"/>
                  </a:cxn>
                  <a:cxn ang="0">
                    <a:pos x="36" y="30"/>
                  </a:cxn>
                  <a:cxn ang="0">
                    <a:pos x="24" y="18"/>
                  </a:cxn>
                </a:cxnLst>
                <a:rect l="0" t="0" r="r" b="b"/>
                <a:pathLst>
                  <a:path w="57" h="30">
                    <a:moveTo>
                      <a:pt x="24" y="18"/>
                    </a:moveTo>
                    <a:cubicBezTo>
                      <a:pt x="0" y="10"/>
                      <a:pt x="9" y="0"/>
                      <a:pt x="32" y="6"/>
                    </a:cubicBezTo>
                    <a:cubicBezTo>
                      <a:pt x="46" y="15"/>
                      <a:pt x="57" y="23"/>
                      <a:pt x="36" y="30"/>
                    </a:cubicBezTo>
                    <a:cubicBezTo>
                      <a:pt x="21" y="25"/>
                      <a:pt x="24" y="30"/>
                      <a:pt x="24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5" name="Freeform 55"/>
              <p:cNvSpPr>
                <a:spLocks/>
              </p:cNvSpPr>
              <p:nvPr/>
            </p:nvSpPr>
            <p:spPr bwMode="ltGray">
              <a:xfrm>
                <a:off x="1161" y="50"/>
                <a:ext cx="691" cy="569"/>
              </a:xfrm>
              <a:custGeom>
                <a:avLst/>
                <a:gdLst/>
                <a:ahLst/>
                <a:cxnLst>
                  <a:cxn ang="0">
                    <a:pos x="473" y="464"/>
                  </a:cxn>
                  <a:cxn ang="0">
                    <a:pos x="393" y="452"/>
                  </a:cxn>
                  <a:cxn ang="0">
                    <a:pos x="325" y="412"/>
                  </a:cxn>
                  <a:cxn ang="0">
                    <a:pos x="265" y="400"/>
                  </a:cxn>
                  <a:cxn ang="0">
                    <a:pos x="237" y="416"/>
                  </a:cxn>
                  <a:cxn ang="0">
                    <a:pos x="261" y="428"/>
                  </a:cxn>
                  <a:cxn ang="0">
                    <a:pos x="293" y="468"/>
                  </a:cxn>
                  <a:cxn ang="0">
                    <a:pos x="321" y="476"/>
                  </a:cxn>
                  <a:cxn ang="0">
                    <a:pos x="333" y="536"/>
                  </a:cxn>
                  <a:cxn ang="0">
                    <a:pos x="313" y="552"/>
                  </a:cxn>
                  <a:cxn ang="0">
                    <a:pos x="261" y="616"/>
                  </a:cxn>
                  <a:cxn ang="0">
                    <a:pos x="225" y="628"/>
                  </a:cxn>
                  <a:cxn ang="0">
                    <a:pos x="97" y="696"/>
                  </a:cxn>
                  <a:cxn ang="0">
                    <a:pos x="77" y="616"/>
                  </a:cxn>
                  <a:cxn ang="0">
                    <a:pos x="45" y="524"/>
                  </a:cxn>
                  <a:cxn ang="0">
                    <a:pos x="33" y="448"/>
                  </a:cxn>
                  <a:cxn ang="0">
                    <a:pos x="53" y="344"/>
                  </a:cxn>
                  <a:cxn ang="0">
                    <a:pos x="17" y="392"/>
                  </a:cxn>
                  <a:cxn ang="0">
                    <a:pos x="81" y="280"/>
                  </a:cxn>
                  <a:cxn ang="0">
                    <a:pos x="113" y="204"/>
                  </a:cxn>
                  <a:cxn ang="0">
                    <a:pos x="37" y="204"/>
                  </a:cxn>
                  <a:cxn ang="0">
                    <a:pos x="1" y="196"/>
                  </a:cxn>
                  <a:cxn ang="0">
                    <a:pos x="25" y="140"/>
                  </a:cxn>
                  <a:cxn ang="0">
                    <a:pos x="97" y="112"/>
                  </a:cxn>
                  <a:cxn ang="0">
                    <a:pos x="221" y="124"/>
                  </a:cxn>
                  <a:cxn ang="0">
                    <a:pos x="229" y="64"/>
                  </a:cxn>
                  <a:cxn ang="0">
                    <a:pos x="261" y="0"/>
                  </a:cxn>
                  <a:cxn ang="0">
                    <a:pos x="357" y="44"/>
                  </a:cxn>
                  <a:cxn ang="0">
                    <a:pos x="329" y="88"/>
                  </a:cxn>
                  <a:cxn ang="0">
                    <a:pos x="301" y="176"/>
                  </a:cxn>
                  <a:cxn ang="0">
                    <a:pos x="361" y="192"/>
                  </a:cxn>
                  <a:cxn ang="0">
                    <a:pos x="373" y="136"/>
                  </a:cxn>
                  <a:cxn ang="0">
                    <a:pos x="417" y="92"/>
                  </a:cxn>
                  <a:cxn ang="0">
                    <a:pos x="497" y="88"/>
                  </a:cxn>
                  <a:cxn ang="0">
                    <a:pos x="529" y="52"/>
                  </a:cxn>
                  <a:cxn ang="0">
                    <a:pos x="541" y="460"/>
                  </a:cxn>
                </a:cxnLst>
                <a:rect l="0" t="0" r="r" b="b"/>
                <a:pathLst>
                  <a:path w="693" h="696">
                    <a:moveTo>
                      <a:pt x="541" y="460"/>
                    </a:moveTo>
                    <a:lnTo>
                      <a:pt x="473" y="464"/>
                    </a:lnTo>
                    <a:lnTo>
                      <a:pt x="441" y="452"/>
                    </a:lnTo>
                    <a:lnTo>
                      <a:pt x="393" y="452"/>
                    </a:lnTo>
                    <a:cubicBezTo>
                      <a:pt x="365" y="448"/>
                      <a:pt x="360" y="444"/>
                      <a:pt x="337" y="436"/>
                    </a:cubicBezTo>
                    <a:cubicBezTo>
                      <a:pt x="336" y="432"/>
                      <a:pt x="330" y="413"/>
                      <a:pt x="325" y="412"/>
                    </a:cubicBezTo>
                    <a:cubicBezTo>
                      <a:pt x="317" y="411"/>
                      <a:pt x="301" y="420"/>
                      <a:pt x="301" y="420"/>
                    </a:cubicBezTo>
                    <a:cubicBezTo>
                      <a:pt x="289" y="412"/>
                      <a:pt x="277" y="408"/>
                      <a:pt x="265" y="400"/>
                    </a:cubicBezTo>
                    <a:cubicBezTo>
                      <a:pt x="252" y="380"/>
                      <a:pt x="256" y="356"/>
                      <a:pt x="233" y="348"/>
                    </a:cubicBezTo>
                    <a:cubicBezTo>
                      <a:pt x="217" y="372"/>
                      <a:pt x="221" y="392"/>
                      <a:pt x="237" y="416"/>
                    </a:cubicBezTo>
                    <a:cubicBezTo>
                      <a:pt x="234" y="428"/>
                      <a:pt x="228" y="445"/>
                      <a:pt x="237" y="444"/>
                    </a:cubicBezTo>
                    <a:cubicBezTo>
                      <a:pt x="247" y="443"/>
                      <a:pt x="261" y="428"/>
                      <a:pt x="261" y="428"/>
                    </a:cubicBezTo>
                    <a:cubicBezTo>
                      <a:pt x="258" y="450"/>
                      <a:pt x="243" y="475"/>
                      <a:pt x="269" y="484"/>
                    </a:cubicBezTo>
                    <a:cubicBezTo>
                      <a:pt x="277" y="479"/>
                      <a:pt x="288" y="476"/>
                      <a:pt x="293" y="468"/>
                    </a:cubicBezTo>
                    <a:cubicBezTo>
                      <a:pt x="302" y="454"/>
                      <a:pt x="303" y="446"/>
                      <a:pt x="317" y="436"/>
                    </a:cubicBezTo>
                    <a:cubicBezTo>
                      <a:pt x="315" y="448"/>
                      <a:pt x="306" y="467"/>
                      <a:pt x="321" y="476"/>
                    </a:cubicBezTo>
                    <a:cubicBezTo>
                      <a:pt x="328" y="480"/>
                      <a:pt x="345" y="484"/>
                      <a:pt x="345" y="484"/>
                    </a:cubicBezTo>
                    <a:cubicBezTo>
                      <a:pt x="382" y="472"/>
                      <a:pt x="347" y="527"/>
                      <a:pt x="333" y="536"/>
                    </a:cubicBezTo>
                    <a:cubicBezTo>
                      <a:pt x="330" y="540"/>
                      <a:pt x="329" y="545"/>
                      <a:pt x="325" y="548"/>
                    </a:cubicBezTo>
                    <a:cubicBezTo>
                      <a:pt x="322" y="551"/>
                      <a:pt x="316" y="549"/>
                      <a:pt x="313" y="552"/>
                    </a:cubicBezTo>
                    <a:cubicBezTo>
                      <a:pt x="300" y="565"/>
                      <a:pt x="320" y="575"/>
                      <a:pt x="293" y="584"/>
                    </a:cubicBezTo>
                    <a:cubicBezTo>
                      <a:pt x="286" y="595"/>
                      <a:pt x="272" y="610"/>
                      <a:pt x="261" y="616"/>
                    </a:cubicBezTo>
                    <a:cubicBezTo>
                      <a:pt x="254" y="620"/>
                      <a:pt x="245" y="621"/>
                      <a:pt x="237" y="624"/>
                    </a:cubicBezTo>
                    <a:cubicBezTo>
                      <a:pt x="233" y="625"/>
                      <a:pt x="225" y="628"/>
                      <a:pt x="225" y="628"/>
                    </a:cubicBezTo>
                    <a:cubicBezTo>
                      <a:pt x="215" y="659"/>
                      <a:pt x="212" y="652"/>
                      <a:pt x="173" y="656"/>
                    </a:cubicBezTo>
                    <a:cubicBezTo>
                      <a:pt x="140" y="667"/>
                      <a:pt x="132" y="687"/>
                      <a:pt x="97" y="696"/>
                    </a:cubicBezTo>
                    <a:cubicBezTo>
                      <a:pt x="77" y="691"/>
                      <a:pt x="75" y="687"/>
                      <a:pt x="81" y="668"/>
                    </a:cubicBezTo>
                    <a:cubicBezTo>
                      <a:pt x="77" y="646"/>
                      <a:pt x="72" y="639"/>
                      <a:pt x="77" y="616"/>
                    </a:cubicBezTo>
                    <a:cubicBezTo>
                      <a:pt x="73" y="598"/>
                      <a:pt x="71" y="587"/>
                      <a:pt x="61" y="572"/>
                    </a:cubicBezTo>
                    <a:cubicBezTo>
                      <a:pt x="58" y="551"/>
                      <a:pt x="51" y="543"/>
                      <a:pt x="45" y="524"/>
                    </a:cubicBezTo>
                    <a:cubicBezTo>
                      <a:pt x="52" y="502"/>
                      <a:pt x="58" y="496"/>
                      <a:pt x="49" y="472"/>
                    </a:cubicBezTo>
                    <a:cubicBezTo>
                      <a:pt x="46" y="463"/>
                      <a:pt x="33" y="448"/>
                      <a:pt x="33" y="448"/>
                    </a:cubicBezTo>
                    <a:cubicBezTo>
                      <a:pt x="42" y="422"/>
                      <a:pt x="42" y="408"/>
                      <a:pt x="33" y="380"/>
                    </a:cubicBezTo>
                    <a:cubicBezTo>
                      <a:pt x="49" y="369"/>
                      <a:pt x="48" y="362"/>
                      <a:pt x="53" y="344"/>
                    </a:cubicBezTo>
                    <a:cubicBezTo>
                      <a:pt x="47" y="327"/>
                      <a:pt x="49" y="308"/>
                      <a:pt x="33" y="332"/>
                    </a:cubicBezTo>
                    <a:cubicBezTo>
                      <a:pt x="40" y="353"/>
                      <a:pt x="29" y="374"/>
                      <a:pt x="17" y="392"/>
                    </a:cubicBezTo>
                    <a:cubicBezTo>
                      <a:pt x="6" y="360"/>
                      <a:pt x="10" y="340"/>
                      <a:pt x="13" y="304"/>
                    </a:cubicBezTo>
                    <a:cubicBezTo>
                      <a:pt x="44" y="314"/>
                      <a:pt x="54" y="289"/>
                      <a:pt x="81" y="280"/>
                    </a:cubicBezTo>
                    <a:cubicBezTo>
                      <a:pt x="94" y="261"/>
                      <a:pt x="85" y="242"/>
                      <a:pt x="105" y="228"/>
                    </a:cubicBezTo>
                    <a:cubicBezTo>
                      <a:pt x="108" y="220"/>
                      <a:pt x="110" y="212"/>
                      <a:pt x="113" y="204"/>
                    </a:cubicBezTo>
                    <a:cubicBezTo>
                      <a:pt x="116" y="196"/>
                      <a:pt x="89" y="196"/>
                      <a:pt x="89" y="196"/>
                    </a:cubicBezTo>
                    <a:cubicBezTo>
                      <a:pt x="81" y="221"/>
                      <a:pt x="58" y="211"/>
                      <a:pt x="37" y="204"/>
                    </a:cubicBezTo>
                    <a:cubicBezTo>
                      <a:pt x="33" y="207"/>
                      <a:pt x="30" y="213"/>
                      <a:pt x="25" y="212"/>
                    </a:cubicBezTo>
                    <a:cubicBezTo>
                      <a:pt x="16" y="210"/>
                      <a:pt x="1" y="196"/>
                      <a:pt x="1" y="196"/>
                    </a:cubicBezTo>
                    <a:cubicBezTo>
                      <a:pt x="4" y="186"/>
                      <a:pt x="4" y="174"/>
                      <a:pt x="9" y="164"/>
                    </a:cubicBezTo>
                    <a:cubicBezTo>
                      <a:pt x="13" y="155"/>
                      <a:pt x="25" y="140"/>
                      <a:pt x="25" y="140"/>
                    </a:cubicBezTo>
                    <a:cubicBezTo>
                      <a:pt x="0" y="132"/>
                      <a:pt x="25" y="128"/>
                      <a:pt x="37" y="124"/>
                    </a:cubicBezTo>
                    <a:cubicBezTo>
                      <a:pt x="58" y="131"/>
                      <a:pt x="75" y="116"/>
                      <a:pt x="97" y="112"/>
                    </a:cubicBezTo>
                    <a:cubicBezTo>
                      <a:pt x="135" y="87"/>
                      <a:pt x="159" y="122"/>
                      <a:pt x="197" y="132"/>
                    </a:cubicBezTo>
                    <a:cubicBezTo>
                      <a:pt x="205" y="129"/>
                      <a:pt x="213" y="127"/>
                      <a:pt x="221" y="124"/>
                    </a:cubicBezTo>
                    <a:cubicBezTo>
                      <a:pt x="225" y="123"/>
                      <a:pt x="226" y="147"/>
                      <a:pt x="233" y="120"/>
                    </a:cubicBezTo>
                    <a:lnTo>
                      <a:pt x="229" y="64"/>
                    </a:lnTo>
                    <a:lnTo>
                      <a:pt x="209" y="40"/>
                    </a:lnTo>
                    <a:cubicBezTo>
                      <a:pt x="243" y="21"/>
                      <a:pt x="240" y="21"/>
                      <a:pt x="261" y="0"/>
                    </a:cubicBezTo>
                    <a:cubicBezTo>
                      <a:pt x="297" y="16"/>
                      <a:pt x="333" y="32"/>
                      <a:pt x="369" y="48"/>
                    </a:cubicBezTo>
                    <a:cubicBezTo>
                      <a:pt x="373" y="50"/>
                      <a:pt x="361" y="44"/>
                      <a:pt x="357" y="44"/>
                    </a:cubicBezTo>
                    <a:cubicBezTo>
                      <a:pt x="349" y="45"/>
                      <a:pt x="333" y="52"/>
                      <a:pt x="333" y="52"/>
                    </a:cubicBezTo>
                    <a:cubicBezTo>
                      <a:pt x="322" y="68"/>
                      <a:pt x="318" y="71"/>
                      <a:pt x="329" y="88"/>
                    </a:cubicBezTo>
                    <a:cubicBezTo>
                      <a:pt x="308" y="119"/>
                      <a:pt x="323" y="118"/>
                      <a:pt x="333" y="148"/>
                    </a:cubicBezTo>
                    <a:cubicBezTo>
                      <a:pt x="320" y="157"/>
                      <a:pt x="314" y="167"/>
                      <a:pt x="301" y="176"/>
                    </a:cubicBezTo>
                    <a:cubicBezTo>
                      <a:pt x="306" y="213"/>
                      <a:pt x="303" y="213"/>
                      <a:pt x="337" y="220"/>
                    </a:cubicBezTo>
                    <a:cubicBezTo>
                      <a:pt x="358" y="216"/>
                      <a:pt x="368" y="214"/>
                      <a:pt x="361" y="192"/>
                    </a:cubicBezTo>
                    <a:cubicBezTo>
                      <a:pt x="362" y="177"/>
                      <a:pt x="362" y="162"/>
                      <a:pt x="365" y="148"/>
                    </a:cubicBezTo>
                    <a:cubicBezTo>
                      <a:pt x="366" y="143"/>
                      <a:pt x="369" y="133"/>
                      <a:pt x="373" y="136"/>
                    </a:cubicBezTo>
                    <a:cubicBezTo>
                      <a:pt x="379" y="140"/>
                      <a:pt x="376" y="149"/>
                      <a:pt x="377" y="156"/>
                    </a:cubicBezTo>
                    <a:cubicBezTo>
                      <a:pt x="404" y="147"/>
                      <a:pt x="409" y="116"/>
                      <a:pt x="417" y="92"/>
                    </a:cubicBezTo>
                    <a:cubicBezTo>
                      <a:pt x="422" y="76"/>
                      <a:pt x="453" y="74"/>
                      <a:pt x="465" y="72"/>
                    </a:cubicBezTo>
                    <a:cubicBezTo>
                      <a:pt x="472" y="92"/>
                      <a:pt x="477" y="93"/>
                      <a:pt x="497" y="88"/>
                    </a:cubicBezTo>
                    <a:cubicBezTo>
                      <a:pt x="512" y="78"/>
                      <a:pt x="515" y="74"/>
                      <a:pt x="509" y="56"/>
                    </a:cubicBezTo>
                    <a:cubicBezTo>
                      <a:pt x="523" y="46"/>
                      <a:pt x="517" y="46"/>
                      <a:pt x="529" y="52"/>
                    </a:cubicBezTo>
                    <a:lnTo>
                      <a:pt x="693" y="72"/>
                    </a:lnTo>
                    <a:lnTo>
                      <a:pt x="541" y="460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6" name="Freeform 56"/>
              <p:cNvSpPr>
                <a:spLocks/>
              </p:cNvSpPr>
              <p:nvPr/>
            </p:nvSpPr>
            <p:spPr bwMode="ltGray">
              <a:xfrm>
                <a:off x="689" y="6"/>
                <a:ext cx="1386" cy="232"/>
              </a:xfrm>
              <a:custGeom>
                <a:avLst/>
                <a:gdLst/>
                <a:ahLst/>
                <a:cxnLst>
                  <a:cxn ang="0">
                    <a:pos x="825" y="0"/>
                  </a:cxn>
                  <a:cxn ang="0">
                    <a:pos x="143" y="29"/>
                  </a:cxn>
                  <a:cxn ang="0">
                    <a:pos x="91" y="42"/>
                  </a:cxn>
                  <a:cxn ang="0">
                    <a:pos x="62" y="42"/>
                  </a:cxn>
                  <a:cxn ang="0">
                    <a:pos x="22" y="77"/>
                  </a:cxn>
                  <a:cxn ang="0">
                    <a:pos x="0" y="105"/>
                  </a:cxn>
                  <a:cxn ang="0">
                    <a:pos x="59" y="115"/>
                  </a:cxn>
                  <a:cxn ang="0">
                    <a:pos x="97" y="96"/>
                  </a:cxn>
                  <a:cxn ang="0">
                    <a:pos x="108" y="84"/>
                  </a:cxn>
                  <a:cxn ang="0">
                    <a:pos x="167" y="52"/>
                  </a:cxn>
                  <a:cxn ang="0">
                    <a:pos x="215" y="46"/>
                  </a:cxn>
                  <a:cxn ang="0">
                    <a:pos x="237" y="94"/>
                  </a:cxn>
                  <a:cxn ang="0">
                    <a:pos x="188" y="109"/>
                  </a:cxn>
                  <a:cxn ang="0">
                    <a:pos x="231" y="113"/>
                  </a:cxn>
                  <a:cxn ang="0">
                    <a:pos x="250" y="90"/>
                  </a:cxn>
                  <a:cxn ang="0">
                    <a:pos x="266" y="92"/>
                  </a:cxn>
                  <a:cxn ang="0">
                    <a:pos x="253" y="54"/>
                  </a:cxn>
                  <a:cxn ang="0">
                    <a:pos x="266" y="44"/>
                  </a:cxn>
                  <a:cxn ang="0">
                    <a:pos x="277" y="88"/>
                  </a:cxn>
                  <a:cxn ang="0">
                    <a:pos x="266" y="113"/>
                  </a:cxn>
                  <a:cxn ang="0">
                    <a:pos x="296" y="130"/>
                  </a:cxn>
                  <a:cxn ang="0">
                    <a:pos x="299" y="92"/>
                  </a:cxn>
                  <a:cxn ang="0">
                    <a:pos x="331" y="103"/>
                  </a:cxn>
                  <a:cxn ang="0">
                    <a:pos x="382" y="73"/>
                  </a:cxn>
                  <a:cxn ang="0">
                    <a:pos x="409" y="50"/>
                  </a:cxn>
                  <a:cxn ang="0">
                    <a:pos x="439" y="56"/>
                  </a:cxn>
                  <a:cxn ang="0">
                    <a:pos x="455" y="50"/>
                  </a:cxn>
                  <a:cxn ang="0">
                    <a:pos x="431" y="44"/>
                  </a:cxn>
                  <a:cxn ang="0">
                    <a:pos x="474" y="35"/>
                  </a:cxn>
                  <a:cxn ang="0">
                    <a:pos x="544" y="54"/>
                  </a:cxn>
                  <a:cxn ang="0">
                    <a:pos x="581" y="42"/>
                  </a:cxn>
                  <a:cxn ang="0">
                    <a:pos x="584" y="63"/>
                  </a:cxn>
                  <a:cxn ang="0">
                    <a:pos x="568" y="101"/>
                  </a:cxn>
                  <a:cxn ang="0">
                    <a:pos x="611" y="88"/>
                  </a:cxn>
                  <a:cxn ang="0">
                    <a:pos x="624" y="80"/>
                  </a:cxn>
                  <a:cxn ang="0">
                    <a:pos x="648" y="61"/>
                  </a:cxn>
                  <a:cxn ang="0">
                    <a:pos x="794" y="84"/>
                  </a:cxn>
                </a:cxnLst>
                <a:rect l="0" t="0" r="r" b="b"/>
                <a:pathLst>
                  <a:path w="931" h="149">
                    <a:moveTo>
                      <a:pt x="794" y="84"/>
                    </a:moveTo>
                    <a:cubicBezTo>
                      <a:pt x="813" y="72"/>
                      <a:pt x="931" y="14"/>
                      <a:pt x="825" y="0"/>
                    </a:cubicBezTo>
                    <a:lnTo>
                      <a:pt x="159" y="0"/>
                    </a:lnTo>
                    <a:cubicBezTo>
                      <a:pt x="149" y="12"/>
                      <a:pt x="162" y="18"/>
                      <a:pt x="143" y="29"/>
                    </a:cubicBezTo>
                    <a:cubicBezTo>
                      <a:pt x="130" y="44"/>
                      <a:pt x="133" y="39"/>
                      <a:pt x="116" y="48"/>
                    </a:cubicBezTo>
                    <a:cubicBezTo>
                      <a:pt x="108" y="46"/>
                      <a:pt x="100" y="44"/>
                      <a:pt x="91" y="42"/>
                    </a:cubicBezTo>
                    <a:cubicBezTo>
                      <a:pt x="89" y="41"/>
                      <a:pt x="83" y="40"/>
                      <a:pt x="83" y="40"/>
                    </a:cubicBezTo>
                    <a:cubicBezTo>
                      <a:pt x="76" y="40"/>
                      <a:pt x="68" y="39"/>
                      <a:pt x="62" y="42"/>
                    </a:cubicBezTo>
                    <a:cubicBezTo>
                      <a:pt x="54" y="45"/>
                      <a:pt x="46" y="61"/>
                      <a:pt x="38" y="67"/>
                    </a:cubicBezTo>
                    <a:cubicBezTo>
                      <a:pt x="32" y="71"/>
                      <a:pt x="27" y="74"/>
                      <a:pt x="22" y="77"/>
                    </a:cubicBezTo>
                    <a:cubicBezTo>
                      <a:pt x="16" y="81"/>
                      <a:pt x="5" y="86"/>
                      <a:pt x="5" y="86"/>
                    </a:cubicBezTo>
                    <a:cubicBezTo>
                      <a:pt x="9" y="95"/>
                      <a:pt x="7" y="97"/>
                      <a:pt x="0" y="105"/>
                    </a:cubicBezTo>
                    <a:cubicBezTo>
                      <a:pt x="17" y="107"/>
                      <a:pt x="22" y="107"/>
                      <a:pt x="16" y="120"/>
                    </a:cubicBezTo>
                    <a:cubicBezTo>
                      <a:pt x="27" y="122"/>
                      <a:pt x="48" y="116"/>
                      <a:pt x="59" y="115"/>
                    </a:cubicBezTo>
                    <a:cubicBezTo>
                      <a:pt x="71" y="112"/>
                      <a:pt x="73" y="117"/>
                      <a:pt x="83" y="111"/>
                    </a:cubicBezTo>
                    <a:cubicBezTo>
                      <a:pt x="89" y="96"/>
                      <a:pt x="83" y="100"/>
                      <a:pt x="97" y="96"/>
                    </a:cubicBezTo>
                    <a:cubicBezTo>
                      <a:pt x="100" y="94"/>
                      <a:pt x="103" y="93"/>
                      <a:pt x="105" y="90"/>
                    </a:cubicBezTo>
                    <a:cubicBezTo>
                      <a:pt x="106" y="88"/>
                      <a:pt x="106" y="85"/>
                      <a:pt x="108" y="84"/>
                    </a:cubicBezTo>
                    <a:cubicBezTo>
                      <a:pt x="112" y="80"/>
                      <a:pt x="140" y="69"/>
                      <a:pt x="148" y="67"/>
                    </a:cubicBezTo>
                    <a:cubicBezTo>
                      <a:pt x="160" y="52"/>
                      <a:pt x="153" y="56"/>
                      <a:pt x="167" y="52"/>
                    </a:cubicBezTo>
                    <a:cubicBezTo>
                      <a:pt x="178" y="55"/>
                      <a:pt x="179" y="62"/>
                      <a:pt x="191" y="58"/>
                    </a:cubicBezTo>
                    <a:cubicBezTo>
                      <a:pt x="199" y="52"/>
                      <a:pt x="206" y="51"/>
                      <a:pt x="215" y="46"/>
                    </a:cubicBezTo>
                    <a:cubicBezTo>
                      <a:pt x="226" y="58"/>
                      <a:pt x="217" y="46"/>
                      <a:pt x="223" y="69"/>
                    </a:cubicBezTo>
                    <a:cubicBezTo>
                      <a:pt x="226" y="79"/>
                      <a:pt x="233" y="85"/>
                      <a:pt x="237" y="94"/>
                    </a:cubicBezTo>
                    <a:cubicBezTo>
                      <a:pt x="227" y="100"/>
                      <a:pt x="229" y="104"/>
                      <a:pt x="218" y="107"/>
                    </a:cubicBezTo>
                    <a:cubicBezTo>
                      <a:pt x="207" y="120"/>
                      <a:pt x="203" y="113"/>
                      <a:pt x="188" y="109"/>
                    </a:cubicBezTo>
                    <a:cubicBezTo>
                      <a:pt x="191" y="117"/>
                      <a:pt x="200" y="127"/>
                      <a:pt x="210" y="132"/>
                    </a:cubicBezTo>
                    <a:cubicBezTo>
                      <a:pt x="218" y="114"/>
                      <a:pt x="211" y="122"/>
                      <a:pt x="231" y="113"/>
                    </a:cubicBezTo>
                    <a:cubicBezTo>
                      <a:pt x="237" y="111"/>
                      <a:pt x="248" y="105"/>
                      <a:pt x="248" y="105"/>
                    </a:cubicBezTo>
                    <a:cubicBezTo>
                      <a:pt x="248" y="100"/>
                      <a:pt x="246" y="94"/>
                      <a:pt x="250" y="90"/>
                    </a:cubicBezTo>
                    <a:cubicBezTo>
                      <a:pt x="253" y="88"/>
                      <a:pt x="254" y="96"/>
                      <a:pt x="258" y="96"/>
                    </a:cubicBezTo>
                    <a:cubicBezTo>
                      <a:pt x="262" y="97"/>
                      <a:pt x="264" y="94"/>
                      <a:pt x="266" y="92"/>
                    </a:cubicBezTo>
                    <a:cubicBezTo>
                      <a:pt x="262" y="82"/>
                      <a:pt x="252" y="77"/>
                      <a:pt x="248" y="67"/>
                    </a:cubicBezTo>
                    <a:cubicBezTo>
                      <a:pt x="250" y="63"/>
                      <a:pt x="255" y="58"/>
                      <a:pt x="253" y="54"/>
                    </a:cubicBezTo>
                    <a:cubicBezTo>
                      <a:pt x="251" y="50"/>
                      <a:pt x="248" y="42"/>
                      <a:pt x="248" y="42"/>
                    </a:cubicBezTo>
                    <a:cubicBezTo>
                      <a:pt x="256" y="32"/>
                      <a:pt x="259" y="35"/>
                      <a:pt x="266" y="44"/>
                    </a:cubicBezTo>
                    <a:cubicBezTo>
                      <a:pt x="270" y="56"/>
                      <a:pt x="276" y="61"/>
                      <a:pt x="285" y="71"/>
                    </a:cubicBezTo>
                    <a:cubicBezTo>
                      <a:pt x="281" y="81"/>
                      <a:pt x="289" y="82"/>
                      <a:pt x="277" y="88"/>
                    </a:cubicBezTo>
                    <a:cubicBezTo>
                      <a:pt x="262" y="106"/>
                      <a:pt x="278" y="83"/>
                      <a:pt x="274" y="101"/>
                    </a:cubicBezTo>
                    <a:cubicBezTo>
                      <a:pt x="274" y="105"/>
                      <a:pt x="268" y="109"/>
                      <a:pt x="266" y="113"/>
                    </a:cubicBezTo>
                    <a:cubicBezTo>
                      <a:pt x="270" y="122"/>
                      <a:pt x="268" y="125"/>
                      <a:pt x="261" y="132"/>
                    </a:cubicBezTo>
                    <a:cubicBezTo>
                      <a:pt x="268" y="149"/>
                      <a:pt x="282" y="134"/>
                      <a:pt x="296" y="130"/>
                    </a:cubicBezTo>
                    <a:cubicBezTo>
                      <a:pt x="299" y="122"/>
                      <a:pt x="295" y="119"/>
                      <a:pt x="299" y="111"/>
                    </a:cubicBezTo>
                    <a:cubicBezTo>
                      <a:pt x="296" y="105"/>
                      <a:pt x="288" y="97"/>
                      <a:pt x="299" y="92"/>
                    </a:cubicBezTo>
                    <a:cubicBezTo>
                      <a:pt x="303" y="90"/>
                      <a:pt x="315" y="88"/>
                      <a:pt x="315" y="88"/>
                    </a:cubicBezTo>
                    <a:cubicBezTo>
                      <a:pt x="326" y="91"/>
                      <a:pt x="325" y="95"/>
                      <a:pt x="331" y="103"/>
                    </a:cubicBezTo>
                    <a:cubicBezTo>
                      <a:pt x="339" y="84"/>
                      <a:pt x="331" y="90"/>
                      <a:pt x="361" y="92"/>
                    </a:cubicBezTo>
                    <a:cubicBezTo>
                      <a:pt x="355" y="76"/>
                      <a:pt x="365" y="76"/>
                      <a:pt x="382" y="73"/>
                    </a:cubicBezTo>
                    <a:cubicBezTo>
                      <a:pt x="383" y="71"/>
                      <a:pt x="387" y="57"/>
                      <a:pt x="393" y="54"/>
                    </a:cubicBezTo>
                    <a:cubicBezTo>
                      <a:pt x="398" y="52"/>
                      <a:pt x="409" y="50"/>
                      <a:pt x="409" y="50"/>
                    </a:cubicBezTo>
                    <a:cubicBezTo>
                      <a:pt x="430" y="54"/>
                      <a:pt x="413" y="58"/>
                      <a:pt x="431" y="63"/>
                    </a:cubicBezTo>
                    <a:cubicBezTo>
                      <a:pt x="433" y="61"/>
                      <a:pt x="435" y="57"/>
                      <a:pt x="439" y="56"/>
                    </a:cubicBezTo>
                    <a:cubicBezTo>
                      <a:pt x="445" y="55"/>
                      <a:pt x="452" y="61"/>
                      <a:pt x="457" y="58"/>
                    </a:cubicBezTo>
                    <a:cubicBezTo>
                      <a:pt x="461" y="57"/>
                      <a:pt x="457" y="52"/>
                      <a:pt x="455" y="50"/>
                    </a:cubicBezTo>
                    <a:cubicBezTo>
                      <a:pt x="451" y="47"/>
                      <a:pt x="444" y="47"/>
                      <a:pt x="439" y="46"/>
                    </a:cubicBezTo>
                    <a:cubicBezTo>
                      <a:pt x="436" y="45"/>
                      <a:pt x="431" y="44"/>
                      <a:pt x="431" y="44"/>
                    </a:cubicBezTo>
                    <a:cubicBezTo>
                      <a:pt x="440" y="38"/>
                      <a:pt x="443" y="36"/>
                      <a:pt x="455" y="40"/>
                    </a:cubicBezTo>
                    <a:cubicBezTo>
                      <a:pt x="461" y="38"/>
                      <a:pt x="467" y="35"/>
                      <a:pt x="474" y="35"/>
                    </a:cubicBezTo>
                    <a:cubicBezTo>
                      <a:pt x="483" y="36"/>
                      <a:pt x="511" y="43"/>
                      <a:pt x="519" y="46"/>
                    </a:cubicBezTo>
                    <a:cubicBezTo>
                      <a:pt x="527" y="49"/>
                      <a:pt x="544" y="54"/>
                      <a:pt x="544" y="54"/>
                    </a:cubicBezTo>
                    <a:cubicBezTo>
                      <a:pt x="548" y="54"/>
                      <a:pt x="560" y="52"/>
                      <a:pt x="565" y="50"/>
                    </a:cubicBezTo>
                    <a:cubicBezTo>
                      <a:pt x="570" y="47"/>
                      <a:pt x="581" y="42"/>
                      <a:pt x="581" y="42"/>
                    </a:cubicBezTo>
                    <a:cubicBezTo>
                      <a:pt x="585" y="42"/>
                      <a:pt x="598" y="44"/>
                      <a:pt x="600" y="48"/>
                    </a:cubicBezTo>
                    <a:cubicBezTo>
                      <a:pt x="603" y="55"/>
                      <a:pt x="589" y="61"/>
                      <a:pt x="584" y="63"/>
                    </a:cubicBezTo>
                    <a:cubicBezTo>
                      <a:pt x="576" y="69"/>
                      <a:pt x="568" y="69"/>
                      <a:pt x="565" y="77"/>
                    </a:cubicBezTo>
                    <a:cubicBezTo>
                      <a:pt x="568" y="86"/>
                      <a:pt x="564" y="92"/>
                      <a:pt x="568" y="101"/>
                    </a:cubicBezTo>
                    <a:cubicBezTo>
                      <a:pt x="574" y="93"/>
                      <a:pt x="577" y="91"/>
                      <a:pt x="589" y="94"/>
                    </a:cubicBezTo>
                    <a:cubicBezTo>
                      <a:pt x="595" y="108"/>
                      <a:pt x="602" y="93"/>
                      <a:pt x="611" y="88"/>
                    </a:cubicBezTo>
                    <a:cubicBezTo>
                      <a:pt x="613" y="86"/>
                      <a:pt x="613" y="83"/>
                      <a:pt x="616" y="82"/>
                    </a:cubicBezTo>
                    <a:cubicBezTo>
                      <a:pt x="618" y="80"/>
                      <a:pt x="622" y="81"/>
                      <a:pt x="624" y="80"/>
                    </a:cubicBezTo>
                    <a:cubicBezTo>
                      <a:pt x="626" y="78"/>
                      <a:pt x="626" y="75"/>
                      <a:pt x="627" y="73"/>
                    </a:cubicBezTo>
                    <a:cubicBezTo>
                      <a:pt x="632" y="65"/>
                      <a:pt x="638" y="63"/>
                      <a:pt x="648" y="61"/>
                    </a:cubicBezTo>
                    <a:cubicBezTo>
                      <a:pt x="664" y="62"/>
                      <a:pt x="684" y="69"/>
                      <a:pt x="700" y="69"/>
                    </a:cubicBezTo>
                    <a:lnTo>
                      <a:pt x="794" y="84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7" name="Freeform 57"/>
              <p:cNvSpPr>
                <a:spLocks/>
              </p:cNvSpPr>
              <p:nvPr/>
            </p:nvSpPr>
            <p:spPr bwMode="ltGray">
              <a:xfrm>
                <a:off x="971" y="91"/>
                <a:ext cx="30" cy="25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31" y="0"/>
                  </a:cxn>
                  <a:cxn ang="0">
                    <a:pos x="19" y="24"/>
                  </a:cxn>
                  <a:cxn ang="0">
                    <a:pos x="3" y="28"/>
                  </a:cxn>
                </a:cxnLst>
                <a:rect l="0" t="0" r="r" b="b"/>
                <a:pathLst>
                  <a:path w="31" h="30">
                    <a:moveTo>
                      <a:pt x="3" y="28"/>
                    </a:moveTo>
                    <a:cubicBezTo>
                      <a:pt x="8" y="8"/>
                      <a:pt x="12" y="6"/>
                      <a:pt x="31" y="0"/>
                    </a:cubicBezTo>
                    <a:cubicBezTo>
                      <a:pt x="29" y="5"/>
                      <a:pt x="25" y="22"/>
                      <a:pt x="19" y="24"/>
                    </a:cubicBezTo>
                    <a:cubicBezTo>
                      <a:pt x="0" y="30"/>
                      <a:pt x="3" y="9"/>
                      <a:pt x="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8" name="Freeform 58"/>
              <p:cNvSpPr>
                <a:spLocks/>
              </p:cNvSpPr>
              <p:nvPr/>
            </p:nvSpPr>
            <p:spPr bwMode="ltGray">
              <a:xfrm>
                <a:off x="935" y="125"/>
                <a:ext cx="45" cy="27"/>
              </a:xfrm>
              <a:custGeom>
                <a:avLst/>
                <a:gdLst/>
                <a:ahLst/>
                <a:cxnLst>
                  <a:cxn ang="0">
                    <a:pos x="6" y="32"/>
                  </a:cxn>
                  <a:cxn ang="0">
                    <a:pos x="22" y="0"/>
                  </a:cxn>
                  <a:cxn ang="0">
                    <a:pos x="38" y="4"/>
                  </a:cxn>
                  <a:cxn ang="0">
                    <a:pos x="6" y="32"/>
                  </a:cxn>
                </a:cxnLst>
                <a:rect l="0" t="0" r="r" b="b"/>
                <a:pathLst>
                  <a:path w="44" h="32">
                    <a:moveTo>
                      <a:pt x="6" y="32"/>
                    </a:moveTo>
                    <a:cubicBezTo>
                      <a:pt x="0" y="14"/>
                      <a:pt x="7" y="10"/>
                      <a:pt x="22" y="0"/>
                    </a:cubicBezTo>
                    <a:cubicBezTo>
                      <a:pt x="27" y="1"/>
                      <a:pt x="35" y="0"/>
                      <a:pt x="38" y="4"/>
                    </a:cubicBezTo>
                    <a:cubicBezTo>
                      <a:pt x="44" y="13"/>
                      <a:pt x="16" y="32"/>
                      <a:pt x="6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89" name="Freeform 59"/>
              <p:cNvSpPr>
                <a:spLocks/>
              </p:cNvSpPr>
              <p:nvPr/>
            </p:nvSpPr>
            <p:spPr bwMode="ltGray">
              <a:xfrm>
                <a:off x="1081" y="226"/>
                <a:ext cx="75" cy="14"/>
              </a:xfrm>
              <a:custGeom>
                <a:avLst/>
                <a:gdLst/>
                <a:ahLst/>
                <a:cxnLst>
                  <a:cxn ang="0">
                    <a:pos x="37" y="18"/>
                  </a:cxn>
                  <a:cxn ang="0">
                    <a:pos x="25" y="2"/>
                  </a:cxn>
                  <a:cxn ang="0">
                    <a:pos x="37" y="18"/>
                  </a:cxn>
                </a:cxnLst>
                <a:rect l="0" t="0" r="r" b="b"/>
                <a:pathLst>
                  <a:path w="76" h="18">
                    <a:moveTo>
                      <a:pt x="37" y="18"/>
                    </a:moveTo>
                    <a:cubicBezTo>
                      <a:pt x="25" y="14"/>
                      <a:pt x="0" y="10"/>
                      <a:pt x="25" y="2"/>
                    </a:cubicBezTo>
                    <a:cubicBezTo>
                      <a:pt x="76" y="9"/>
                      <a:pt x="46" y="0"/>
                      <a:pt x="37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90" name="Freeform 60"/>
              <p:cNvSpPr>
                <a:spLocks/>
              </p:cNvSpPr>
              <p:nvPr/>
            </p:nvSpPr>
            <p:spPr bwMode="ltGray">
              <a:xfrm>
                <a:off x="1210" y="223"/>
                <a:ext cx="42" cy="37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12" y="9"/>
                  </a:cxn>
                  <a:cxn ang="0">
                    <a:pos x="0" y="21"/>
                  </a:cxn>
                </a:cxnLst>
                <a:rect l="0" t="0" r="r" b="b"/>
                <a:pathLst>
                  <a:path w="42" h="44">
                    <a:moveTo>
                      <a:pt x="0" y="21"/>
                    </a:moveTo>
                    <a:cubicBezTo>
                      <a:pt x="4" y="17"/>
                      <a:pt x="7" y="11"/>
                      <a:pt x="12" y="9"/>
                    </a:cubicBezTo>
                    <a:cubicBezTo>
                      <a:pt x="42" y="0"/>
                      <a:pt x="23" y="44"/>
                      <a:pt x="0" y="2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91" name="Freeform 61"/>
              <p:cNvSpPr>
                <a:spLocks/>
              </p:cNvSpPr>
              <p:nvPr/>
            </p:nvSpPr>
            <p:spPr bwMode="ltGray">
              <a:xfrm>
                <a:off x="865" y="123"/>
                <a:ext cx="33" cy="24"/>
              </a:xfrm>
              <a:custGeom>
                <a:avLst/>
                <a:gdLst/>
                <a:ahLst/>
                <a:cxnLst>
                  <a:cxn ang="0">
                    <a:pos x="7" y="22"/>
                  </a:cxn>
                  <a:cxn ang="0">
                    <a:pos x="31" y="10"/>
                  </a:cxn>
                  <a:cxn ang="0">
                    <a:pos x="7" y="22"/>
                  </a:cxn>
                </a:cxnLst>
                <a:rect l="0" t="0" r="r" b="b"/>
                <a:pathLst>
                  <a:path w="31" h="30">
                    <a:moveTo>
                      <a:pt x="7" y="22"/>
                    </a:moveTo>
                    <a:cubicBezTo>
                      <a:pt x="0" y="0"/>
                      <a:pt x="15" y="6"/>
                      <a:pt x="31" y="10"/>
                    </a:cubicBezTo>
                    <a:cubicBezTo>
                      <a:pt x="14" y="16"/>
                      <a:pt x="15" y="30"/>
                      <a:pt x="7" y="2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  <p:grpSp>
          <p:nvGrpSpPr>
            <p:cNvPr id="5" name="Group 62"/>
            <p:cNvGrpSpPr>
              <a:grpSpLocks/>
            </p:cNvGrpSpPr>
            <p:nvPr userDrawn="1"/>
          </p:nvGrpSpPr>
          <p:grpSpPr bwMode="auto">
            <a:xfrm>
              <a:off x="10" y="-160"/>
              <a:ext cx="5739" cy="418"/>
              <a:chOff x="1056" y="111"/>
              <a:chExt cx="2448" cy="418"/>
            </a:xfrm>
          </p:grpSpPr>
          <p:sp>
            <p:nvSpPr>
              <p:cNvPr id="25" name="Line 63"/>
              <p:cNvSpPr>
                <a:spLocks noChangeShapeType="1"/>
              </p:cNvSpPr>
              <p:nvPr/>
            </p:nvSpPr>
            <p:spPr bwMode="white">
              <a:xfrm>
                <a:off x="1056" y="332"/>
                <a:ext cx="2448" cy="0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6" name="Line 64"/>
              <p:cNvSpPr>
                <a:spLocks noChangeShapeType="1"/>
              </p:cNvSpPr>
              <p:nvPr/>
            </p:nvSpPr>
            <p:spPr bwMode="white">
              <a:xfrm>
                <a:off x="1254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7" name="Line 65"/>
              <p:cNvSpPr>
                <a:spLocks noChangeShapeType="1"/>
              </p:cNvSpPr>
              <p:nvPr/>
            </p:nvSpPr>
            <p:spPr bwMode="white">
              <a:xfrm>
                <a:off x="1482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8" name="Line 66"/>
              <p:cNvSpPr>
                <a:spLocks noChangeShapeType="1"/>
              </p:cNvSpPr>
              <p:nvPr/>
            </p:nvSpPr>
            <p:spPr bwMode="white">
              <a:xfrm>
                <a:off x="1710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9" name="Line 67"/>
              <p:cNvSpPr>
                <a:spLocks noChangeShapeType="1"/>
              </p:cNvSpPr>
              <p:nvPr/>
            </p:nvSpPr>
            <p:spPr bwMode="white">
              <a:xfrm>
                <a:off x="1938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0" name="Line 68"/>
              <p:cNvSpPr>
                <a:spLocks noChangeShapeType="1"/>
              </p:cNvSpPr>
              <p:nvPr/>
            </p:nvSpPr>
            <p:spPr bwMode="white">
              <a:xfrm>
                <a:off x="2166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1" name="Line 69"/>
              <p:cNvSpPr>
                <a:spLocks noChangeShapeType="1"/>
              </p:cNvSpPr>
              <p:nvPr/>
            </p:nvSpPr>
            <p:spPr bwMode="white">
              <a:xfrm>
                <a:off x="2394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2" name="Line 70"/>
              <p:cNvSpPr>
                <a:spLocks noChangeShapeType="1"/>
              </p:cNvSpPr>
              <p:nvPr/>
            </p:nvSpPr>
            <p:spPr bwMode="white">
              <a:xfrm>
                <a:off x="2622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3" name="Line 71"/>
              <p:cNvSpPr>
                <a:spLocks noChangeShapeType="1"/>
              </p:cNvSpPr>
              <p:nvPr/>
            </p:nvSpPr>
            <p:spPr bwMode="white">
              <a:xfrm>
                <a:off x="2850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4" name="Line 72"/>
              <p:cNvSpPr>
                <a:spLocks noChangeShapeType="1"/>
              </p:cNvSpPr>
              <p:nvPr/>
            </p:nvSpPr>
            <p:spPr bwMode="white">
              <a:xfrm>
                <a:off x="3078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35" name="Line 73"/>
              <p:cNvSpPr>
                <a:spLocks noChangeShapeType="1"/>
              </p:cNvSpPr>
              <p:nvPr/>
            </p:nvSpPr>
            <p:spPr bwMode="white">
              <a:xfrm>
                <a:off x="3306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  <p:grpSp>
          <p:nvGrpSpPr>
            <p:cNvPr id="7" name="Group 74"/>
            <p:cNvGrpSpPr>
              <a:grpSpLocks/>
            </p:cNvGrpSpPr>
            <p:nvPr userDrawn="1"/>
          </p:nvGrpSpPr>
          <p:grpSpPr bwMode="auto">
            <a:xfrm>
              <a:off x="-1258" y="-2"/>
              <a:ext cx="2098" cy="1030"/>
              <a:chOff x="1208" y="109"/>
              <a:chExt cx="2098" cy="423"/>
            </a:xfrm>
          </p:grpSpPr>
          <p:sp>
            <p:nvSpPr>
              <p:cNvPr id="10" name="Line 75"/>
              <p:cNvSpPr>
                <a:spLocks noChangeShapeType="1"/>
              </p:cNvSpPr>
              <p:nvPr/>
            </p:nvSpPr>
            <p:spPr bwMode="ltGray">
              <a:xfrm>
                <a:off x="2850" y="110"/>
                <a:ext cx="0" cy="142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1" name="Line 76"/>
              <p:cNvSpPr>
                <a:spLocks noChangeShapeType="1"/>
              </p:cNvSpPr>
              <p:nvPr/>
            </p:nvSpPr>
            <p:spPr bwMode="ltGray">
              <a:xfrm>
                <a:off x="2972" y="332"/>
                <a:ext cx="70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2" name="Line 77"/>
              <p:cNvSpPr>
                <a:spLocks noChangeShapeType="1"/>
              </p:cNvSpPr>
              <p:nvPr/>
            </p:nvSpPr>
            <p:spPr bwMode="ltGray">
              <a:xfrm>
                <a:off x="3078" y="350"/>
                <a:ext cx="0" cy="28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3" name="Line 78"/>
              <p:cNvSpPr>
                <a:spLocks noChangeShapeType="1"/>
              </p:cNvSpPr>
              <p:nvPr/>
            </p:nvSpPr>
            <p:spPr bwMode="ltGray">
              <a:xfrm>
                <a:off x="3306" y="450"/>
                <a:ext cx="0" cy="79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4" name="Line 79"/>
              <p:cNvSpPr>
                <a:spLocks noChangeShapeType="1"/>
              </p:cNvSpPr>
              <p:nvPr/>
            </p:nvSpPr>
            <p:spPr bwMode="ltGray">
              <a:xfrm>
                <a:off x="2166" y="114"/>
                <a:ext cx="0" cy="62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5" name="Line 80"/>
              <p:cNvSpPr>
                <a:spLocks noChangeShapeType="1"/>
              </p:cNvSpPr>
              <p:nvPr/>
            </p:nvSpPr>
            <p:spPr bwMode="ltGray">
              <a:xfrm>
                <a:off x="1938" y="111"/>
                <a:ext cx="0" cy="337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6" name="Line 81"/>
              <p:cNvSpPr>
                <a:spLocks noChangeShapeType="1"/>
              </p:cNvSpPr>
              <p:nvPr/>
            </p:nvSpPr>
            <p:spPr bwMode="ltGray">
              <a:xfrm flipH="1">
                <a:off x="1912" y="332"/>
                <a:ext cx="68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7" name="Line 82"/>
              <p:cNvSpPr>
                <a:spLocks noChangeShapeType="1"/>
              </p:cNvSpPr>
              <p:nvPr/>
            </p:nvSpPr>
            <p:spPr bwMode="ltGray">
              <a:xfrm>
                <a:off x="1778" y="332"/>
                <a:ext cx="60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8" name="Line 83"/>
              <p:cNvSpPr>
                <a:spLocks noChangeShapeType="1"/>
              </p:cNvSpPr>
              <p:nvPr/>
            </p:nvSpPr>
            <p:spPr bwMode="ltGray">
              <a:xfrm flipH="1">
                <a:off x="1578" y="332"/>
                <a:ext cx="82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19" name="Line 84"/>
              <p:cNvSpPr>
                <a:spLocks noChangeShapeType="1"/>
              </p:cNvSpPr>
              <p:nvPr/>
            </p:nvSpPr>
            <p:spPr bwMode="ltGray">
              <a:xfrm>
                <a:off x="1208" y="332"/>
                <a:ext cx="348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" name="Line 85"/>
              <p:cNvSpPr>
                <a:spLocks noChangeShapeType="1"/>
              </p:cNvSpPr>
              <p:nvPr/>
            </p:nvSpPr>
            <p:spPr bwMode="ltGray">
              <a:xfrm>
                <a:off x="1480" y="234"/>
                <a:ext cx="0" cy="298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1" name="Line 86"/>
              <p:cNvSpPr>
                <a:spLocks noChangeShapeType="1"/>
              </p:cNvSpPr>
              <p:nvPr/>
            </p:nvSpPr>
            <p:spPr bwMode="ltGray">
              <a:xfrm>
                <a:off x="1254" y="252"/>
                <a:ext cx="0" cy="156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2" name="Line 87"/>
              <p:cNvSpPr>
                <a:spLocks noChangeShapeType="1"/>
              </p:cNvSpPr>
              <p:nvPr/>
            </p:nvSpPr>
            <p:spPr bwMode="ltGray">
              <a:xfrm flipH="1" flipV="1">
                <a:off x="1482" y="109"/>
                <a:ext cx="0" cy="27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3" name="Line 88"/>
              <p:cNvSpPr>
                <a:spLocks noChangeShapeType="1"/>
              </p:cNvSpPr>
              <p:nvPr/>
            </p:nvSpPr>
            <p:spPr bwMode="ltGray">
              <a:xfrm>
                <a:off x="1710" y="180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4" name="Line 89"/>
              <p:cNvSpPr>
                <a:spLocks noChangeShapeType="1"/>
              </p:cNvSpPr>
              <p:nvPr/>
            </p:nvSpPr>
            <p:spPr bwMode="ltGray">
              <a:xfrm flipV="1">
                <a:off x="1710" y="111"/>
                <a:ext cx="0" cy="22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</p:grpSp>
      <p:sp>
        <p:nvSpPr>
          <p:cNvPr id="92" name="Line 95"/>
          <p:cNvSpPr>
            <a:spLocks noChangeShapeType="1"/>
          </p:cNvSpPr>
          <p:nvPr/>
        </p:nvSpPr>
        <p:spPr bwMode="auto">
          <a:xfrm>
            <a:off x="0" y="1622425"/>
            <a:ext cx="9603558" cy="1588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21594" name="Rectangle 90"/>
          <p:cNvSpPr>
            <a:spLocks noGrp="1" noChangeArrowheads="1"/>
          </p:cNvSpPr>
          <p:nvPr>
            <p:ph type="ctrTitle"/>
          </p:nvPr>
        </p:nvSpPr>
        <p:spPr>
          <a:xfrm>
            <a:off x="990600" y="2133600"/>
            <a:ext cx="7762876" cy="1828800"/>
          </a:xfrm>
        </p:spPr>
        <p:txBody>
          <a:bodyPr/>
          <a:lstStyle>
            <a:lvl1pPr>
              <a:defRPr>
                <a:latin typeface="ヒラギノ丸ゴ Pro W4"/>
                <a:ea typeface="ヒラギノ丸ゴ Pro W4"/>
                <a:cs typeface="ヒラギノ丸ゴ Pro W4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/>
          </a:p>
        </p:txBody>
      </p:sp>
      <p:sp>
        <p:nvSpPr>
          <p:cNvPr id="21595" name="Rectangle 9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648200"/>
            <a:ext cx="7282698" cy="1295400"/>
          </a:xfrm>
        </p:spPr>
        <p:txBody>
          <a:bodyPr/>
          <a:lstStyle>
            <a:lvl1pPr marL="0" indent="0" algn="ctr">
              <a:buFontTx/>
              <a:buNone/>
              <a:defRPr>
                <a:latin typeface="ヒラギノ丸ゴ Pro W4"/>
                <a:ea typeface="ヒラギノ丸ゴ Pro W4"/>
                <a:cs typeface="ヒラギノ丸ゴ Pro W4"/>
              </a:defRPr>
            </a:lvl1pPr>
          </a:lstStyle>
          <a:p>
            <a:r>
              <a:rPr lang="en-US" altLang="ja-JP" smtClean="0"/>
              <a:t>Click to edit Master subtitle style</a:t>
            </a:r>
            <a:endParaRPr lang="en-US" altLang="ja-JP"/>
          </a:p>
        </p:txBody>
      </p:sp>
      <p:sp>
        <p:nvSpPr>
          <p:cNvPr id="93" name="Rectangle 92"/>
          <p:cNvSpPr>
            <a:spLocks noGrp="1" noChangeArrowheads="1"/>
          </p:cNvSpPr>
          <p:nvPr>
            <p:ph type="dt" sz="half" idx="10"/>
          </p:nvPr>
        </p:nvSpPr>
        <p:spPr>
          <a:xfrm>
            <a:off x="533399" y="6324600"/>
            <a:ext cx="2000741" cy="457200"/>
          </a:xfrm>
        </p:spPr>
        <p:txBody>
          <a:bodyPr/>
          <a:lstStyle>
            <a:lvl1pPr>
              <a:defRPr>
                <a:latin typeface="ヒラギノ丸ゴ Pro W4"/>
                <a:ea typeface="ヒラギノ丸ゴ Pro W4"/>
                <a:cs typeface="ヒラギノ丸ゴ Pro W4"/>
              </a:defRPr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94" name="Rectangle 93"/>
          <p:cNvSpPr>
            <a:spLocks noGrp="1" noChangeArrowheads="1"/>
          </p:cNvSpPr>
          <p:nvPr>
            <p:ph type="ftr" sz="quarter" idx="11"/>
          </p:nvPr>
        </p:nvSpPr>
        <p:spPr>
          <a:xfrm>
            <a:off x="2848911" y="6324600"/>
            <a:ext cx="3628010" cy="457200"/>
          </a:xfrm>
        </p:spPr>
        <p:txBody>
          <a:bodyPr/>
          <a:lstStyle>
            <a:lvl1pPr>
              <a:defRPr>
                <a:latin typeface="ヒラギノ丸ゴ Pro W4"/>
                <a:ea typeface="ヒラギノ丸ゴ Pro W4"/>
                <a:cs typeface="ヒラギノ丸ゴ Pro W4"/>
              </a:defRPr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 dirty="0"/>
          </a:p>
        </p:txBody>
      </p:sp>
      <p:sp>
        <p:nvSpPr>
          <p:cNvPr id="95" name="Rectangle 9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7999" y="6324600"/>
            <a:ext cx="2000741" cy="457200"/>
          </a:xfrm>
        </p:spPr>
        <p:txBody>
          <a:bodyPr/>
          <a:lstStyle>
            <a:lvl1pPr>
              <a:defRPr>
                <a:latin typeface="ヒラギノ丸ゴ Pro W4"/>
                <a:ea typeface="ヒラギノ丸ゴ Pro W4"/>
                <a:cs typeface="ヒラギノ丸ゴ Pro W4"/>
              </a:defRPr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2672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90600"/>
            <a:ext cx="42672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5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6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7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7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8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9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4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5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3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4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6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7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ja-JP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6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7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76200"/>
            <a:ext cx="2171700" cy="6096000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76200"/>
            <a:ext cx="6362700" cy="6096000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Rectangle 17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Rectangle 17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Rectangle 17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vmlDrawing" Target="../drawings/vmlDrawing1.vml"/><Relationship Id="rId14" Type="http://schemas.openxmlformats.org/officeDocument/2006/relationships/oleObject" Target="../embeddings/Microsoft_PowerPoint_97_-_2003_Presentation1.bin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-15875"/>
            <a:ext cx="9144000" cy="854075"/>
            <a:chOff x="0" y="-10"/>
            <a:chExt cx="5760" cy="1044"/>
          </a:xfrm>
        </p:grpSpPr>
        <p:sp>
          <p:nvSpPr>
            <p:cNvPr id="20483" name="Freeform 3"/>
            <p:cNvSpPr>
              <a:spLocks/>
            </p:cNvSpPr>
            <p:nvPr/>
          </p:nvSpPr>
          <p:spPr bwMode="ltGray">
            <a:xfrm>
              <a:off x="0" y="0"/>
              <a:ext cx="5760" cy="1032"/>
            </a:xfrm>
            <a:custGeom>
              <a:avLst/>
              <a:gdLst/>
              <a:ahLst/>
              <a:cxnLst>
                <a:cxn ang="0">
                  <a:pos x="4848" y="432"/>
                </a:cxn>
                <a:cxn ang="0">
                  <a:pos x="0" y="432"/>
                </a:cxn>
                <a:cxn ang="0">
                  <a:pos x="0" y="0"/>
                </a:cxn>
                <a:cxn ang="0">
                  <a:pos x="4848" y="0"/>
                </a:cxn>
                <a:cxn ang="0">
                  <a:pos x="4848" y="432"/>
                </a:cxn>
              </a:cxnLst>
              <a:rect l="0" t="0" r="r" b="b"/>
              <a:pathLst>
                <a:path w="4848" h="432">
                  <a:moveTo>
                    <a:pt x="4848" y="432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4848" y="0"/>
                  </a:lnTo>
                  <a:lnTo>
                    <a:pt x="4848" y="432"/>
                  </a:lnTo>
                  <a:close/>
                </a:path>
              </a:pathLst>
            </a:custGeom>
            <a:solidFill>
              <a:srgbClr val="EB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>
                <a:latin typeface="ヒラギノ丸ゴ Pro W4"/>
                <a:ea typeface="ヒラギノ丸ゴ Pro W4"/>
                <a:cs typeface="ヒラギノ丸ゴ Pro W4"/>
              </a:endParaRPr>
            </a:p>
          </p:txBody>
        </p:sp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332" y="-10"/>
              <a:ext cx="5176" cy="1044"/>
              <a:chOff x="333" y="-9"/>
              <a:chExt cx="5176" cy="1044"/>
            </a:xfrm>
          </p:grpSpPr>
          <p:sp>
            <p:nvSpPr>
              <p:cNvPr id="20485" name="Freeform 5"/>
              <p:cNvSpPr>
                <a:spLocks/>
              </p:cNvSpPr>
              <p:nvPr/>
            </p:nvSpPr>
            <p:spPr bwMode="ltGray">
              <a:xfrm>
                <a:off x="3230" y="950"/>
                <a:ext cx="17" cy="19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15" y="5"/>
                  </a:cxn>
                  <a:cxn ang="0">
                    <a:pos x="13" y="17"/>
                  </a:cxn>
                  <a:cxn ang="0">
                    <a:pos x="5" y="11"/>
                  </a:cxn>
                </a:cxnLst>
                <a:rect l="0" t="0" r="r" b="b"/>
                <a:pathLst>
                  <a:path w="15" h="23">
                    <a:moveTo>
                      <a:pt x="5" y="11"/>
                    </a:moveTo>
                    <a:cubicBezTo>
                      <a:pt x="2" y="1"/>
                      <a:pt x="7" y="0"/>
                      <a:pt x="15" y="5"/>
                    </a:cubicBezTo>
                    <a:cubicBezTo>
                      <a:pt x="14" y="9"/>
                      <a:pt x="15" y="13"/>
                      <a:pt x="13" y="17"/>
                    </a:cubicBezTo>
                    <a:cubicBezTo>
                      <a:pt x="9" y="23"/>
                      <a:pt x="0" y="16"/>
                      <a:pt x="5" y="1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86" name="Freeform 6"/>
              <p:cNvSpPr>
                <a:spLocks/>
              </p:cNvSpPr>
              <p:nvPr/>
            </p:nvSpPr>
            <p:spPr bwMode="ltGray">
              <a:xfrm>
                <a:off x="3406" y="1016"/>
                <a:ext cx="21" cy="19"/>
              </a:xfrm>
              <a:custGeom>
                <a:avLst/>
                <a:gdLst/>
                <a:ahLst/>
                <a:cxnLst>
                  <a:cxn ang="0">
                    <a:pos x="3" y="13"/>
                  </a:cxn>
                  <a:cxn ang="0">
                    <a:pos x="11" y="3"/>
                  </a:cxn>
                  <a:cxn ang="0">
                    <a:pos x="7" y="19"/>
                  </a:cxn>
                  <a:cxn ang="0">
                    <a:pos x="3" y="13"/>
                  </a:cxn>
                </a:cxnLst>
                <a:rect l="0" t="0" r="r" b="b"/>
                <a:pathLst>
                  <a:path w="20" h="23">
                    <a:moveTo>
                      <a:pt x="3" y="13"/>
                    </a:moveTo>
                    <a:cubicBezTo>
                      <a:pt x="0" y="5"/>
                      <a:pt x="2" y="0"/>
                      <a:pt x="11" y="3"/>
                    </a:cubicBezTo>
                    <a:cubicBezTo>
                      <a:pt x="16" y="10"/>
                      <a:pt x="20" y="23"/>
                      <a:pt x="7" y="19"/>
                    </a:cubicBezTo>
                    <a:cubicBezTo>
                      <a:pt x="6" y="17"/>
                      <a:pt x="3" y="13"/>
                      <a:pt x="3" y="13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87" name="Freeform 7"/>
              <p:cNvSpPr>
                <a:spLocks/>
              </p:cNvSpPr>
              <p:nvPr/>
            </p:nvSpPr>
            <p:spPr bwMode="ltGray">
              <a:xfrm>
                <a:off x="2909" y="909"/>
                <a:ext cx="31" cy="33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8" y="21"/>
                  </a:cxn>
                  <a:cxn ang="0">
                    <a:pos x="0" y="9"/>
                  </a:cxn>
                  <a:cxn ang="0">
                    <a:pos x="16" y="3"/>
                  </a:cxn>
                  <a:cxn ang="0">
                    <a:pos x="30" y="23"/>
                  </a:cxn>
                  <a:cxn ang="0">
                    <a:pos x="28" y="31"/>
                  </a:cxn>
                  <a:cxn ang="0">
                    <a:pos x="16" y="33"/>
                  </a:cxn>
                </a:cxnLst>
                <a:rect l="0" t="0" r="r" b="b"/>
                <a:pathLst>
                  <a:path w="30" h="42">
                    <a:moveTo>
                      <a:pt x="16" y="33"/>
                    </a:moveTo>
                    <a:cubicBezTo>
                      <a:pt x="3" y="20"/>
                      <a:pt x="15" y="34"/>
                      <a:pt x="8" y="21"/>
                    </a:cubicBezTo>
                    <a:cubicBezTo>
                      <a:pt x="6" y="17"/>
                      <a:pt x="0" y="9"/>
                      <a:pt x="0" y="9"/>
                    </a:cubicBezTo>
                    <a:cubicBezTo>
                      <a:pt x="5" y="1"/>
                      <a:pt x="7" y="0"/>
                      <a:pt x="16" y="3"/>
                    </a:cubicBezTo>
                    <a:cubicBezTo>
                      <a:pt x="25" y="16"/>
                      <a:pt x="10" y="16"/>
                      <a:pt x="30" y="23"/>
                    </a:cubicBezTo>
                    <a:cubicBezTo>
                      <a:pt x="29" y="26"/>
                      <a:pt x="30" y="29"/>
                      <a:pt x="28" y="31"/>
                    </a:cubicBezTo>
                    <a:cubicBezTo>
                      <a:pt x="15" y="42"/>
                      <a:pt x="16" y="38"/>
                      <a:pt x="16" y="33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88" name="Freeform 8"/>
              <p:cNvSpPr>
                <a:spLocks/>
              </p:cNvSpPr>
              <p:nvPr/>
            </p:nvSpPr>
            <p:spPr bwMode="ltGray">
              <a:xfrm>
                <a:off x="2551" y="940"/>
                <a:ext cx="25" cy="12"/>
              </a:xfrm>
              <a:custGeom>
                <a:avLst/>
                <a:gdLst/>
                <a:ahLst/>
                <a:cxnLst>
                  <a:cxn ang="0">
                    <a:pos x="15" y="16"/>
                  </a:cxn>
                  <a:cxn ang="0">
                    <a:pos x="3" y="8"/>
                  </a:cxn>
                  <a:cxn ang="0">
                    <a:pos x="15" y="0"/>
                  </a:cxn>
                  <a:cxn ang="0">
                    <a:pos x="15" y="16"/>
                  </a:cxn>
                </a:cxnLst>
                <a:rect l="0" t="0" r="r" b="b"/>
                <a:pathLst>
                  <a:path w="25" h="16">
                    <a:moveTo>
                      <a:pt x="15" y="16"/>
                    </a:moveTo>
                    <a:cubicBezTo>
                      <a:pt x="10" y="15"/>
                      <a:pt x="0" y="12"/>
                      <a:pt x="3" y="8"/>
                    </a:cubicBezTo>
                    <a:cubicBezTo>
                      <a:pt x="6" y="4"/>
                      <a:pt x="15" y="0"/>
                      <a:pt x="15" y="0"/>
                    </a:cubicBezTo>
                    <a:cubicBezTo>
                      <a:pt x="17" y="3"/>
                      <a:pt x="25" y="16"/>
                      <a:pt x="15" y="1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89" name="Freeform 9"/>
              <p:cNvSpPr>
                <a:spLocks/>
              </p:cNvSpPr>
              <p:nvPr/>
            </p:nvSpPr>
            <p:spPr bwMode="ltGray">
              <a:xfrm>
                <a:off x="2443" y="953"/>
                <a:ext cx="65" cy="39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30" y="4"/>
                  </a:cxn>
                  <a:cxn ang="0">
                    <a:pos x="42" y="0"/>
                  </a:cxn>
                  <a:cxn ang="0">
                    <a:pos x="58" y="12"/>
                  </a:cxn>
                  <a:cxn ang="0">
                    <a:pos x="32" y="26"/>
                  </a:cxn>
                  <a:cxn ang="0">
                    <a:pos x="12" y="46"/>
                  </a:cxn>
                  <a:cxn ang="0">
                    <a:pos x="8" y="20"/>
                  </a:cxn>
                  <a:cxn ang="0">
                    <a:pos x="12" y="14"/>
                  </a:cxn>
                  <a:cxn ang="0">
                    <a:pos x="14" y="24"/>
                  </a:cxn>
                </a:cxnLst>
                <a:rect l="0" t="0" r="r" b="b"/>
                <a:pathLst>
                  <a:path w="65" h="46">
                    <a:moveTo>
                      <a:pt x="14" y="24"/>
                    </a:moveTo>
                    <a:cubicBezTo>
                      <a:pt x="18" y="13"/>
                      <a:pt x="16" y="9"/>
                      <a:pt x="30" y="4"/>
                    </a:cubicBezTo>
                    <a:cubicBezTo>
                      <a:pt x="34" y="3"/>
                      <a:pt x="42" y="0"/>
                      <a:pt x="42" y="0"/>
                    </a:cubicBezTo>
                    <a:cubicBezTo>
                      <a:pt x="50" y="1"/>
                      <a:pt x="65" y="0"/>
                      <a:pt x="58" y="12"/>
                    </a:cubicBezTo>
                    <a:cubicBezTo>
                      <a:pt x="53" y="21"/>
                      <a:pt x="40" y="21"/>
                      <a:pt x="32" y="26"/>
                    </a:cubicBezTo>
                    <a:cubicBezTo>
                      <a:pt x="26" y="35"/>
                      <a:pt x="23" y="42"/>
                      <a:pt x="12" y="46"/>
                    </a:cubicBezTo>
                    <a:cubicBezTo>
                      <a:pt x="0" y="42"/>
                      <a:pt x="5" y="30"/>
                      <a:pt x="8" y="20"/>
                    </a:cubicBezTo>
                    <a:cubicBezTo>
                      <a:pt x="9" y="18"/>
                      <a:pt x="10" y="13"/>
                      <a:pt x="12" y="14"/>
                    </a:cubicBezTo>
                    <a:cubicBezTo>
                      <a:pt x="15" y="16"/>
                      <a:pt x="13" y="21"/>
                      <a:pt x="14" y="2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0" name="Freeform 10"/>
              <p:cNvSpPr>
                <a:spLocks/>
              </p:cNvSpPr>
              <p:nvPr/>
            </p:nvSpPr>
            <p:spPr bwMode="ltGray">
              <a:xfrm>
                <a:off x="2375" y="952"/>
                <a:ext cx="68" cy="39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18" y="25"/>
                  </a:cxn>
                  <a:cxn ang="0">
                    <a:pos x="52" y="1"/>
                  </a:cxn>
                  <a:cxn ang="0">
                    <a:pos x="64" y="3"/>
                  </a:cxn>
                  <a:cxn ang="0">
                    <a:pos x="50" y="19"/>
                  </a:cxn>
                  <a:cxn ang="0">
                    <a:pos x="28" y="33"/>
                  </a:cxn>
                  <a:cxn ang="0">
                    <a:pos x="22" y="47"/>
                  </a:cxn>
                  <a:cxn ang="0">
                    <a:pos x="16" y="45"/>
                  </a:cxn>
                  <a:cxn ang="0">
                    <a:pos x="12" y="39"/>
                  </a:cxn>
                  <a:cxn ang="0">
                    <a:pos x="0" y="35"/>
                  </a:cxn>
                  <a:cxn ang="0">
                    <a:pos x="0" y="31"/>
                  </a:cxn>
                </a:cxnLst>
                <a:rect l="0" t="0" r="r" b="b"/>
                <a:pathLst>
                  <a:path w="69" h="47">
                    <a:moveTo>
                      <a:pt x="0" y="31"/>
                    </a:moveTo>
                    <a:cubicBezTo>
                      <a:pt x="7" y="24"/>
                      <a:pt x="9" y="22"/>
                      <a:pt x="18" y="25"/>
                    </a:cubicBezTo>
                    <a:cubicBezTo>
                      <a:pt x="25" y="4"/>
                      <a:pt x="36" y="12"/>
                      <a:pt x="52" y="1"/>
                    </a:cubicBezTo>
                    <a:cubicBezTo>
                      <a:pt x="56" y="2"/>
                      <a:pt x="61" y="0"/>
                      <a:pt x="64" y="3"/>
                    </a:cubicBezTo>
                    <a:cubicBezTo>
                      <a:pt x="69" y="8"/>
                      <a:pt x="50" y="19"/>
                      <a:pt x="50" y="19"/>
                    </a:cubicBezTo>
                    <a:cubicBezTo>
                      <a:pt x="46" y="31"/>
                      <a:pt x="35" y="22"/>
                      <a:pt x="28" y="33"/>
                    </a:cubicBezTo>
                    <a:cubicBezTo>
                      <a:pt x="31" y="41"/>
                      <a:pt x="31" y="44"/>
                      <a:pt x="22" y="47"/>
                    </a:cubicBezTo>
                    <a:cubicBezTo>
                      <a:pt x="20" y="46"/>
                      <a:pt x="18" y="46"/>
                      <a:pt x="16" y="45"/>
                    </a:cubicBezTo>
                    <a:cubicBezTo>
                      <a:pt x="14" y="43"/>
                      <a:pt x="14" y="40"/>
                      <a:pt x="12" y="39"/>
                    </a:cubicBezTo>
                    <a:cubicBezTo>
                      <a:pt x="8" y="37"/>
                      <a:pt x="0" y="35"/>
                      <a:pt x="0" y="35"/>
                    </a:cubicBezTo>
                    <a:cubicBezTo>
                      <a:pt x="2" y="26"/>
                      <a:pt x="3" y="25"/>
                      <a:pt x="0" y="3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1" name="Freeform 11"/>
              <p:cNvSpPr>
                <a:spLocks/>
              </p:cNvSpPr>
              <p:nvPr/>
            </p:nvSpPr>
            <p:spPr bwMode="ltGray">
              <a:xfrm>
                <a:off x="2007" y="738"/>
                <a:ext cx="354" cy="229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36" y="18"/>
                  </a:cxn>
                  <a:cxn ang="0">
                    <a:pos x="46" y="30"/>
                  </a:cxn>
                  <a:cxn ang="0">
                    <a:pos x="76" y="52"/>
                  </a:cxn>
                  <a:cxn ang="0">
                    <a:pos x="92" y="66"/>
                  </a:cxn>
                  <a:cxn ang="0">
                    <a:pos x="122" y="98"/>
                  </a:cxn>
                  <a:cxn ang="0">
                    <a:pos x="136" y="128"/>
                  </a:cxn>
                  <a:cxn ang="0">
                    <a:pos x="148" y="132"/>
                  </a:cxn>
                  <a:cxn ang="0">
                    <a:pos x="154" y="150"/>
                  </a:cxn>
                  <a:cxn ang="0">
                    <a:pos x="176" y="152"/>
                  </a:cxn>
                  <a:cxn ang="0">
                    <a:pos x="170" y="196"/>
                  </a:cxn>
                  <a:cxn ang="0">
                    <a:pos x="180" y="224"/>
                  </a:cxn>
                  <a:cxn ang="0">
                    <a:pos x="198" y="232"/>
                  </a:cxn>
                  <a:cxn ang="0">
                    <a:pos x="216" y="234"/>
                  </a:cxn>
                  <a:cxn ang="0">
                    <a:pos x="236" y="242"/>
                  </a:cxn>
                  <a:cxn ang="0">
                    <a:pos x="254" y="236"/>
                  </a:cxn>
                  <a:cxn ang="0">
                    <a:pos x="272" y="248"/>
                  </a:cxn>
                  <a:cxn ang="0">
                    <a:pos x="296" y="256"/>
                  </a:cxn>
                  <a:cxn ang="0">
                    <a:pos x="314" y="264"/>
                  </a:cxn>
                  <a:cxn ang="0">
                    <a:pos x="352" y="266"/>
                  </a:cxn>
                  <a:cxn ang="0">
                    <a:pos x="342" y="274"/>
                  </a:cxn>
                  <a:cxn ang="0">
                    <a:pos x="322" y="272"/>
                  </a:cxn>
                  <a:cxn ang="0">
                    <a:pos x="300" y="270"/>
                  </a:cxn>
                  <a:cxn ang="0">
                    <a:pos x="288" y="266"/>
                  </a:cxn>
                  <a:cxn ang="0">
                    <a:pos x="252" y="264"/>
                  </a:cxn>
                  <a:cxn ang="0">
                    <a:pos x="234" y="260"/>
                  </a:cxn>
                  <a:cxn ang="0">
                    <a:pos x="172" y="242"/>
                  </a:cxn>
                  <a:cxn ang="0">
                    <a:pos x="160" y="216"/>
                  </a:cxn>
                  <a:cxn ang="0">
                    <a:pos x="126" y="200"/>
                  </a:cxn>
                  <a:cxn ang="0">
                    <a:pos x="108" y="186"/>
                  </a:cxn>
                  <a:cxn ang="0">
                    <a:pos x="94" y="158"/>
                  </a:cxn>
                  <a:cxn ang="0">
                    <a:pos x="68" y="108"/>
                  </a:cxn>
                  <a:cxn ang="0">
                    <a:pos x="64" y="102"/>
                  </a:cxn>
                  <a:cxn ang="0">
                    <a:pos x="58" y="100"/>
                  </a:cxn>
                  <a:cxn ang="0">
                    <a:pos x="54" y="88"/>
                  </a:cxn>
                  <a:cxn ang="0">
                    <a:pos x="38" y="58"/>
                  </a:cxn>
                  <a:cxn ang="0">
                    <a:pos x="20" y="40"/>
                  </a:cxn>
                  <a:cxn ang="0">
                    <a:pos x="4" y="22"/>
                  </a:cxn>
                  <a:cxn ang="0">
                    <a:pos x="10" y="2"/>
                  </a:cxn>
                  <a:cxn ang="0">
                    <a:pos x="10" y="4"/>
                  </a:cxn>
                </a:cxnLst>
                <a:rect l="0" t="0" r="r" b="b"/>
                <a:pathLst>
                  <a:path w="355" h="277">
                    <a:moveTo>
                      <a:pt x="10" y="4"/>
                    </a:moveTo>
                    <a:cubicBezTo>
                      <a:pt x="22" y="0"/>
                      <a:pt x="24" y="14"/>
                      <a:pt x="36" y="18"/>
                    </a:cubicBezTo>
                    <a:cubicBezTo>
                      <a:pt x="37" y="19"/>
                      <a:pt x="45" y="29"/>
                      <a:pt x="46" y="30"/>
                    </a:cubicBezTo>
                    <a:cubicBezTo>
                      <a:pt x="56" y="40"/>
                      <a:pt x="67" y="38"/>
                      <a:pt x="76" y="52"/>
                    </a:cubicBezTo>
                    <a:cubicBezTo>
                      <a:pt x="80" y="58"/>
                      <a:pt x="92" y="66"/>
                      <a:pt x="92" y="66"/>
                    </a:cubicBezTo>
                    <a:cubicBezTo>
                      <a:pt x="96" y="79"/>
                      <a:pt x="112" y="88"/>
                      <a:pt x="122" y="98"/>
                    </a:cubicBezTo>
                    <a:cubicBezTo>
                      <a:pt x="124" y="105"/>
                      <a:pt x="130" y="124"/>
                      <a:pt x="136" y="128"/>
                    </a:cubicBezTo>
                    <a:cubicBezTo>
                      <a:pt x="140" y="130"/>
                      <a:pt x="148" y="132"/>
                      <a:pt x="148" y="132"/>
                    </a:cubicBezTo>
                    <a:cubicBezTo>
                      <a:pt x="150" y="138"/>
                      <a:pt x="154" y="150"/>
                      <a:pt x="154" y="150"/>
                    </a:cubicBezTo>
                    <a:cubicBezTo>
                      <a:pt x="161" y="139"/>
                      <a:pt x="168" y="144"/>
                      <a:pt x="176" y="152"/>
                    </a:cubicBezTo>
                    <a:cubicBezTo>
                      <a:pt x="174" y="167"/>
                      <a:pt x="173" y="181"/>
                      <a:pt x="170" y="196"/>
                    </a:cubicBezTo>
                    <a:cubicBezTo>
                      <a:pt x="171" y="202"/>
                      <a:pt x="174" y="220"/>
                      <a:pt x="180" y="224"/>
                    </a:cubicBezTo>
                    <a:cubicBezTo>
                      <a:pt x="185" y="228"/>
                      <a:pt x="193" y="228"/>
                      <a:pt x="198" y="232"/>
                    </a:cubicBezTo>
                    <a:cubicBezTo>
                      <a:pt x="204" y="230"/>
                      <a:pt x="216" y="234"/>
                      <a:pt x="216" y="234"/>
                    </a:cubicBezTo>
                    <a:cubicBezTo>
                      <a:pt x="223" y="241"/>
                      <a:pt x="225" y="245"/>
                      <a:pt x="236" y="242"/>
                    </a:cubicBezTo>
                    <a:cubicBezTo>
                      <a:pt x="242" y="240"/>
                      <a:pt x="254" y="236"/>
                      <a:pt x="254" y="236"/>
                    </a:cubicBezTo>
                    <a:cubicBezTo>
                      <a:pt x="260" y="240"/>
                      <a:pt x="265" y="246"/>
                      <a:pt x="272" y="248"/>
                    </a:cubicBezTo>
                    <a:cubicBezTo>
                      <a:pt x="277" y="250"/>
                      <a:pt x="291" y="252"/>
                      <a:pt x="296" y="256"/>
                    </a:cubicBezTo>
                    <a:cubicBezTo>
                      <a:pt x="301" y="260"/>
                      <a:pt x="314" y="264"/>
                      <a:pt x="314" y="264"/>
                    </a:cubicBezTo>
                    <a:cubicBezTo>
                      <a:pt x="330" y="263"/>
                      <a:pt x="338" y="261"/>
                      <a:pt x="352" y="266"/>
                    </a:cubicBezTo>
                    <a:cubicBezTo>
                      <a:pt x="355" y="275"/>
                      <a:pt x="350" y="277"/>
                      <a:pt x="342" y="274"/>
                    </a:cubicBezTo>
                    <a:cubicBezTo>
                      <a:pt x="336" y="276"/>
                      <a:pt x="322" y="272"/>
                      <a:pt x="322" y="272"/>
                    </a:cubicBezTo>
                    <a:cubicBezTo>
                      <a:pt x="314" y="275"/>
                      <a:pt x="308" y="272"/>
                      <a:pt x="300" y="270"/>
                    </a:cubicBezTo>
                    <a:cubicBezTo>
                      <a:pt x="296" y="269"/>
                      <a:pt x="288" y="266"/>
                      <a:pt x="288" y="266"/>
                    </a:cubicBezTo>
                    <a:cubicBezTo>
                      <a:pt x="276" y="270"/>
                      <a:pt x="264" y="266"/>
                      <a:pt x="252" y="264"/>
                    </a:cubicBezTo>
                    <a:cubicBezTo>
                      <a:pt x="245" y="259"/>
                      <a:pt x="242" y="257"/>
                      <a:pt x="234" y="260"/>
                    </a:cubicBezTo>
                    <a:cubicBezTo>
                      <a:pt x="211" y="252"/>
                      <a:pt x="192" y="256"/>
                      <a:pt x="172" y="242"/>
                    </a:cubicBezTo>
                    <a:cubicBezTo>
                      <a:pt x="165" y="231"/>
                      <a:pt x="176" y="221"/>
                      <a:pt x="160" y="216"/>
                    </a:cubicBezTo>
                    <a:cubicBezTo>
                      <a:pt x="154" y="233"/>
                      <a:pt x="136" y="203"/>
                      <a:pt x="126" y="200"/>
                    </a:cubicBezTo>
                    <a:cubicBezTo>
                      <a:pt x="120" y="196"/>
                      <a:pt x="114" y="190"/>
                      <a:pt x="108" y="186"/>
                    </a:cubicBezTo>
                    <a:cubicBezTo>
                      <a:pt x="104" y="175"/>
                      <a:pt x="104" y="165"/>
                      <a:pt x="94" y="158"/>
                    </a:cubicBezTo>
                    <a:cubicBezTo>
                      <a:pt x="83" y="142"/>
                      <a:pt x="85" y="119"/>
                      <a:pt x="68" y="108"/>
                    </a:cubicBezTo>
                    <a:cubicBezTo>
                      <a:pt x="67" y="106"/>
                      <a:pt x="66" y="104"/>
                      <a:pt x="64" y="102"/>
                    </a:cubicBezTo>
                    <a:cubicBezTo>
                      <a:pt x="62" y="101"/>
                      <a:pt x="59" y="102"/>
                      <a:pt x="58" y="100"/>
                    </a:cubicBezTo>
                    <a:cubicBezTo>
                      <a:pt x="56" y="97"/>
                      <a:pt x="54" y="88"/>
                      <a:pt x="54" y="88"/>
                    </a:cubicBezTo>
                    <a:cubicBezTo>
                      <a:pt x="59" y="73"/>
                      <a:pt x="52" y="61"/>
                      <a:pt x="38" y="58"/>
                    </a:cubicBezTo>
                    <a:cubicBezTo>
                      <a:pt x="32" y="49"/>
                      <a:pt x="31" y="44"/>
                      <a:pt x="20" y="40"/>
                    </a:cubicBezTo>
                    <a:cubicBezTo>
                      <a:pt x="16" y="27"/>
                      <a:pt x="16" y="26"/>
                      <a:pt x="4" y="22"/>
                    </a:cubicBezTo>
                    <a:cubicBezTo>
                      <a:pt x="1" y="13"/>
                      <a:pt x="0" y="5"/>
                      <a:pt x="10" y="2"/>
                    </a:cubicBezTo>
                    <a:cubicBezTo>
                      <a:pt x="18" y="5"/>
                      <a:pt x="18" y="4"/>
                      <a:pt x="10" y="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2" name="Freeform 12"/>
              <p:cNvSpPr>
                <a:spLocks/>
              </p:cNvSpPr>
              <p:nvPr/>
            </p:nvSpPr>
            <p:spPr bwMode="ltGray">
              <a:xfrm>
                <a:off x="2222" y="725"/>
                <a:ext cx="157" cy="167"/>
              </a:xfrm>
              <a:custGeom>
                <a:avLst/>
                <a:gdLst/>
                <a:ahLst/>
                <a:cxnLst>
                  <a:cxn ang="0">
                    <a:pos x="54" y="66"/>
                  </a:cxn>
                  <a:cxn ang="0">
                    <a:pos x="66" y="58"/>
                  </a:cxn>
                  <a:cxn ang="0">
                    <a:pos x="68" y="52"/>
                  </a:cxn>
                  <a:cxn ang="0">
                    <a:pos x="80" y="44"/>
                  </a:cxn>
                  <a:cxn ang="0">
                    <a:pos x="106" y="22"/>
                  </a:cxn>
                  <a:cxn ang="0">
                    <a:pos x="112" y="4"/>
                  </a:cxn>
                  <a:cxn ang="0">
                    <a:pos x="124" y="0"/>
                  </a:cxn>
                  <a:cxn ang="0">
                    <a:pos x="150" y="28"/>
                  </a:cxn>
                  <a:cxn ang="0">
                    <a:pos x="146" y="44"/>
                  </a:cxn>
                  <a:cxn ang="0">
                    <a:pos x="126" y="64"/>
                  </a:cxn>
                  <a:cxn ang="0">
                    <a:pos x="132" y="94"/>
                  </a:cxn>
                  <a:cxn ang="0">
                    <a:pos x="142" y="110"/>
                  </a:cxn>
                  <a:cxn ang="0">
                    <a:pos x="146" y="128"/>
                  </a:cxn>
                  <a:cxn ang="0">
                    <a:pos x="128" y="128"/>
                  </a:cxn>
                  <a:cxn ang="0">
                    <a:pos x="116" y="146"/>
                  </a:cxn>
                  <a:cxn ang="0">
                    <a:pos x="104" y="156"/>
                  </a:cxn>
                  <a:cxn ang="0">
                    <a:pos x="100" y="198"/>
                  </a:cxn>
                  <a:cxn ang="0">
                    <a:pos x="88" y="202"/>
                  </a:cxn>
                  <a:cxn ang="0">
                    <a:pos x="82" y="206"/>
                  </a:cxn>
                  <a:cxn ang="0">
                    <a:pos x="76" y="202"/>
                  </a:cxn>
                  <a:cxn ang="0">
                    <a:pos x="72" y="190"/>
                  </a:cxn>
                  <a:cxn ang="0">
                    <a:pos x="60" y="186"/>
                  </a:cxn>
                  <a:cxn ang="0">
                    <a:pos x="42" y="194"/>
                  </a:cxn>
                  <a:cxn ang="0">
                    <a:pos x="28" y="186"/>
                  </a:cxn>
                  <a:cxn ang="0">
                    <a:pos x="10" y="148"/>
                  </a:cxn>
                  <a:cxn ang="0">
                    <a:pos x="4" y="130"/>
                  </a:cxn>
                  <a:cxn ang="0">
                    <a:pos x="0" y="118"/>
                  </a:cxn>
                  <a:cxn ang="0">
                    <a:pos x="20" y="96"/>
                  </a:cxn>
                  <a:cxn ang="0">
                    <a:pos x="32" y="104"/>
                  </a:cxn>
                  <a:cxn ang="0">
                    <a:pos x="34" y="80"/>
                  </a:cxn>
                  <a:cxn ang="0">
                    <a:pos x="52" y="70"/>
                  </a:cxn>
                  <a:cxn ang="0">
                    <a:pos x="54" y="66"/>
                  </a:cxn>
                </a:cxnLst>
                <a:rect l="0" t="0" r="r" b="b"/>
                <a:pathLst>
                  <a:path w="156" h="206">
                    <a:moveTo>
                      <a:pt x="54" y="66"/>
                    </a:moveTo>
                    <a:cubicBezTo>
                      <a:pt x="58" y="63"/>
                      <a:pt x="64" y="63"/>
                      <a:pt x="66" y="58"/>
                    </a:cubicBezTo>
                    <a:cubicBezTo>
                      <a:pt x="67" y="56"/>
                      <a:pt x="67" y="53"/>
                      <a:pt x="68" y="52"/>
                    </a:cubicBezTo>
                    <a:cubicBezTo>
                      <a:pt x="71" y="49"/>
                      <a:pt x="80" y="44"/>
                      <a:pt x="80" y="44"/>
                    </a:cubicBezTo>
                    <a:cubicBezTo>
                      <a:pt x="113" y="55"/>
                      <a:pt x="85" y="29"/>
                      <a:pt x="106" y="22"/>
                    </a:cubicBezTo>
                    <a:cubicBezTo>
                      <a:pt x="110" y="17"/>
                      <a:pt x="108" y="9"/>
                      <a:pt x="112" y="4"/>
                    </a:cubicBezTo>
                    <a:cubicBezTo>
                      <a:pt x="115" y="1"/>
                      <a:pt x="124" y="0"/>
                      <a:pt x="124" y="0"/>
                    </a:cubicBezTo>
                    <a:cubicBezTo>
                      <a:pt x="138" y="14"/>
                      <a:pt x="126" y="23"/>
                      <a:pt x="150" y="28"/>
                    </a:cubicBezTo>
                    <a:cubicBezTo>
                      <a:pt x="156" y="36"/>
                      <a:pt x="154" y="39"/>
                      <a:pt x="146" y="44"/>
                    </a:cubicBezTo>
                    <a:cubicBezTo>
                      <a:pt x="141" y="52"/>
                      <a:pt x="135" y="61"/>
                      <a:pt x="126" y="64"/>
                    </a:cubicBezTo>
                    <a:cubicBezTo>
                      <a:pt x="118" y="75"/>
                      <a:pt x="128" y="83"/>
                      <a:pt x="132" y="94"/>
                    </a:cubicBezTo>
                    <a:cubicBezTo>
                      <a:pt x="129" y="103"/>
                      <a:pt x="135" y="105"/>
                      <a:pt x="142" y="110"/>
                    </a:cubicBezTo>
                    <a:cubicBezTo>
                      <a:pt x="145" y="119"/>
                      <a:pt x="141" y="120"/>
                      <a:pt x="146" y="128"/>
                    </a:cubicBezTo>
                    <a:cubicBezTo>
                      <a:pt x="142" y="139"/>
                      <a:pt x="135" y="133"/>
                      <a:pt x="128" y="128"/>
                    </a:cubicBezTo>
                    <a:cubicBezTo>
                      <a:pt x="116" y="132"/>
                      <a:pt x="122" y="136"/>
                      <a:pt x="116" y="146"/>
                    </a:cubicBezTo>
                    <a:cubicBezTo>
                      <a:pt x="113" y="151"/>
                      <a:pt x="108" y="152"/>
                      <a:pt x="104" y="156"/>
                    </a:cubicBezTo>
                    <a:cubicBezTo>
                      <a:pt x="107" y="167"/>
                      <a:pt x="112" y="191"/>
                      <a:pt x="100" y="198"/>
                    </a:cubicBezTo>
                    <a:cubicBezTo>
                      <a:pt x="96" y="200"/>
                      <a:pt x="92" y="200"/>
                      <a:pt x="88" y="202"/>
                    </a:cubicBezTo>
                    <a:cubicBezTo>
                      <a:pt x="86" y="203"/>
                      <a:pt x="84" y="205"/>
                      <a:pt x="82" y="206"/>
                    </a:cubicBezTo>
                    <a:cubicBezTo>
                      <a:pt x="80" y="205"/>
                      <a:pt x="77" y="204"/>
                      <a:pt x="76" y="202"/>
                    </a:cubicBezTo>
                    <a:cubicBezTo>
                      <a:pt x="74" y="198"/>
                      <a:pt x="76" y="191"/>
                      <a:pt x="72" y="190"/>
                    </a:cubicBezTo>
                    <a:cubicBezTo>
                      <a:pt x="68" y="189"/>
                      <a:pt x="60" y="186"/>
                      <a:pt x="60" y="186"/>
                    </a:cubicBezTo>
                    <a:cubicBezTo>
                      <a:pt x="53" y="188"/>
                      <a:pt x="49" y="192"/>
                      <a:pt x="42" y="194"/>
                    </a:cubicBezTo>
                    <a:cubicBezTo>
                      <a:pt x="34" y="189"/>
                      <a:pt x="37" y="183"/>
                      <a:pt x="28" y="186"/>
                    </a:cubicBezTo>
                    <a:cubicBezTo>
                      <a:pt x="12" y="181"/>
                      <a:pt x="19" y="161"/>
                      <a:pt x="10" y="148"/>
                    </a:cubicBezTo>
                    <a:cubicBezTo>
                      <a:pt x="5" y="121"/>
                      <a:pt x="11" y="147"/>
                      <a:pt x="4" y="130"/>
                    </a:cubicBezTo>
                    <a:cubicBezTo>
                      <a:pt x="2" y="126"/>
                      <a:pt x="0" y="118"/>
                      <a:pt x="0" y="118"/>
                    </a:cubicBezTo>
                    <a:cubicBezTo>
                      <a:pt x="2" y="95"/>
                      <a:pt x="0" y="83"/>
                      <a:pt x="20" y="96"/>
                    </a:cubicBezTo>
                    <a:cubicBezTo>
                      <a:pt x="23" y="105"/>
                      <a:pt x="23" y="110"/>
                      <a:pt x="32" y="104"/>
                    </a:cubicBezTo>
                    <a:cubicBezTo>
                      <a:pt x="35" y="95"/>
                      <a:pt x="29" y="88"/>
                      <a:pt x="34" y="80"/>
                    </a:cubicBezTo>
                    <a:cubicBezTo>
                      <a:pt x="36" y="76"/>
                      <a:pt x="48" y="73"/>
                      <a:pt x="52" y="70"/>
                    </a:cubicBezTo>
                    <a:cubicBezTo>
                      <a:pt x="57" y="63"/>
                      <a:pt x="58" y="62"/>
                      <a:pt x="54" y="6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3" name="Freeform 13"/>
              <p:cNvSpPr>
                <a:spLocks/>
              </p:cNvSpPr>
              <p:nvPr/>
            </p:nvSpPr>
            <p:spPr bwMode="ltGray">
              <a:xfrm>
                <a:off x="2375" y="800"/>
                <a:ext cx="110" cy="31"/>
              </a:xfrm>
              <a:custGeom>
                <a:avLst/>
                <a:gdLst/>
                <a:ahLst/>
                <a:cxnLst>
                  <a:cxn ang="0">
                    <a:pos x="4" y="32"/>
                  </a:cxn>
                  <a:cxn ang="0">
                    <a:pos x="18" y="10"/>
                  </a:cxn>
                  <a:cxn ang="0">
                    <a:pos x="46" y="20"/>
                  </a:cxn>
                  <a:cxn ang="0">
                    <a:pos x="72" y="14"/>
                  </a:cxn>
                  <a:cxn ang="0">
                    <a:pos x="90" y="0"/>
                  </a:cxn>
                  <a:cxn ang="0">
                    <a:pos x="76" y="26"/>
                  </a:cxn>
                  <a:cxn ang="0">
                    <a:pos x="60" y="38"/>
                  </a:cxn>
                  <a:cxn ang="0">
                    <a:pos x="42" y="32"/>
                  </a:cxn>
                  <a:cxn ang="0">
                    <a:pos x="14" y="30"/>
                  </a:cxn>
                  <a:cxn ang="0">
                    <a:pos x="4" y="32"/>
                  </a:cxn>
                </a:cxnLst>
                <a:rect l="0" t="0" r="r" b="b"/>
                <a:pathLst>
                  <a:path w="109" h="38">
                    <a:moveTo>
                      <a:pt x="4" y="32"/>
                    </a:moveTo>
                    <a:cubicBezTo>
                      <a:pt x="7" y="22"/>
                      <a:pt x="7" y="14"/>
                      <a:pt x="18" y="10"/>
                    </a:cubicBezTo>
                    <a:cubicBezTo>
                      <a:pt x="28" y="12"/>
                      <a:pt x="37" y="14"/>
                      <a:pt x="46" y="20"/>
                    </a:cubicBezTo>
                    <a:cubicBezTo>
                      <a:pt x="62" y="15"/>
                      <a:pt x="54" y="17"/>
                      <a:pt x="72" y="14"/>
                    </a:cubicBezTo>
                    <a:cubicBezTo>
                      <a:pt x="77" y="9"/>
                      <a:pt x="90" y="0"/>
                      <a:pt x="90" y="0"/>
                    </a:cubicBezTo>
                    <a:cubicBezTo>
                      <a:pt x="109" y="6"/>
                      <a:pt x="85" y="23"/>
                      <a:pt x="76" y="26"/>
                    </a:cubicBezTo>
                    <a:cubicBezTo>
                      <a:pt x="71" y="33"/>
                      <a:pt x="68" y="35"/>
                      <a:pt x="60" y="38"/>
                    </a:cubicBezTo>
                    <a:cubicBezTo>
                      <a:pt x="54" y="36"/>
                      <a:pt x="42" y="32"/>
                      <a:pt x="42" y="32"/>
                    </a:cubicBezTo>
                    <a:cubicBezTo>
                      <a:pt x="33" y="23"/>
                      <a:pt x="26" y="26"/>
                      <a:pt x="14" y="30"/>
                    </a:cubicBezTo>
                    <a:cubicBezTo>
                      <a:pt x="1" y="28"/>
                      <a:pt x="0" y="24"/>
                      <a:pt x="4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4" name="Freeform 14"/>
              <p:cNvSpPr>
                <a:spLocks/>
              </p:cNvSpPr>
              <p:nvPr/>
            </p:nvSpPr>
            <p:spPr bwMode="ltGray">
              <a:xfrm>
                <a:off x="2370" y="839"/>
                <a:ext cx="75" cy="83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18" y="0"/>
                  </a:cxn>
                  <a:cxn ang="0">
                    <a:pos x="34" y="18"/>
                  </a:cxn>
                  <a:cxn ang="0">
                    <a:pos x="62" y="4"/>
                  </a:cxn>
                  <a:cxn ang="0">
                    <a:pos x="46" y="34"/>
                  </a:cxn>
                  <a:cxn ang="0">
                    <a:pos x="54" y="48"/>
                  </a:cxn>
                  <a:cxn ang="0">
                    <a:pos x="58" y="60"/>
                  </a:cxn>
                  <a:cxn ang="0">
                    <a:pos x="46" y="74"/>
                  </a:cxn>
                  <a:cxn ang="0">
                    <a:pos x="34" y="60"/>
                  </a:cxn>
                  <a:cxn ang="0">
                    <a:pos x="22" y="48"/>
                  </a:cxn>
                  <a:cxn ang="0">
                    <a:pos x="28" y="68"/>
                  </a:cxn>
                  <a:cxn ang="0">
                    <a:pos x="30" y="74"/>
                  </a:cxn>
                  <a:cxn ang="0">
                    <a:pos x="20" y="104"/>
                  </a:cxn>
                  <a:cxn ang="0">
                    <a:pos x="12" y="102"/>
                  </a:cxn>
                  <a:cxn ang="0">
                    <a:pos x="8" y="90"/>
                  </a:cxn>
                  <a:cxn ang="0">
                    <a:pos x="0" y="54"/>
                  </a:cxn>
                  <a:cxn ang="0">
                    <a:pos x="2" y="30"/>
                  </a:cxn>
                  <a:cxn ang="0">
                    <a:pos x="8" y="18"/>
                  </a:cxn>
                </a:cxnLst>
                <a:rect l="0" t="0" r="r" b="b"/>
                <a:pathLst>
                  <a:path w="76" h="104">
                    <a:moveTo>
                      <a:pt x="8" y="18"/>
                    </a:moveTo>
                    <a:cubicBezTo>
                      <a:pt x="10" y="8"/>
                      <a:pt x="9" y="3"/>
                      <a:pt x="18" y="0"/>
                    </a:cubicBezTo>
                    <a:cubicBezTo>
                      <a:pt x="28" y="3"/>
                      <a:pt x="25" y="12"/>
                      <a:pt x="34" y="18"/>
                    </a:cubicBezTo>
                    <a:cubicBezTo>
                      <a:pt x="46" y="16"/>
                      <a:pt x="51" y="8"/>
                      <a:pt x="62" y="4"/>
                    </a:cubicBezTo>
                    <a:cubicBezTo>
                      <a:pt x="76" y="9"/>
                      <a:pt x="56" y="31"/>
                      <a:pt x="46" y="34"/>
                    </a:cubicBezTo>
                    <a:cubicBezTo>
                      <a:pt x="51" y="56"/>
                      <a:pt x="43" y="29"/>
                      <a:pt x="54" y="48"/>
                    </a:cubicBezTo>
                    <a:cubicBezTo>
                      <a:pt x="56" y="52"/>
                      <a:pt x="58" y="60"/>
                      <a:pt x="58" y="60"/>
                    </a:cubicBezTo>
                    <a:cubicBezTo>
                      <a:pt x="55" y="68"/>
                      <a:pt x="54" y="71"/>
                      <a:pt x="46" y="74"/>
                    </a:cubicBezTo>
                    <a:cubicBezTo>
                      <a:pt x="38" y="71"/>
                      <a:pt x="37" y="68"/>
                      <a:pt x="34" y="60"/>
                    </a:cubicBezTo>
                    <a:cubicBezTo>
                      <a:pt x="33" y="50"/>
                      <a:pt x="32" y="33"/>
                      <a:pt x="22" y="48"/>
                    </a:cubicBezTo>
                    <a:cubicBezTo>
                      <a:pt x="25" y="60"/>
                      <a:pt x="23" y="53"/>
                      <a:pt x="28" y="68"/>
                    </a:cubicBezTo>
                    <a:cubicBezTo>
                      <a:pt x="29" y="70"/>
                      <a:pt x="30" y="74"/>
                      <a:pt x="30" y="74"/>
                    </a:cubicBezTo>
                    <a:cubicBezTo>
                      <a:pt x="24" y="84"/>
                      <a:pt x="22" y="93"/>
                      <a:pt x="20" y="104"/>
                    </a:cubicBezTo>
                    <a:cubicBezTo>
                      <a:pt x="17" y="103"/>
                      <a:pt x="14" y="104"/>
                      <a:pt x="12" y="102"/>
                    </a:cubicBezTo>
                    <a:cubicBezTo>
                      <a:pt x="9" y="99"/>
                      <a:pt x="8" y="90"/>
                      <a:pt x="8" y="90"/>
                    </a:cubicBezTo>
                    <a:cubicBezTo>
                      <a:pt x="13" y="75"/>
                      <a:pt x="14" y="64"/>
                      <a:pt x="0" y="54"/>
                    </a:cubicBezTo>
                    <a:cubicBezTo>
                      <a:pt x="1" y="46"/>
                      <a:pt x="1" y="38"/>
                      <a:pt x="2" y="30"/>
                    </a:cubicBezTo>
                    <a:cubicBezTo>
                      <a:pt x="2" y="27"/>
                      <a:pt x="13" y="2"/>
                      <a:pt x="8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5" name="Freeform 15"/>
              <p:cNvSpPr>
                <a:spLocks/>
              </p:cNvSpPr>
              <p:nvPr/>
            </p:nvSpPr>
            <p:spPr bwMode="ltGray">
              <a:xfrm>
                <a:off x="2497" y="792"/>
                <a:ext cx="37" cy="50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13" y="0"/>
                  </a:cxn>
                  <a:cxn ang="0">
                    <a:pos x="15" y="28"/>
                  </a:cxn>
                  <a:cxn ang="0">
                    <a:pos x="37" y="38"/>
                  </a:cxn>
                  <a:cxn ang="0">
                    <a:pos x="19" y="44"/>
                  </a:cxn>
                  <a:cxn ang="0">
                    <a:pos x="5" y="58"/>
                  </a:cxn>
                  <a:cxn ang="0">
                    <a:pos x="1" y="34"/>
                  </a:cxn>
                  <a:cxn ang="0">
                    <a:pos x="3" y="28"/>
                  </a:cxn>
                </a:cxnLst>
                <a:rect l="0" t="0" r="r" b="b"/>
                <a:pathLst>
                  <a:path w="37" h="61">
                    <a:moveTo>
                      <a:pt x="3" y="28"/>
                    </a:moveTo>
                    <a:cubicBezTo>
                      <a:pt x="5" y="14"/>
                      <a:pt x="2" y="7"/>
                      <a:pt x="13" y="0"/>
                    </a:cubicBezTo>
                    <a:cubicBezTo>
                      <a:pt x="26" y="9"/>
                      <a:pt x="23" y="17"/>
                      <a:pt x="15" y="28"/>
                    </a:cubicBezTo>
                    <a:cubicBezTo>
                      <a:pt x="25" y="31"/>
                      <a:pt x="33" y="27"/>
                      <a:pt x="37" y="38"/>
                    </a:cubicBezTo>
                    <a:cubicBezTo>
                      <a:pt x="30" y="45"/>
                      <a:pt x="28" y="47"/>
                      <a:pt x="19" y="44"/>
                    </a:cubicBezTo>
                    <a:cubicBezTo>
                      <a:pt x="13" y="54"/>
                      <a:pt x="18" y="61"/>
                      <a:pt x="5" y="58"/>
                    </a:cubicBezTo>
                    <a:cubicBezTo>
                      <a:pt x="0" y="50"/>
                      <a:pt x="3" y="44"/>
                      <a:pt x="1" y="34"/>
                    </a:cubicBezTo>
                    <a:cubicBezTo>
                      <a:pt x="2" y="32"/>
                      <a:pt x="3" y="28"/>
                      <a:pt x="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6" name="Freeform 16"/>
              <p:cNvSpPr>
                <a:spLocks/>
              </p:cNvSpPr>
              <p:nvPr/>
            </p:nvSpPr>
            <p:spPr bwMode="ltGray">
              <a:xfrm>
                <a:off x="2506" y="868"/>
                <a:ext cx="47" cy="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9" y="0"/>
                  </a:cxn>
                  <a:cxn ang="0">
                    <a:pos x="49" y="16"/>
                  </a:cxn>
                  <a:cxn ang="0">
                    <a:pos x="35" y="14"/>
                  </a:cxn>
                  <a:cxn ang="0">
                    <a:pos x="3" y="16"/>
                  </a:cxn>
                  <a:cxn ang="0">
                    <a:pos x="7" y="0"/>
                  </a:cxn>
                </a:cxnLst>
                <a:rect l="0" t="0" r="r" b="b"/>
                <a:pathLst>
                  <a:path w="49" h="29">
                    <a:moveTo>
                      <a:pt x="7" y="0"/>
                    </a:moveTo>
                    <a:cubicBezTo>
                      <a:pt x="15" y="6"/>
                      <a:pt x="19" y="2"/>
                      <a:pt x="29" y="0"/>
                    </a:cubicBezTo>
                    <a:cubicBezTo>
                      <a:pt x="45" y="5"/>
                      <a:pt x="40" y="3"/>
                      <a:pt x="49" y="16"/>
                    </a:cubicBezTo>
                    <a:cubicBezTo>
                      <a:pt x="46" y="29"/>
                      <a:pt x="42" y="21"/>
                      <a:pt x="35" y="14"/>
                    </a:cubicBezTo>
                    <a:cubicBezTo>
                      <a:pt x="26" y="15"/>
                      <a:pt x="12" y="19"/>
                      <a:pt x="3" y="16"/>
                    </a:cubicBezTo>
                    <a:cubicBezTo>
                      <a:pt x="0" y="6"/>
                      <a:pt x="7" y="10"/>
                      <a:pt x="7" y="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7" name="Freeform 17"/>
              <p:cNvSpPr>
                <a:spLocks/>
              </p:cNvSpPr>
              <p:nvPr/>
            </p:nvSpPr>
            <p:spPr bwMode="ltGray">
              <a:xfrm>
                <a:off x="2555" y="831"/>
                <a:ext cx="61" cy="43"/>
              </a:xfrm>
              <a:custGeom>
                <a:avLst/>
                <a:gdLst/>
                <a:ahLst/>
                <a:cxnLst>
                  <a:cxn ang="0">
                    <a:pos x="21" y="38"/>
                  </a:cxn>
                  <a:cxn ang="0">
                    <a:pos x="15" y="26"/>
                  </a:cxn>
                  <a:cxn ang="0">
                    <a:pos x="3" y="22"/>
                  </a:cxn>
                  <a:cxn ang="0">
                    <a:pos x="13" y="8"/>
                  </a:cxn>
                  <a:cxn ang="0">
                    <a:pos x="25" y="0"/>
                  </a:cxn>
                  <a:cxn ang="0">
                    <a:pos x="49" y="10"/>
                  </a:cxn>
                  <a:cxn ang="0">
                    <a:pos x="53" y="20"/>
                  </a:cxn>
                  <a:cxn ang="0">
                    <a:pos x="61" y="32"/>
                  </a:cxn>
                  <a:cxn ang="0">
                    <a:pos x="41" y="38"/>
                  </a:cxn>
                  <a:cxn ang="0">
                    <a:pos x="23" y="44"/>
                  </a:cxn>
                  <a:cxn ang="0">
                    <a:pos x="21" y="38"/>
                  </a:cxn>
                </a:cxnLst>
                <a:rect l="0" t="0" r="r" b="b"/>
                <a:pathLst>
                  <a:path w="61" h="48">
                    <a:moveTo>
                      <a:pt x="21" y="38"/>
                    </a:moveTo>
                    <a:cubicBezTo>
                      <a:pt x="19" y="34"/>
                      <a:pt x="19" y="29"/>
                      <a:pt x="15" y="26"/>
                    </a:cubicBezTo>
                    <a:cubicBezTo>
                      <a:pt x="12" y="24"/>
                      <a:pt x="3" y="22"/>
                      <a:pt x="3" y="22"/>
                    </a:cubicBezTo>
                    <a:cubicBezTo>
                      <a:pt x="0" y="12"/>
                      <a:pt x="5" y="12"/>
                      <a:pt x="13" y="8"/>
                    </a:cubicBezTo>
                    <a:cubicBezTo>
                      <a:pt x="17" y="6"/>
                      <a:pt x="25" y="0"/>
                      <a:pt x="25" y="0"/>
                    </a:cubicBezTo>
                    <a:cubicBezTo>
                      <a:pt x="37" y="2"/>
                      <a:pt x="41" y="2"/>
                      <a:pt x="49" y="10"/>
                    </a:cubicBezTo>
                    <a:cubicBezTo>
                      <a:pt x="45" y="21"/>
                      <a:pt x="46" y="12"/>
                      <a:pt x="53" y="20"/>
                    </a:cubicBezTo>
                    <a:cubicBezTo>
                      <a:pt x="56" y="24"/>
                      <a:pt x="61" y="32"/>
                      <a:pt x="61" y="32"/>
                    </a:cubicBezTo>
                    <a:cubicBezTo>
                      <a:pt x="56" y="47"/>
                      <a:pt x="53" y="42"/>
                      <a:pt x="41" y="38"/>
                    </a:cubicBezTo>
                    <a:cubicBezTo>
                      <a:pt x="27" y="47"/>
                      <a:pt x="34" y="48"/>
                      <a:pt x="23" y="44"/>
                    </a:cubicBezTo>
                    <a:cubicBezTo>
                      <a:pt x="22" y="42"/>
                      <a:pt x="21" y="38"/>
                      <a:pt x="21" y="3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8" name="Freeform 18"/>
              <p:cNvSpPr>
                <a:spLocks/>
              </p:cNvSpPr>
              <p:nvPr/>
            </p:nvSpPr>
            <p:spPr bwMode="ltGray">
              <a:xfrm>
                <a:off x="2572" y="853"/>
                <a:ext cx="286" cy="147"/>
              </a:xfrm>
              <a:custGeom>
                <a:avLst/>
                <a:gdLst/>
                <a:ahLst/>
                <a:cxnLst>
                  <a:cxn ang="0">
                    <a:pos x="46" y="28"/>
                  </a:cxn>
                  <a:cxn ang="0">
                    <a:pos x="36" y="14"/>
                  </a:cxn>
                  <a:cxn ang="0">
                    <a:pos x="26" y="30"/>
                  </a:cxn>
                  <a:cxn ang="0">
                    <a:pos x="0" y="24"/>
                  </a:cxn>
                  <a:cxn ang="0">
                    <a:pos x="10" y="42"/>
                  </a:cxn>
                  <a:cxn ang="0">
                    <a:pos x="16" y="62"/>
                  </a:cxn>
                  <a:cxn ang="0">
                    <a:pos x="24" y="48"/>
                  </a:cxn>
                  <a:cxn ang="0">
                    <a:pos x="30" y="44"/>
                  </a:cxn>
                  <a:cxn ang="0">
                    <a:pos x="48" y="56"/>
                  </a:cxn>
                  <a:cxn ang="0">
                    <a:pos x="70" y="62"/>
                  </a:cxn>
                  <a:cxn ang="0">
                    <a:pos x="88" y="72"/>
                  </a:cxn>
                  <a:cxn ang="0">
                    <a:pos x="106" y="102"/>
                  </a:cxn>
                  <a:cxn ang="0">
                    <a:pos x="104" y="122"/>
                  </a:cxn>
                  <a:cxn ang="0">
                    <a:pos x="98" y="134"/>
                  </a:cxn>
                  <a:cxn ang="0">
                    <a:pos x="122" y="128"/>
                  </a:cxn>
                  <a:cxn ang="0">
                    <a:pos x="140" y="140"/>
                  </a:cxn>
                  <a:cxn ang="0">
                    <a:pos x="168" y="148"/>
                  </a:cxn>
                  <a:cxn ang="0">
                    <a:pos x="174" y="146"/>
                  </a:cxn>
                  <a:cxn ang="0">
                    <a:pos x="168" y="134"/>
                  </a:cxn>
                  <a:cxn ang="0">
                    <a:pos x="178" y="136"/>
                  </a:cxn>
                  <a:cxn ang="0">
                    <a:pos x="186" y="118"/>
                  </a:cxn>
                  <a:cxn ang="0">
                    <a:pos x="202" y="122"/>
                  </a:cxn>
                  <a:cxn ang="0">
                    <a:pos x="214" y="130"/>
                  </a:cxn>
                  <a:cxn ang="0">
                    <a:pos x="244" y="168"/>
                  </a:cxn>
                  <a:cxn ang="0">
                    <a:pos x="262" y="178"/>
                  </a:cxn>
                  <a:cxn ang="0">
                    <a:pos x="284" y="170"/>
                  </a:cxn>
                  <a:cxn ang="0">
                    <a:pos x="268" y="160"/>
                  </a:cxn>
                  <a:cxn ang="0">
                    <a:pos x="256" y="138"/>
                  </a:cxn>
                  <a:cxn ang="0">
                    <a:pos x="250" y="132"/>
                  </a:cxn>
                  <a:cxn ang="0">
                    <a:pos x="248" y="122"/>
                  </a:cxn>
                  <a:cxn ang="0">
                    <a:pos x="236" y="116"/>
                  </a:cxn>
                  <a:cxn ang="0">
                    <a:pos x="240" y="96"/>
                  </a:cxn>
                  <a:cxn ang="0">
                    <a:pos x="220" y="86"/>
                  </a:cxn>
                  <a:cxn ang="0">
                    <a:pos x="210" y="70"/>
                  </a:cxn>
                  <a:cxn ang="0">
                    <a:pos x="190" y="54"/>
                  </a:cxn>
                  <a:cxn ang="0">
                    <a:pos x="168" y="38"/>
                  </a:cxn>
                  <a:cxn ang="0">
                    <a:pos x="156" y="34"/>
                  </a:cxn>
                  <a:cxn ang="0">
                    <a:pos x="120" y="16"/>
                  </a:cxn>
                  <a:cxn ang="0">
                    <a:pos x="102" y="4"/>
                  </a:cxn>
                  <a:cxn ang="0">
                    <a:pos x="96" y="0"/>
                  </a:cxn>
                  <a:cxn ang="0">
                    <a:pos x="70" y="10"/>
                  </a:cxn>
                  <a:cxn ang="0">
                    <a:pos x="56" y="32"/>
                  </a:cxn>
                  <a:cxn ang="0">
                    <a:pos x="46" y="28"/>
                  </a:cxn>
                </a:cxnLst>
                <a:rect l="0" t="0" r="r" b="b"/>
                <a:pathLst>
                  <a:path w="286" h="182">
                    <a:moveTo>
                      <a:pt x="46" y="28"/>
                    </a:moveTo>
                    <a:cubicBezTo>
                      <a:pt x="41" y="14"/>
                      <a:pt x="46" y="17"/>
                      <a:pt x="36" y="14"/>
                    </a:cubicBezTo>
                    <a:cubicBezTo>
                      <a:pt x="31" y="17"/>
                      <a:pt x="26" y="30"/>
                      <a:pt x="26" y="30"/>
                    </a:cubicBezTo>
                    <a:cubicBezTo>
                      <a:pt x="12" y="25"/>
                      <a:pt x="19" y="21"/>
                      <a:pt x="0" y="24"/>
                    </a:cubicBezTo>
                    <a:cubicBezTo>
                      <a:pt x="2" y="33"/>
                      <a:pt x="2" y="37"/>
                      <a:pt x="10" y="42"/>
                    </a:cubicBezTo>
                    <a:cubicBezTo>
                      <a:pt x="12" y="49"/>
                      <a:pt x="14" y="55"/>
                      <a:pt x="16" y="62"/>
                    </a:cubicBezTo>
                    <a:cubicBezTo>
                      <a:pt x="24" y="59"/>
                      <a:pt x="27" y="57"/>
                      <a:pt x="24" y="48"/>
                    </a:cubicBezTo>
                    <a:cubicBezTo>
                      <a:pt x="26" y="47"/>
                      <a:pt x="28" y="43"/>
                      <a:pt x="30" y="44"/>
                    </a:cubicBezTo>
                    <a:cubicBezTo>
                      <a:pt x="48" y="48"/>
                      <a:pt x="36" y="52"/>
                      <a:pt x="48" y="56"/>
                    </a:cubicBezTo>
                    <a:cubicBezTo>
                      <a:pt x="74" y="65"/>
                      <a:pt x="47" y="56"/>
                      <a:pt x="70" y="62"/>
                    </a:cubicBezTo>
                    <a:cubicBezTo>
                      <a:pt x="77" y="64"/>
                      <a:pt x="88" y="72"/>
                      <a:pt x="88" y="72"/>
                    </a:cubicBezTo>
                    <a:cubicBezTo>
                      <a:pt x="96" y="84"/>
                      <a:pt x="102" y="87"/>
                      <a:pt x="106" y="102"/>
                    </a:cubicBezTo>
                    <a:cubicBezTo>
                      <a:pt x="105" y="109"/>
                      <a:pt x="106" y="115"/>
                      <a:pt x="104" y="122"/>
                    </a:cubicBezTo>
                    <a:cubicBezTo>
                      <a:pt x="103" y="126"/>
                      <a:pt x="94" y="132"/>
                      <a:pt x="98" y="134"/>
                    </a:cubicBezTo>
                    <a:cubicBezTo>
                      <a:pt x="106" y="137"/>
                      <a:pt x="122" y="128"/>
                      <a:pt x="122" y="128"/>
                    </a:cubicBezTo>
                    <a:cubicBezTo>
                      <a:pt x="130" y="131"/>
                      <a:pt x="133" y="135"/>
                      <a:pt x="140" y="140"/>
                    </a:cubicBezTo>
                    <a:cubicBezTo>
                      <a:pt x="148" y="145"/>
                      <a:pt x="159" y="145"/>
                      <a:pt x="168" y="148"/>
                    </a:cubicBezTo>
                    <a:cubicBezTo>
                      <a:pt x="170" y="147"/>
                      <a:pt x="173" y="148"/>
                      <a:pt x="174" y="146"/>
                    </a:cubicBezTo>
                    <a:cubicBezTo>
                      <a:pt x="176" y="142"/>
                      <a:pt x="164" y="136"/>
                      <a:pt x="168" y="134"/>
                    </a:cubicBezTo>
                    <a:cubicBezTo>
                      <a:pt x="171" y="132"/>
                      <a:pt x="175" y="135"/>
                      <a:pt x="178" y="136"/>
                    </a:cubicBezTo>
                    <a:cubicBezTo>
                      <a:pt x="182" y="131"/>
                      <a:pt x="186" y="118"/>
                      <a:pt x="186" y="118"/>
                    </a:cubicBezTo>
                    <a:cubicBezTo>
                      <a:pt x="189" y="119"/>
                      <a:pt x="199" y="120"/>
                      <a:pt x="202" y="122"/>
                    </a:cubicBezTo>
                    <a:cubicBezTo>
                      <a:pt x="206" y="124"/>
                      <a:pt x="214" y="130"/>
                      <a:pt x="214" y="130"/>
                    </a:cubicBezTo>
                    <a:cubicBezTo>
                      <a:pt x="224" y="145"/>
                      <a:pt x="228" y="158"/>
                      <a:pt x="244" y="168"/>
                    </a:cubicBezTo>
                    <a:cubicBezTo>
                      <a:pt x="250" y="172"/>
                      <a:pt x="262" y="178"/>
                      <a:pt x="262" y="178"/>
                    </a:cubicBezTo>
                    <a:cubicBezTo>
                      <a:pt x="265" y="178"/>
                      <a:pt x="286" y="182"/>
                      <a:pt x="284" y="170"/>
                    </a:cubicBezTo>
                    <a:cubicBezTo>
                      <a:pt x="283" y="164"/>
                      <a:pt x="268" y="160"/>
                      <a:pt x="268" y="160"/>
                    </a:cubicBezTo>
                    <a:cubicBezTo>
                      <a:pt x="261" y="150"/>
                      <a:pt x="270" y="143"/>
                      <a:pt x="256" y="138"/>
                    </a:cubicBezTo>
                    <a:cubicBezTo>
                      <a:pt x="254" y="136"/>
                      <a:pt x="251" y="135"/>
                      <a:pt x="250" y="132"/>
                    </a:cubicBezTo>
                    <a:cubicBezTo>
                      <a:pt x="248" y="129"/>
                      <a:pt x="250" y="125"/>
                      <a:pt x="248" y="122"/>
                    </a:cubicBezTo>
                    <a:cubicBezTo>
                      <a:pt x="246" y="118"/>
                      <a:pt x="240" y="118"/>
                      <a:pt x="236" y="116"/>
                    </a:cubicBezTo>
                    <a:cubicBezTo>
                      <a:pt x="230" y="107"/>
                      <a:pt x="227" y="100"/>
                      <a:pt x="240" y="96"/>
                    </a:cubicBezTo>
                    <a:cubicBezTo>
                      <a:pt x="236" y="83"/>
                      <a:pt x="236" y="84"/>
                      <a:pt x="220" y="86"/>
                    </a:cubicBezTo>
                    <a:cubicBezTo>
                      <a:pt x="209" y="82"/>
                      <a:pt x="208" y="82"/>
                      <a:pt x="210" y="70"/>
                    </a:cubicBezTo>
                    <a:cubicBezTo>
                      <a:pt x="207" y="60"/>
                      <a:pt x="199" y="57"/>
                      <a:pt x="190" y="54"/>
                    </a:cubicBezTo>
                    <a:cubicBezTo>
                      <a:pt x="181" y="45"/>
                      <a:pt x="181" y="42"/>
                      <a:pt x="168" y="38"/>
                    </a:cubicBezTo>
                    <a:cubicBezTo>
                      <a:pt x="164" y="37"/>
                      <a:pt x="156" y="34"/>
                      <a:pt x="156" y="34"/>
                    </a:cubicBezTo>
                    <a:cubicBezTo>
                      <a:pt x="146" y="24"/>
                      <a:pt x="134" y="21"/>
                      <a:pt x="120" y="16"/>
                    </a:cubicBezTo>
                    <a:cubicBezTo>
                      <a:pt x="113" y="14"/>
                      <a:pt x="108" y="8"/>
                      <a:pt x="102" y="4"/>
                    </a:cubicBezTo>
                    <a:cubicBezTo>
                      <a:pt x="100" y="3"/>
                      <a:pt x="96" y="0"/>
                      <a:pt x="96" y="0"/>
                    </a:cubicBezTo>
                    <a:cubicBezTo>
                      <a:pt x="83" y="2"/>
                      <a:pt x="79" y="1"/>
                      <a:pt x="70" y="10"/>
                    </a:cubicBezTo>
                    <a:cubicBezTo>
                      <a:pt x="67" y="19"/>
                      <a:pt x="63" y="27"/>
                      <a:pt x="56" y="32"/>
                    </a:cubicBezTo>
                    <a:cubicBezTo>
                      <a:pt x="49" y="30"/>
                      <a:pt x="52" y="31"/>
                      <a:pt x="46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499" name="Freeform 19"/>
              <p:cNvSpPr>
                <a:spLocks/>
              </p:cNvSpPr>
              <p:nvPr/>
            </p:nvSpPr>
            <p:spPr bwMode="ltGray">
              <a:xfrm>
                <a:off x="2820" y="866"/>
                <a:ext cx="78" cy="64"/>
              </a:xfrm>
              <a:custGeom>
                <a:avLst/>
                <a:gdLst/>
                <a:ahLst/>
                <a:cxnLst>
                  <a:cxn ang="0">
                    <a:pos x="1" y="58"/>
                  </a:cxn>
                  <a:cxn ang="0">
                    <a:pos x="27" y="60"/>
                  </a:cxn>
                  <a:cxn ang="0">
                    <a:pos x="45" y="48"/>
                  </a:cxn>
                  <a:cxn ang="0">
                    <a:pos x="57" y="30"/>
                  </a:cxn>
                  <a:cxn ang="0">
                    <a:pos x="43" y="14"/>
                  </a:cxn>
                  <a:cxn ang="0">
                    <a:pos x="43" y="4"/>
                  </a:cxn>
                  <a:cxn ang="0">
                    <a:pos x="71" y="26"/>
                  </a:cxn>
                  <a:cxn ang="0">
                    <a:pos x="67" y="54"/>
                  </a:cxn>
                  <a:cxn ang="0">
                    <a:pos x="33" y="78"/>
                  </a:cxn>
                  <a:cxn ang="0">
                    <a:pos x="9" y="66"/>
                  </a:cxn>
                  <a:cxn ang="0">
                    <a:pos x="3" y="62"/>
                  </a:cxn>
                  <a:cxn ang="0">
                    <a:pos x="1" y="58"/>
                  </a:cxn>
                </a:cxnLst>
                <a:rect l="0" t="0" r="r" b="b"/>
                <a:pathLst>
                  <a:path w="78" h="78">
                    <a:moveTo>
                      <a:pt x="1" y="58"/>
                    </a:moveTo>
                    <a:cubicBezTo>
                      <a:pt x="6" y="44"/>
                      <a:pt x="18" y="57"/>
                      <a:pt x="27" y="60"/>
                    </a:cubicBezTo>
                    <a:cubicBezTo>
                      <a:pt x="35" y="57"/>
                      <a:pt x="38" y="52"/>
                      <a:pt x="45" y="48"/>
                    </a:cubicBezTo>
                    <a:cubicBezTo>
                      <a:pt x="48" y="40"/>
                      <a:pt x="51" y="36"/>
                      <a:pt x="57" y="30"/>
                    </a:cubicBezTo>
                    <a:cubicBezTo>
                      <a:pt x="55" y="23"/>
                      <a:pt x="43" y="14"/>
                      <a:pt x="43" y="14"/>
                    </a:cubicBezTo>
                    <a:cubicBezTo>
                      <a:pt x="33" y="0"/>
                      <a:pt x="30" y="1"/>
                      <a:pt x="43" y="4"/>
                    </a:cubicBezTo>
                    <a:cubicBezTo>
                      <a:pt x="54" y="11"/>
                      <a:pt x="58" y="22"/>
                      <a:pt x="71" y="26"/>
                    </a:cubicBezTo>
                    <a:cubicBezTo>
                      <a:pt x="78" y="37"/>
                      <a:pt x="78" y="46"/>
                      <a:pt x="67" y="54"/>
                    </a:cubicBezTo>
                    <a:cubicBezTo>
                      <a:pt x="51" y="49"/>
                      <a:pt x="53" y="71"/>
                      <a:pt x="33" y="78"/>
                    </a:cubicBezTo>
                    <a:cubicBezTo>
                      <a:pt x="16" y="72"/>
                      <a:pt x="25" y="76"/>
                      <a:pt x="9" y="66"/>
                    </a:cubicBezTo>
                    <a:cubicBezTo>
                      <a:pt x="7" y="65"/>
                      <a:pt x="3" y="62"/>
                      <a:pt x="3" y="62"/>
                    </a:cubicBezTo>
                    <a:cubicBezTo>
                      <a:pt x="0" y="54"/>
                      <a:pt x="13" y="42"/>
                      <a:pt x="1" y="5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0" name="Freeform 20"/>
              <p:cNvSpPr>
                <a:spLocks/>
              </p:cNvSpPr>
              <p:nvPr/>
            </p:nvSpPr>
            <p:spPr bwMode="ltGray">
              <a:xfrm>
                <a:off x="2984" y="732"/>
                <a:ext cx="19" cy="14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3" y="14"/>
                  </a:cxn>
                  <a:cxn ang="0">
                    <a:pos x="3" y="4"/>
                  </a:cxn>
                </a:cxnLst>
                <a:rect l="0" t="0" r="r" b="b"/>
                <a:pathLst>
                  <a:path w="17" h="18">
                    <a:moveTo>
                      <a:pt x="3" y="4"/>
                    </a:moveTo>
                    <a:cubicBezTo>
                      <a:pt x="17" y="7"/>
                      <a:pt x="16" y="18"/>
                      <a:pt x="3" y="14"/>
                    </a:cubicBezTo>
                    <a:cubicBezTo>
                      <a:pt x="0" y="6"/>
                      <a:pt x="7" y="0"/>
                      <a:pt x="3" y="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1" name="Freeform 21"/>
              <p:cNvSpPr>
                <a:spLocks/>
              </p:cNvSpPr>
              <p:nvPr/>
            </p:nvSpPr>
            <p:spPr bwMode="ltGray">
              <a:xfrm>
                <a:off x="3083" y="829"/>
                <a:ext cx="26" cy="19"/>
              </a:xfrm>
              <a:custGeom>
                <a:avLst/>
                <a:gdLst/>
                <a:ahLst/>
                <a:cxnLst>
                  <a:cxn ang="0">
                    <a:pos x="8" y="14"/>
                  </a:cxn>
                  <a:cxn ang="0">
                    <a:pos x="14" y="0"/>
                  </a:cxn>
                  <a:cxn ang="0">
                    <a:pos x="14" y="22"/>
                  </a:cxn>
                  <a:cxn ang="0">
                    <a:pos x="8" y="14"/>
                  </a:cxn>
                </a:cxnLst>
                <a:rect l="0" t="0" r="r" b="b"/>
                <a:pathLst>
                  <a:path w="26" h="22">
                    <a:moveTo>
                      <a:pt x="8" y="14"/>
                    </a:moveTo>
                    <a:cubicBezTo>
                      <a:pt x="5" y="6"/>
                      <a:pt x="5" y="3"/>
                      <a:pt x="14" y="0"/>
                    </a:cubicBezTo>
                    <a:cubicBezTo>
                      <a:pt x="26" y="4"/>
                      <a:pt x="23" y="16"/>
                      <a:pt x="14" y="22"/>
                    </a:cubicBezTo>
                    <a:cubicBezTo>
                      <a:pt x="0" y="17"/>
                      <a:pt x="13" y="3"/>
                      <a:pt x="8" y="1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2" name="Freeform 22"/>
              <p:cNvSpPr>
                <a:spLocks/>
              </p:cNvSpPr>
              <p:nvPr/>
            </p:nvSpPr>
            <p:spPr bwMode="ltGray">
              <a:xfrm>
                <a:off x="2766" y="610"/>
                <a:ext cx="19" cy="12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17" y="2"/>
                  </a:cxn>
                  <a:cxn ang="0">
                    <a:pos x="9" y="12"/>
                  </a:cxn>
                  <a:cxn ang="0">
                    <a:pos x="7" y="12"/>
                  </a:cxn>
                </a:cxnLst>
                <a:rect l="0" t="0" r="r" b="b"/>
                <a:pathLst>
                  <a:path w="20" h="15">
                    <a:moveTo>
                      <a:pt x="7" y="12"/>
                    </a:moveTo>
                    <a:cubicBezTo>
                      <a:pt x="0" y="1"/>
                      <a:pt x="6" y="0"/>
                      <a:pt x="17" y="2"/>
                    </a:cubicBezTo>
                    <a:cubicBezTo>
                      <a:pt x="20" y="10"/>
                      <a:pt x="18" y="15"/>
                      <a:pt x="9" y="12"/>
                    </a:cubicBezTo>
                    <a:cubicBezTo>
                      <a:pt x="4" y="4"/>
                      <a:pt x="4" y="4"/>
                      <a:pt x="7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3" name="Freeform 23"/>
              <p:cNvSpPr>
                <a:spLocks/>
              </p:cNvSpPr>
              <p:nvPr/>
            </p:nvSpPr>
            <p:spPr bwMode="ltGray">
              <a:xfrm>
                <a:off x="2600" y="713"/>
                <a:ext cx="19" cy="12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15" y="2"/>
                  </a:cxn>
                  <a:cxn ang="0">
                    <a:pos x="15" y="14"/>
                  </a:cxn>
                  <a:cxn ang="0">
                    <a:pos x="7" y="12"/>
                  </a:cxn>
                </a:cxnLst>
                <a:rect l="0" t="0" r="r" b="b"/>
                <a:pathLst>
                  <a:path w="20" h="15">
                    <a:moveTo>
                      <a:pt x="7" y="12"/>
                    </a:moveTo>
                    <a:cubicBezTo>
                      <a:pt x="0" y="2"/>
                      <a:pt x="3" y="0"/>
                      <a:pt x="15" y="2"/>
                    </a:cubicBezTo>
                    <a:cubicBezTo>
                      <a:pt x="16" y="4"/>
                      <a:pt x="20" y="12"/>
                      <a:pt x="15" y="14"/>
                    </a:cubicBezTo>
                    <a:cubicBezTo>
                      <a:pt x="12" y="15"/>
                      <a:pt x="7" y="12"/>
                      <a:pt x="7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4" name="Freeform 24"/>
              <p:cNvSpPr>
                <a:spLocks/>
              </p:cNvSpPr>
              <p:nvPr/>
            </p:nvSpPr>
            <p:spPr bwMode="ltGray">
              <a:xfrm>
                <a:off x="2417" y="680"/>
                <a:ext cx="80" cy="66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14" y="24"/>
                  </a:cxn>
                  <a:cxn ang="0">
                    <a:pos x="26" y="20"/>
                  </a:cxn>
                  <a:cxn ang="0">
                    <a:pos x="48" y="18"/>
                  </a:cxn>
                  <a:cxn ang="0">
                    <a:pos x="58" y="0"/>
                  </a:cxn>
                  <a:cxn ang="0">
                    <a:pos x="80" y="40"/>
                  </a:cxn>
                  <a:cxn ang="0">
                    <a:pos x="70" y="56"/>
                  </a:cxn>
                  <a:cxn ang="0">
                    <a:pos x="54" y="62"/>
                  </a:cxn>
                  <a:cxn ang="0">
                    <a:pos x="48" y="80"/>
                  </a:cxn>
                  <a:cxn ang="0">
                    <a:pos x="32" y="68"/>
                  </a:cxn>
                  <a:cxn ang="0">
                    <a:pos x="38" y="52"/>
                  </a:cxn>
                  <a:cxn ang="0">
                    <a:pos x="30" y="28"/>
                  </a:cxn>
                  <a:cxn ang="0">
                    <a:pos x="20" y="48"/>
                  </a:cxn>
                  <a:cxn ang="0">
                    <a:pos x="8" y="56"/>
                  </a:cxn>
                  <a:cxn ang="0">
                    <a:pos x="0" y="50"/>
                  </a:cxn>
                </a:cxnLst>
                <a:rect l="0" t="0" r="r" b="b"/>
                <a:pathLst>
                  <a:path w="80" h="80">
                    <a:moveTo>
                      <a:pt x="0" y="50"/>
                    </a:moveTo>
                    <a:cubicBezTo>
                      <a:pt x="1" y="47"/>
                      <a:pt x="12" y="25"/>
                      <a:pt x="14" y="24"/>
                    </a:cubicBezTo>
                    <a:cubicBezTo>
                      <a:pt x="17" y="22"/>
                      <a:pt x="26" y="20"/>
                      <a:pt x="26" y="20"/>
                    </a:cubicBezTo>
                    <a:cubicBezTo>
                      <a:pt x="34" y="23"/>
                      <a:pt x="40" y="21"/>
                      <a:pt x="48" y="18"/>
                    </a:cubicBezTo>
                    <a:cubicBezTo>
                      <a:pt x="52" y="12"/>
                      <a:pt x="54" y="6"/>
                      <a:pt x="58" y="0"/>
                    </a:cubicBezTo>
                    <a:cubicBezTo>
                      <a:pt x="70" y="4"/>
                      <a:pt x="76" y="28"/>
                      <a:pt x="80" y="40"/>
                    </a:cubicBezTo>
                    <a:cubicBezTo>
                      <a:pt x="75" y="54"/>
                      <a:pt x="80" y="50"/>
                      <a:pt x="70" y="56"/>
                    </a:cubicBezTo>
                    <a:cubicBezTo>
                      <a:pt x="61" y="53"/>
                      <a:pt x="59" y="54"/>
                      <a:pt x="54" y="62"/>
                    </a:cubicBezTo>
                    <a:cubicBezTo>
                      <a:pt x="57" y="71"/>
                      <a:pt x="56" y="75"/>
                      <a:pt x="48" y="80"/>
                    </a:cubicBezTo>
                    <a:cubicBezTo>
                      <a:pt x="40" y="77"/>
                      <a:pt x="39" y="72"/>
                      <a:pt x="32" y="68"/>
                    </a:cubicBezTo>
                    <a:cubicBezTo>
                      <a:pt x="26" y="59"/>
                      <a:pt x="30" y="57"/>
                      <a:pt x="38" y="52"/>
                    </a:cubicBezTo>
                    <a:cubicBezTo>
                      <a:pt x="41" y="42"/>
                      <a:pt x="39" y="34"/>
                      <a:pt x="30" y="28"/>
                    </a:cubicBezTo>
                    <a:cubicBezTo>
                      <a:pt x="20" y="31"/>
                      <a:pt x="30" y="40"/>
                      <a:pt x="20" y="48"/>
                    </a:cubicBezTo>
                    <a:cubicBezTo>
                      <a:pt x="16" y="51"/>
                      <a:pt x="8" y="56"/>
                      <a:pt x="8" y="56"/>
                    </a:cubicBezTo>
                    <a:cubicBezTo>
                      <a:pt x="2" y="50"/>
                      <a:pt x="5" y="50"/>
                      <a:pt x="0" y="5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5" name="Freeform 25"/>
              <p:cNvSpPr>
                <a:spLocks/>
              </p:cNvSpPr>
              <p:nvPr/>
            </p:nvSpPr>
            <p:spPr bwMode="ltGray">
              <a:xfrm>
                <a:off x="2391" y="540"/>
                <a:ext cx="94" cy="144"/>
              </a:xfrm>
              <a:custGeom>
                <a:avLst/>
                <a:gdLst/>
                <a:ahLst/>
                <a:cxnLst>
                  <a:cxn ang="0">
                    <a:pos x="14" y="96"/>
                  </a:cxn>
                  <a:cxn ang="0">
                    <a:pos x="26" y="128"/>
                  </a:cxn>
                  <a:cxn ang="0">
                    <a:pos x="32" y="108"/>
                  </a:cxn>
                  <a:cxn ang="0">
                    <a:pos x="52" y="100"/>
                  </a:cxn>
                  <a:cxn ang="0">
                    <a:pos x="46" y="124"/>
                  </a:cxn>
                  <a:cxn ang="0">
                    <a:pos x="66" y="126"/>
                  </a:cxn>
                  <a:cxn ang="0">
                    <a:pos x="76" y="142"/>
                  </a:cxn>
                  <a:cxn ang="0">
                    <a:pos x="58" y="148"/>
                  </a:cxn>
                  <a:cxn ang="0">
                    <a:pos x="74" y="174"/>
                  </a:cxn>
                  <a:cxn ang="0">
                    <a:pos x="84" y="154"/>
                  </a:cxn>
                  <a:cxn ang="0">
                    <a:pos x="82" y="112"/>
                  </a:cxn>
                  <a:cxn ang="0">
                    <a:pos x="60" y="106"/>
                  </a:cxn>
                  <a:cxn ang="0">
                    <a:pos x="50" y="82"/>
                  </a:cxn>
                  <a:cxn ang="0">
                    <a:pos x="34" y="82"/>
                  </a:cxn>
                  <a:cxn ang="0">
                    <a:pos x="30" y="70"/>
                  </a:cxn>
                  <a:cxn ang="0">
                    <a:pos x="42" y="42"/>
                  </a:cxn>
                  <a:cxn ang="0">
                    <a:pos x="30" y="0"/>
                  </a:cxn>
                  <a:cxn ang="0">
                    <a:pos x="18" y="22"/>
                  </a:cxn>
                  <a:cxn ang="0">
                    <a:pos x="4" y="46"/>
                  </a:cxn>
                  <a:cxn ang="0">
                    <a:pos x="14" y="76"/>
                  </a:cxn>
                  <a:cxn ang="0">
                    <a:pos x="14" y="96"/>
                  </a:cxn>
                </a:cxnLst>
                <a:rect l="0" t="0" r="r" b="b"/>
                <a:pathLst>
                  <a:path w="94" h="174">
                    <a:moveTo>
                      <a:pt x="14" y="96"/>
                    </a:moveTo>
                    <a:cubicBezTo>
                      <a:pt x="11" y="109"/>
                      <a:pt x="15" y="120"/>
                      <a:pt x="26" y="128"/>
                    </a:cubicBezTo>
                    <a:cubicBezTo>
                      <a:pt x="34" y="120"/>
                      <a:pt x="35" y="119"/>
                      <a:pt x="32" y="108"/>
                    </a:cubicBezTo>
                    <a:cubicBezTo>
                      <a:pt x="35" y="92"/>
                      <a:pt x="39" y="92"/>
                      <a:pt x="52" y="100"/>
                    </a:cubicBezTo>
                    <a:cubicBezTo>
                      <a:pt x="59" y="110"/>
                      <a:pt x="49" y="114"/>
                      <a:pt x="46" y="124"/>
                    </a:cubicBezTo>
                    <a:cubicBezTo>
                      <a:pt x="50" y="137"/>
                      <a:pt x="57" y="129"/>
                      <a:pt x="66" y="126"/>
                    </a:cubicBezTo>
                    <a:cubicBezTo>
                      <a:pt x="77" y="129"/>
                      <a:pt x="79" y="131"/>
                      <a:pt x="76" y="142"/>
                    </a:cubicBezTo>
                    <a:cubicBezTo>
                      <a:pt x="67" y="139"/>
                      <a:pt x="65" y="141"/>
                      <a:pt x="58" y="148"/>
                    </a:cubicBezTo>
                    <a:cubicBezTo>
                      <a:pt x="60" y="160"/>
                      <a:pt x="62" y="170"/>
                      <a:pt x="74" y="174"/>
                    </a:cubicBezTo>
                    <a:cubicBezTo>
                      <a:pt x="77" y="165"/>
                      <a:pt x="74" y="157"/>
                      <a:pt x="84" y="154"/>
                    </a:cubicBezTo>
                    <a:cubicBezTo>
                      <a:pt x="91" y="143"/>
                      <a:pt x="94" y="122"/>
                      <a:pt x="82" y="112"/>
                    </a:cubicBezTo>
                    <a:cubicBezTo>
                      <a:pt x="77" y="108"/>
                      <a:pt x="66" y="108"/>
                      <a:pt x="60" y="106"/>
                    </a:cubicBezTo>
                    <a:cubicBezTo>
                      <a:pt x="65" y="92"/>
                      <a:pt x="66" y="87"/>
                      <a:pt x="50" y="82"/>
                    </a:cubicBezTo>
                    <a:cubicBezTo>
                      <a:pt x="48" y="82"/>
                      <a:pt x="37" y="86"/>
                      <a:pt x="34" y="82"/>
                    </a:cubicBezTo>
                    <a:cubicBezTo>
                      <a:pt x="32" y="79"/>
                      <a:pt x="30" y="70"/>
                      <a:pt x="30" y="70"/>
                    </a:cubicBezTo>
                    <a:cubicBezTo>
                      <a:pt x="32" y="54"/>
                      <a:pt x="32" y="52"/>
                      <a:pt x="42" y="42"/>
                    </a:cubicBezTo>
                    <a:cubicBezTo>
                      <a:pt x="41" y="30"/>
                      <a:pt x="45" y="5"/>
                      <a:pt x="30" y="0"/>
                    </a:cubicBezTo>
                    <a:cubicBezTo>
                      <a:pt x="14" y="4"/>
                      <a:pt x="16" y="4"/>
                      <a:pt x="18" y="22"/>
                    </a:cubicBezTo>
                    <a:cubicBezTo>
                      <a:pt x="16" y="39"/>
                      <a:pt x="15" y="35"/>
                      <a:pt x="4" y="46"/>
                    </a:cubicBezTo>
                    <a:cubicBezTo>
                      <a:pt x="0" y="59"/>
                      <a:pt x="5" y="67"/>
                      <a:pt x="14" y="76"/>
                    </a:cubicBezTo>
                    <a:cubicBezTo>
                      <a:pt x="15" y="80"/>
                      <a:pt x="17" y="93"/>
                      <a:pt x="14" y="9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6" name="Freeform 26"/>
              <p:cNvSpPr>
                <a:spLocks/>
              </p:cNvSpPr>
              <p:nvPr/>
            </p:nvSpPr>
            <p:spPr bwMode="ltGray">
              <a:xfrm>
                <a:off x="2415" y="645"/>
                <a:ext cx="32" cy="41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12" y="0"/>
                  </a:cxn>
                  <a:cxn ang="0">
                    <a:pos x="20" y="16"/>
                  </a:cxn>
                  <a:cxn ang="0">
                    <a:pos x="22" y="24"/>
                  </a:cxn>
                  <a:cxn ang="0">
                    <a:pos x="28" y="26"/>
                  </a:cxn>
                  <a:cxn ang="0">
                    <a:pos x="32" y="38"/>
                  </a:cxn>
                  <a:cxn ang="0">
                    <a:pos x="18" y="50"/>
                  </a:cxn>
                  <a:cxn ang="0">
                    <a:pos x="6" y="24"/>
                  </a:cxn>
                </a:cxnLst>
                <a:rect l="0" t="0" r="r" b="b"/>
                <a:pathLst>
                  <a:path w="32" h="50">
                    <a:moveTo>
                      <a:pt x="6" y="24"/>
                    </a:moveTo>
                    <a:cubicBezTo>
                      <a:pt x="0" y="15"/>
                      <a:pt x="3" y="6"/>
                      <a:pt x="12" y="0"/>
                    </a:cubicBezTo>
                    <a:cubicBezTo>
                      <a:pt x="23" y="3"/>
                      <a:pt x="23" y="5"/>
                      <a:pt x="20" y="16"/>
                    </a:cubicBezTo>
                    <a:cubicBezTo>
                      <a:pt x="21" y="19"/>
                      <a:pt x="20" y="22"/>
                      <a:pt x="22" y="24"/>
                    </a:cubicBezTo>
                    <a:cubicBezTo>
                      <a:pt x="23" y="26"/>
                      <a:pt x="27" y="24"/>
                      <a:pt x="28" y="26"/>
                    </a:cubicBezTo>
                    <a:cubicBezTo>
                      <a:pt x="30" y="29"/>
                      <a:pt x="32" y="38"/>
                      <a:pt x="32" y="38"/>
                    </a:cubicBezTo>
                    <a:cubicBezTo>
                      <a:pt x="29" y="46"/>
                      <a:pt x="26" y="47"/>
                      <a:pt x="18" y="50"/>
                    </a:cubicBezTo>
                    <a:cubicBezTo>
                      <a:pt x="12" y="41"/>
                      <a:pt x="18" y="24"/>
                      <a:pt x="6" y="2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7" name="Freeform 27"/>
              <p:cNvSpPr>
                <a:spLocks/>
              </p:cNvSpPr>
              <p:nvPr/>
            </p:nvSpPr>
            <p:spPr bwMode="ltGray">
              <a:xfrm>
                <a:off x="2349" y="655"/>
                <a:ext cx="45" cy="4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22" y="20"/>
                  </a:cxn>
                  <a:cxn ang="0">
                    <a:pos x="36" y="0"/>
                  </a:cxn>
                  <a:cxn ang="0">
                    <a:pos x="24" y="28"/>
                  </a:cxn>
                  <a:cxn ang="0">
                    <a:pos x="2" y="50"/>
                  </a:cxn>
                  <a:cxn ang="0">
                    <a:pos x="0" y="44"/>
                  </a:cxn>
                </a:cxnLst>
                <a:rect l="0" t="0" r="r" b="b"/>
                <a:pathLst>
                  <a:path w="43" h="50">
                    <a:moveTo>
                      <a:pt x="0" y="44"/>
                    </a:moveTo>
                    <a:cubicBezTo>
                      <a:pt x="6" y="38"/>
                      <a:pt x="18" y="29"/>
                      <a:pt x="22" y="20"/>
                    </a:cubicBezTo>
                    <a:cubicBezTo>
                      <a:pt x="27" y="10"/>
                      <a:pt x="25" y="4"/>
                      <a:pt x="36" y="0"/>
                    </a:cubicBezTo>
                    <a:cubicBezTo>
                      <a:pt x="43" y="11"/>
                      <a:pt x="36" y="24"/>
                      <a:pt x="24" y="28"/>
                    </a:cubicBezTo>
                    <a:cubicBezTo>
                      <a:pt x="21" y="38"/>
                      <a:pt x="12" y="47"/>
                      <a:pt x="2" y="50"/>
                    </a:cubicBezTo>
                    <a:cubicBezTo>
                      <a:pt x="1" y="48"/>
                      <a:pt x="0" y="44"/>
                      <a:pt x="0" y="4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8" name="Freeform 28"/>
              <p:cNvSpPr>
                <a:spLocks/>
              </p:cNvSpPr>
              <p:nvPr/>
            </p:nvSpPr>
            <p:spPr bwMode="ltGray">
              <a:xfrm>
                <a:off x="4808" y="596"/>
                <a:ext cx="701" cy="439"/>
              </a:xfrm>
              <a:custGeom>
                <a:avLst/>
                <a:gdLst/>
                <a:ahLst/>
                <a:cxnLst>
                  <a:cxn ang="0">
                    <a:pos x="21" y="280"/>
                  </a:cxn>
                  <a:cxn ang="0">
                    <a:pos x="24" y="250"/>
                  </a:cxn>
                  <a:cxn ang="0">
                    <a:pos x="22" y="245"/>
                  </a:cxn>
                  <a:cxn ang="0">
                    <a:pos x="16" y="218"/>
                  </a:cxn>
                  <a:cxn ang="0">
                    <a:pos x="4" y="215"/>
                  </a:cxn>
                  <a:cxn ang="0">
                    <a:pos x="0" y="191"/>
                  </a:cxn>
                  <a:cxn ang="0">
                    <a:pos x="12" y="180"/>
                  </a:cxn>
                  <a:cxn ang="0">
                    <a:pos x="6" y="165"/>
                  </a:cxn>
                  <a:cxn ang="0">
                    <a:pos x="2" y="160"/>
                  </a:cxn>
                  <a:cxn ang="0">
                    <a:pos x="28" y="120"/>
                  </a:cxn>
                  <a:cxn ang="0">
                    <a:pos x="44" y="96"/>
                  </a:cxn>
                  <a:cxn ang="0">
                    <a:pos x="42" y="70"/>
                  </a:cxn>
                  <a:cxn ang="0">
                    <a:pos x="24" y="43"/>
                  </a:cxn>
                  <a:cxn ang="0">
                    <a:pos x="20" y="32"/>
                  </a:cxn>
                  <a:cxn ang="0">
                    <a:pos x="26" y="36"/>
                  </a:cxn>
                  <a:cxn ang="0">
                    <a:pos x="48" y="35"/>
                  </a:cxn>
                  <a:cxn ang="0">
                    <a:pos x="64" y="11"/>
                  </a:cxn>
                  <a:cxn ang="0">
                    <a:pos x="82" y="0"/>
                  </a:cxn>
                  <a:cxn ang="0">
                    <a:pos x="88" y="2"/>
                  </a:cxn>
                  <a:cxn ang="0">
                    <a:pos x="92" y="9"/>
                  </a:cxn>
                  <a:cxn ang="0">
                    <a:pos x="98" y="5"/>
                  </a:cxn>
                  <a:cxn ang="0">
                    <a:pos x="110" y="8"/>
                  </a:cxn>
                  <a:cxn ang="0">
                    <a:pos x="116" y="9"/>
                  </a:cxn>
                  <a:cxn ang="0">
                    <a:pos x="141" y="14"/>
                  </a:cxn>
                  <a:cxn ang="0">
                    <a:pos x="155" y="24"/>
                  </a:cxn>
                  <a:cxn ang="0">
                    <a:pos x="167" y="17"/>
                  </a:cxn>
                  <a:cxn ang="0">
                    <a:pos x="173" y="14"/>
                  </a:cxn>
                  <a:cxn ang="0">
                    <a:pos x="195" y="14"/>
                  </a:cxn>
                  <a:cxn ang="0">
                    <a:pos x="211" y="32"/>
                  </a:cxn>
                  <a:cxn ang="0">
                    <a:pos x="231" y="59"/>
                  </a:cxn>
                  <a:cxn ang="0">
                    <a:pos x="245" y="70"/>
                  </a:cxn>
                  <a:cxn ang="0">
                    <a:pos x="257" y="68"/>
                  </a:cxn>
                  <a:cxn ang="0">
                    <a:pos x="270" y="65"/>
                  </a:cxn>
                  <a:cxn ang="0">
                    <a:pos x="290" y="71"/>
                  </a:cxn>
                  <a:cxn ang="0">
                    <a:pos x="300" y="81"/>
                  </a:cxn>
                  <a:cxn ang="0">
                    <a:pos x="308" y="90"/>
                  </a:cxn>
                  <a:cxn ang="0">
                    <a:pos x="318" y="111"/>
                  </a:cxn>
                  <a:cxn ang="0">
                    <a:pos x="322" y="120"/>
                  </a:cxn>
                  <a:cxn ang="0">
                    <a:pos x="324" y="125"/>
                  </a:cxn>
                  <a:cxn ang="0">
                    <a:pos x="310" y="142"/>
                  </a:cxn>
                  <a:cxn ang="0">
                    <a:pos x="322" y="141"/>
                  </a:cxn>
                  <a:cxn ang="0">
                    <a:pos x="342" y="155"/>
                  </a:cxn>
                  <a:cxn ang="0">
                    <a:pos x="364" y="157"/>
                  </a:cxn>
                  <a:cxn ang="0">
                    <a:pos x="380" y="168"/>
                  </a:cxn>
                  <a:cxn ang="0">
                    <a:pos x="382" y="172"/>
                  </a:cxn>
                  <a:cxn ang="0">
                    <a:pos x="382" y="176"/>
                  </a:cxn>
                  <a:cxn ang="0">
                    <a:pos x="394" y="172"/>
                  </a:cxn>
                  <a:cxn ang="0">
                    <a:pos x="400" y="171"/>
                  </a:cxn>
                  <a:cxn ang="0">
                    <a:pos x="439" y="185"/>
                  </a:cxn>
                  <a:cxn ang="0">
                    <a:pos x="447" y="199"/>
                  </a:cxn>
                  <a:cxn ang="0">
                    <a:pos x="465" y="201"/>
                  </a:cxn>
                  <a:cxn ang="0">
                    <a:pos x="471" y="215"/>
                  </a:cxn>
                  <a:cxn ang="0">
                    <a:pos x="451" y="258"/>
                  </a:cxn>
                  <a:cxn ang="0">
                    <a:pos x="435" y="281"/>
                  </a:cxn>
                </a:cxnLst>
                <a:rect l="0" t="0" r="r" b="b"/>
                <a:pathLst>
                  <a:path w="471" h="281">
                    <a:moveTo>
                      <a:pt x="21" y="280"/>
                    </a:moveTo>
                    <a:cubicBezTo>
                      <a:pt x="32" y="281"/>
                      <a:pt x="25" y="253"/>
                      <a:pt x="24" y="250"/>
                    </a:cubicBezTo>
                    <a:cubicBezTo>
                      <a:pt x="23" y="248"/>
                      <a:pt x="22" y="245"/>
                      <a:pt x="22" y="245"/>
                    </a:cubicBezTo>
                    <a:cubicBezTo>
                      <a:pt x="21" y="243"/>
                      <a:pt x="20" y="221"/>
                      <a:pt x="16" y="218"/>
                    </a:cubicBezTo>
                    <a:cubicBezTo>
                      <a:pt x="13" y="216"/>
                      <a:pt x="4" y="215"/>
                      <a:pt x="4" y="215"/>
                    </a:cubicBezTo>
                    <a:cubicBezTo>
                      <a:pt x="0" y="207"/>
                      <a:pt x="3" y="200"/>
                      <a:pt x="0" y="191"/>
                    </a:cubicBezTo>
                    <a:cubicBezTo>
                      <a:pt x="2" y="185"/>
                      <a:pt x="7" y="186"/>
                      <a:pt x="12" y="180"/>
                    </a:cubicBezTo>
                    <a:cubicBezTo>
                      <a:pt x="14" y="172"/>
                      <a:pt x="14" y="169"/>
                      <a:pt x="6" y="165"/>
                    </a:cubicBezTo>
                    <a:cubicBezTo>
                      <a:pt x="4" y="163"/>
                      <a:pt x="2" y="162"/>
                      <a:pt x="2" y="160"/>
                    </a:cubicBezTo>
                    <a:cubicBezTo>
                      <a:pt x="2" y="150"/>
                      <a:pt x="16" y="123"/>
                      <a:pt x="28" y="120"/>
                    </a:cubicBezTo>
                    <a:cubicBezTo>
                      <a:pt x="32" y="111"/>
                      <a:pt x="40" y="105"/>
                      <a:pt x="44" y="96"/>
                    </a:cubicBezTo>
                    <a:cubicBezTo>
                      <a:pt x="39" y="83"/>
                      <a:pt x="38" y="85"/>
                      <a:pt x="42" y="70"/>
                    </a:cubicBezTo>
                    <a:cubicBezTo>
                      <a:pt x="38" y="60"/>
                      <a:pt x="34" y="48"/>
                      <a:pt x="24" y="43"/>
                    </a:cubicBezTo>
                    <a:cubicBezTo>
                      <a:pt x="18" y="36"/>
                      <a:pt x="10" y="37"/>
                      <a:pt x="20" y="32"/>
                    </a:cubicBezTo>
                    <a:cubicBezTo>
                      <a:pt x="27" y="34"/>
                      <a:pt x="26" y="32"/>
                      <a:pt x="26" y="36"/>
                    </a:cubicBezTo>
                    <a:cubicBezTo>
                      <a:pt x="34" y="41"/>
                      <a:pt x="39" y="39"/>
                      <a:pt x="48" y="35"/>
                    </a:cubicBezTo>
                    <a:cubicBezTo>
                      <a:pt x="45" y="22"/>
                      <a:pt x="48" y="14"/>
                      <a:pt x="64" y="11"/>
                    </a:cubicBezTo>
                    <a:cubicBezTo>
                      <a:pt x="71" y="8"/>
                      <a:pt x="75" y="3"/>
                      <a:pt x="82" y="0"/>
                    </a:cubicBezTo>
                    <a:cubicBezTo>
                      <a:pt x="84" y="1"/>
                      <a:pt x="88" y="0"/>
                      <a:pt x="88" y="2"/>
                    </a:cubicBezTo>
                    <a:cubicBezTo>
                      <a:pt x="90" y="12"/>
                      <a:pt x="75" y="13"/>
                      <a:pt x="92" y="9"/>
                    </a:cubicBezTo>
                    <a:cubicBezTo>
                      <a:pt x="94" y="8"/>
                      <a:pt x="96" y="5"/>
                      <a:pt x="98" y="5"/>
                    </a:cubicBezTo>
                    <a:cubicBezTo>
                      <a:pt x="102" y="4"/>
                      <a:pt x="106" y="7"/>
                      <a:pt x="110" y="8"/>
                    </a:cubicBezTo>
                    <a:cubicBezTo>
                      <a:pt x="112" y="8"/>
                      <a:pt x="116" y="9"/>
                      <a:pt x="116" y="9"/>
                    </a:cubicBezTo>
                    <a:cubicBezTo>
                      <a:pt x="122" y="16"/>
                      <a:pt x="129" y="13"/>
                      <a:pt x="141" y="14"/>
                    </a:cubicBezTo>
                    <a:cubicBezTo>
                      <a:pt x="143" y="21"/>
                      <a:pt x="147" y="22"/>
                      <a:pt x="155" y="24"/>
                    </a:cubicBezTo>
                    <a:cubicBezTo>
                      <a:pt x="159" y="22"/>
                      <a:pt x="163" y="20"/>
                      <a:pt x="167" y="17"/>
                    </a:cubicBezTo>
                    <a:cubicBezTo>
                      <a:pt x="169" y="16"/>
                      <a:pt x="173" y="14"/>
                      <a:pt x="173" y="14"/>
                    </a:cubicBezTo>
                    <a:cubicBezTo>
                      <a:pt x="195" y="26"/>
                      <a:pt x="175" y="20"/>
                      <a:pt x="195" y="14"/>
                    </a:cubicBezTo>
                    <a:cubicBezTo>
                      <a:pt x="207" y="17"/>
                      <a:pt x="201" y="26"/>
                      <a:pt x="211" y="32"/>
                    </a:cubicBezTo>
                    <a:cubicBezTo>
                      <a:pt x="214" y="38"/>
                      <a:pt x="224" y="55"/>
                      <a:pt x="231" y="59"/>
                    </a:cubicBezTo>
                    <a:cubicBezTo>
                      <a:pt x="241" y="70"/>
                      <a:pt x="235" y="67"/>
                      <a:pt x="245" y="70"/>
                    </a:cubicBezTo>
                    <a:cubicBezTo>
                      <a:pt x="249" y="69"/>
                      <a:pt x="253" y="69"/>
                      <a:pt x="257" y="68"/>
                    </a:cubicBezTo>
                    <a:cubicBezTo>
                      <a:pt x="261" y="67"/>
                      <a:pt x="270" y="65"/>
                      <a:pt x="270" y="65"/>
                    </a:cubicBezTo>
                    <a:cubicBezTo>
                      <a:pt x="278" y="66"/>
                      <a:pt x="283" y="67"/>
                      <a:pt x="290" y="71"/>
                    </a:cubicBezTo>
                    <a:cubicBezTo>
                      <a:pt x="304" y="88"/>
                      <a:pt x="282" y="62"/>
                      <a:pt x="300" y="81"/>
                    </a:cubicBezTo>
                    <a:cubicBezTo>
                      <a:pt x="302" y="84"/>
                      <a:pt x="308" y="90"/>
                      <a:pt x="308" y="90"/>
                    </a:cubicBezTo>
                    <a:cubicBezTo>
                      <a:pt x="311" y="98"/>
                      <a:pt x="315" y="103"/>
                      <a:pt x="318" y="111"/>
                    </a:cubicBezTo>
                    <a:cubicBezTo>
                      <a:pt x="319" y="114"/>
                      <a:pt x="321" y="117"/>
                      <a:pt x="322" y="120"/>
                    </a:cubicBezTo>
                    <a:cubicBezTo>
                      <a:pt x="323" y="122"/>
                      <a:pt x="324" y="125"/>
                      <a:pt x="324" y="125"/>
                    </a:cubicBezTo>
                    <a:cubicBezTo>
                      <a:pt x="321" y="132"/>
                      <a:pt x="313" y="134"/>
                      <a:pt x="310" y="142"/>
                    </a:cubicBezTo>
                    <a:cubicBezTo>
                      <a:pt x="313" y="151"/>
                      <a:pt x="317" y="146"/>
                      <a:pt x="322" y="141"/>
                    </a:cubicBezTo>
                    <a:cubicBezTo>
                      <a:pt x="341" y="143"/>
                      <a:pt x="339" y="142"/>
                      <a:pt x="342" y="155"/>
                    </a:cubicBezTo>
                    <a:cubicBezTo>
                      <a:pt x="351" y="150"/>
                      <a:pt x="355" y="152"/>
                      <a:pt x="364" y="157"/>
                    </a:cubicBezTo>
                    <a:cubicBezTo>
                      <a:pt x="369" y="162"/>
                      <a:pt x="372" y="166"/>
                      <a:pt x="380" y="168"/>
                    </a:cubicBezTo>
                    <a:cubicBezTo>
                      <a:pt x="381" y="169"/>
                      <a:pt x="383" y="171"/>
                      <a:pt x="382" y="172"/>
                    </a:cubicBezTo>
                    <a:cubicBezTo>
                      <a:pt x="380" y="176"/>
                      <a:pt x="368" y="172"/>
                      <a:pt x="382" y="176"/>
                    </a:cubicBezTo>
                    <a:cubicBezTo>
                      <a:pt x="386" y="175"/>
                      <a:pt x="390" y="173"/>
                      <a:pt x="394" y="172"/>
                    </a:cubicBezTo>
                    <a:cubicBezTo>
                      <a:pt x="396" y="172"/>
                      <a:pt x="400" y="171"/>
                      <a:pt x="400" y="171"/>
                    </a:cubicBezTo>
                    <a:cubicBezTo>
                      <a:pt x="413" y="177"/>
                      <a:pt x="427" y="179"/>
                      <a:pt x="439" y="185"/>
                    </a:cubicBezTo>
                    <a:cubicBezTo>
                      <a:pt x="441" y="190"/>
                      <a:pt x="445" y="194"/>
                      <a:pt x="447" y="199"/>
                    </a:cubicBezTo>
                    <a:cubicBezTo>
                      <a:pt x="453" y="198"/>
                      <a:pt x="460" y="195"/>
                      <a:pt x="465" y="201"/>
                    </a:cubicBezTo>
                    <a:cubicBezTo>
                      <a:pt x="468" y="205"/>
                      <a:pt x="471" y="215"/>
                      <a:pt x="471" y="215"/>
                    </a:cubicBezTo>
                    <a:cubicBezTo>
                      <a:pt x="468" y="231"/>
                      <a:pt x="469" y="248"/>
                      <a:pt x="451" y="258"/>
                    </a:cubicBezTo>
                    <a:cubicBezTo>
                      <a:pt x="447" y="262"/>
                      <a:pt x="437" y="275"/>
                      <a:pt x="435" y="281"/>
                    </a:cubicBezTo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09" name="Freeform 29"/>
              <p:cNvSpPr>
                <a:spLocks/>
              </p:cNvSpPr>
              <p:nvPr/>
            </p:nvSpPr>
            <p:spPr bwMode="ltGray">
              <a:xfrm>
                <a:off x="3880" y="-7"/>
                <a:ext cx="984" cy="693"/>
              </a:xfrm>
              <a:custGeom>
                <a:avLst/>
                <a:gdLst/>
                <a:ahLst/>
                <a:cxnLst>
                  <a:cxn ang="0">
                    <a:pos x="406" y="6"/>
                  </a:cxn>
                  <a:cxn ang="0">
                    <a:pos x="502" y="34"/>
                  </a:cxn>
                  <a:cxn ang="0">
                    <a:pos x="550" y="38"/>
                  </a:cxn>
                  <a:cxn ang="0">
                    <a:pos x="578" y="130"/>
                  </a:cxn>
                  <a:cxn ang="0">
                    <a:pos x="586" y="90"/>
                  </a:cxn>
                  <a:cxn ang="0">
                    <a:pos x="606" y="70"/>
                  </a:cxn>
                  <a:cxn ang="0">
                    <a:pos x="642" y="126"/>
                  </a:cxn>
                  <a:cxn ang="0">
                    <a:pos x="682" y="98"/>
                  </a:cxn>
                  <a:cxn ang="0">
                    <a:pos x="706" y="86"/>
                  </a:cxn>
                  <a:cxn ang="0">
                    <a:pos x="762" y="2"/>
                  </a:cxn>
                  <a:cxn ang="0">
                    <a:pos x="798" y="70"/>
                  </a:cxn>
                  <a:cxn ang="0">
                    <a:pos x="798" y="130"/>
                  </a:cxn>
                  <a:cxn ang="0">
                    <a:pos x="790" y="158"/>
                  </a:cxn>
                  <a:cxn ang="0">
                    <a:pos x="766" y="162"/>
                  </a:cxn>
                  <a:cxn ang="0">
                    <a:pos x="762" y="186"/>
                  </a:cxn>
                  <a:cxn ang="0">
                    <a:pos x="802" y="226"/>
                  </a:cxn>
                  <a:cxn ang="0">
                    <a:pos x="786" y="322"/>
                  </a:cxn>
                  <a:cxn ang="0">
                    <a:pos x="830" y="414"/>
                  </a:cxn>
                  <a:cxn ang="0">
                    <a:pos x="854" y="450"/>
                  </a:cxn>
                  <a:cxn ang="0">
                    <a:pos x="830" y="450"/>
                  </a:cxn>
                  <a:cxn ang="0">
                    <a:pos x="746" y="378"/>
                  </a:cxn>
                  <a:cxn ang="0">
                    <a:pos x="678" y="402"/>
                  </a:cxn>
                  <a:cxn ang="0">
                    <a:pos x="590" y="442"/>
                  </a:cxn>
                  <a:cxn ang="0">
                    <a:pos x="642" y="578"/>
                  </a:cxn>
                  <a:cxn ang="0">
                    <a:pos x="710" y="610"/>
                  </a:cxn>
                  <a:cxn ang="0">
                    <a:pos x="738" y="550"/>
                  </a:cxn>
                  <a:cxn ang="0">
                    <a:pos x="774" y="570"/>
                  </a:cxn>
                  <a:cxn ang="0">
                    <a:pos x="766" y="630"/>
                  </a:cxn>
                  <a:cxn ang="0">
                    <a:pos x="802" y="670"/>
                  </a:cxn>
                  <a:cxn ang="0">
                    <a:pos x="838" y="658"/>
                  </a:cxn>
                  <a:cxn ang="0">
                    <a:pos x="922" y="806"/>
                  </a:cxn>
                  <a:cxn ang="0">
                    <a:pos x="942" y="826"/>
                  </a:cxn>
                  <a:cxn ang="0">
                    <a:pos x="874" y="810"/>
                  </a:cxn>
                  <a:cxn ang="0">
                    <a:pos x="830" y="758"/>
                  </a:cxn>
                  <a:cxn ang="0">
                    <a:pos x="778" y="710"/>
                  </a:cxn>
                  <a:cxn ang="0">
                    <a:pos x="702" y="662"/>
                  </a:cxn>
                  <a:cxn ang="0">
                    <a:pos x="614" y="646"/>
                  </a:cxn>
                  <a:cxn ang="0">
                    <a:pos x="506" y="594"/>
                  </a:cxn>
                  <a:cxn ang="0">
                    <a:pos x="462" y="506"/>
                  </a:cxn>
                  <a:cxn ang="0">
                    <a:pos x="430" y="462"/>
                  </a:cxn>
                  <a:cxn ang="0">
                    <a:pos x="382" y="430"/>
                  </a:cxn>
                  <a:cxn ang="0">
                    <a:pos x="342" y="370"/>
                  </a:cxn>
                  <a:cxn ang="0">
                    <a:pos x="354" y="414"/>
                  </a:cxn>
                  <a:cxn ang="0">
                    <a:pos x="418" y="494"/>
                  </a:cxn>
                  <a:cxn ang="0">
                    <a:pos x="422" y="526"/>
                  </a:cxn>
                  <a:cxn ang="0">
                    <a:pos x="394" y="498"/>
                  </a:cxn>
                  <a:cxn ang="0">
                    <a:pos x="354" y="466"/>
                  </a:cxn>
                  <a:cxn ang="0">
                    <a:pos x="314" y="402"/>
                  </a:cxn>
                  <a:cxn ang="0">
                    <a:pos x="266" y="346"/>
                  </a:cxn>
                  <a:cxn ang="0">
                    <a:pos x="210" y="314"/>
                  </a:cxn>
                  <a:cxn ang="0">
                    <a:pos x="154" y="238"/>
                  </a:cxn>
                  <a:cxn ang="0">
                    <a:pos x="66" y="66"/>
                  </a:cxn>
                  <a:cxn ang="0">
                    <a:pos x="34" y="38"/>
                  </a:cxn>
                  <a:cxn ang="0">
                    <a:pos x="46" y="22"/>
                  </a:cxn>
                  <a:cxn ang="0">
                    <a:pos x="102" y="70"/>
                  </a:cxn>
                </a:cxnLst>
                <a:rect l="0" t="0" r="r" b="b"/>
                <a:pathLst>
                  <a:path w="984" h="844">
                    <a:moveTo>
                      <a:pt x="82" y="38"/>
                    </a:moveTo>
                    <a:lnTo>
                      <a:pt x="406" y="6"/>
                    </a:lnTo>
                    <a:cubicBezTo>
                      <a:pt x="497" y="22"/>
                      <a:pt x="465" y="0"/>
                      <a:pt x="474" y="54"/>
                    </a:cubicBezTo>
                    <a:cubicBezTo>
                      <a:pt x="492" y="48"/>
                      <a:pt x="484" y="40"/>
                      <a:pt x="502" y="34"/>
                    </a:cubicBezTo>
                    <a:cubicBezTo>
                      <a:pt x="510" y="37"/>
                      <a:pt x="517" y="46"/>
                      <a:pt x="526" y="46"/>
                    </a:cubicBezTo>
                    <a:cubicBezTo>
                      <a:pt x="534" y="46"/>
                      <a:pt x="550" y="38"/>
                      <a:pt x="550" y="38"/>
                    </a:cubicBezTo>
                    <a:cubicBezTo>
                      <a:pt x="556" y="55"/>
                      <a:pt x="552" y="60"/>
                      <a:pt x="542" y="74"/>
                    </a:cubicBezTo>
                    <a:cubicBezTo>
                      <a:pt x="555" y="114"/>
                      <a:pt x="550" y="102"/>
                      <a:pt x="578" y="130"/>
                    </a:cubicBezTo>
                    <a:cubicBezTo>
                      <a:pt x="584" y="148"/>
                      <a:pt x="590" y="148"/>
                      <a:pt x="606" y="138"/>
                    </a:cubicBezTo>
                    <a:cubicBezTo>
                      <a:pt x="600" y="119"/>
                      <a:pt x="594" y="107"/>
                      <a:pt x="586" y="90"/>
                    </a:cubicBezTo>
                    <a:cubicBezTo>
                      <a:pt x="583" y="82"/>
                      <a:pt x="578" y="66"/>
                      <a:pt x="578" y="66"/>
                    </a:cubicBezTo>
                    <a:cubicBezTo>
                      <a:pt x="585" y="44"/>
                      <a:pt x="597" y="56"/>
                      <a:pt x="606" y="70"/>
                    </a:cubicBezTo>
                    <a:cubicBezTo>
                      <a:pt x="609" y="86"/>
                      <a:pt x="608" y="117"/>
                      <a:pt x="626" y="90"/>
                    </a:cubicBezTo>
                    <a:cubicBezTo>
                      <a:pt x="648" y="97"/>
                      <a:pt x="646" y="104"/>
                      <a:pt x="642" y="126"/>
                    </a:cubicBezTo>
                    <a:cubicBezTo>
                      <a:pt x="650" y="150"/>
                      <a:pt x="665" y="141"/>
                      <a:pt x="682" y="130"/>
                    </a:cubicBezTo>
                    <a:cubicBezTo>
                      <a:pt x="689" y="108"/>
                      <a:pt x="673" y="124"/>
                      <a:pt x="682" y="98"/>
                    </a:cubicBezTo>
                    <a:cubicBezTo>
                      <a:pt x="683" y="94"/>
                      <a:pt x="690" y="96"/>
                      <a:pt x="694" y="94"/>
                    </a:cubicBezTo>
                    <a:cubicBezTo>
                      <a:pt x="698" y="92"/>
                      <a:pt x="702" y="89"/>
                      <a:pt x="706" y="86"/>
                    </a:cubicBezTo>
                    <a:cubicBezTo>
                      <a:pt x="717" y="54"/>
                      <a:pt x="688" y="54"/>
                      <a:pt x="742" y="46"/>
                    </a:cubicBezTo>
                    <a:cubicBezTo>
                      <a:pt x="748" y="27"/>
                      <a:pt x="741" y="9"/>
                      <a:pt x="762" y="2"/>
                    </a:cubicBezTo>
                    <a:cubicBezTo>
                      <a:pt x="788" y="11"/>
                      <a:pt x="777" y="38"/>
                      <a:pt x="802" y="46"/>
                    </a:cubicBezTo>
                    <a:cubicBezTo>
                      <a:pt x="831" y="36"/>
                      <a:pt x="805" y="63"/>
                      <a:pt x="798" y="70"/>
                    </a:cubicBezTo>
                    <a:cubicBezTo>
                      <a:pt x="789" y="96"/>
                      <a:pt x="787" y="96"/>
                      <a:pt x="802" y="118"/>
                    </a:cubicBezTo>
                    <a:cubicBezTo>
                      <a:pt x="801" y="122"/>
                      <a:pt x="801" y="127"/>
                      <a:pt x="798" y="130"/>
                    </a:cubicBezTo>
                    <a:cubicBezTo>
                      <a:pt x="794" y="133"/>
                      <a:pt x="784" y="129"/>
                      <a:pt x="782" y="134"/>
                    </a:cubicBezTo>
                    <a:cubicBezTo>
                      <a:pt x="780" y="142"/>
                      <a:pt x="790" y="158"/>
                      <a:pt x="790" y="158"/>
                    </a:cubicBezTo>
                    <a:cubicBezTo>
                      <a:pt x="786" y="161"/>
                      <a:pt x="783" y="165"/>
                      <a:pt x="778" y="166"/>
                    </a:cubicBezTo>
                    <a:cubicBezTo>
                      <a:pt x="774" y="167"/>
                      <a:pt x="769" y="159"/>
                      <a:pt x="766" y="162"/>
                    </a:cubicBezTo>
                    <a:cubicBezTo>
                      <a:pt x="758" y="170"/>
                      <a:pt x="794" y="182"/>
                      <a:pt x="794" y="182"/>
                    </a:cubicBezTo>
                    <a:cubicBezTo>
                      <a:pt x="804" y="211"/>
                      <a:pt x="775" y="190"/>
                      <a:pt x="762" y="186"/>
                    </a:cubicBezTo>
                    <a:cubicBezTo>
                      <a:pt x="767" y="194"/>
                      <a:pt x="773" y="202"/>
                      <a:pt x="778" y="210"/>
                    </a:cubicBezTo>
                    <a:cubicBezTo>
                      <a:pt x="783" y="218"/>
                      <a:pt x="802" y="226"/>
                      <a:pt x="802" y="226"/>
                    </a:cubicBezTo>
                    <a:cubicBezTo>
                      <a:pt x="813" y="242"/>
                      <a:pt x="804" y="245"/>
                      <a:pt x="810" y="262"/>
                    </a:cubicBezTo>
                    <a:cubicBezTo>
                      <a:pt x="803" y="282"/>
                      <a:pt x="793" y="301"/>
                      <a:pt x="786" y="322"/>
                    </a:cubicBezTo>
                    <a:cubicBezTo>
                      <a:pt x="783" y="330"/>
                      <a:pt x="778" y="346"/>
                      <a:pt x="778" y="346"/>
                    </a:cubicBezTo>
                    <a:cubicBezTo>
                      <a:pt x="785" y="366"/>
                      <a:pt x="817" y="394"/>
                      <a:pt x="830" y="414"/>
                    </a:cubicBezTo>
                    <a:cubicBezTo>
                      <a:pt x="835" y="422"/>
                      <a:pt x="841" y="430"/>
                      <a:pt x="846" y="438"/>
                    </a:cubicBezTo>
                    <a:cubicBezTo>
                      <a:pt x="849" y="442"/>
                      <a:pt x="854" y="450"/>
                      <a:pt x="854" y="450"/>
                    </a:cubicBezTo>
                    <a:cubicBezTo>
                      <a:pt x="853" y="457"/>
                      <a:pt x="855" y="466"/>
                      <a:pt x="850" y="470"/>
                    </a:cubicBezTo>
                    <a:cubicBezTo>
                      <a:pt x="844" y="475"/>
                      <a:pt x="831" y="451"/>
                      <a:pt x="830" y="450"/>
                    </a:cubicBezTo>
                    <a:cubicBezTo>
                      <a:pt x="811" y="431"/>
                      <a:pt x="789" y="421"/>
                      <a:pt x="774" y="398"/>
                    </a:cubicBezTo>
                    <a:cubicBezTo>
                      <a:pt x="769" y="379"/>
                      <a:pt x="766" y="371"/>
                      <a:pt x="746" y="378"/>
                    </a:cubicBezTo>
                    <a:cubicBezTo>
                      <a:pt x="717" y="368"/>
                      <a:pt x="730" y="368"/>
                      <a:pt x="706" y="374"/>
                    </a:cubicBezTo>
                    <a:cubicBezTo>
                      <a:pt x="688" y="402"/>
                      <a:pt x="699" y="395"/>
                      <a:pt x="678" y="402"/>
                    </a:cubicBezTo>
                    <a:cubicBezTo>
                      <a:pt x="654" y="386"/>
                      <a:pt x="650" y="390"/>
                      <a:pt x="618" y="394"/>
                    </a:cubicBezTo>
                    <a:cubicBezTo>
                      <a:pt x="607" y="411"/>
                      <a:pt x="601" y="426"/>
                      <a:pt x="590" y="442"/>
                    </a:cubicBezTo>
                    <a:cubicBezTo>
                      <a:pt x="600" y="471"/>
                      <a:pt x="593" y="459"/>
                      <a:pt x="606" y="478"/>
                    </a:cubicBezTo>
                    <a:cubicBezTo>
                      <a:pt x="593" y="518"/>
                      <a:pt x="622" y="548"/>
                      <a:pt x="642" y="578"/>
                    </a:cubicBezTo>
                    <a:cubicBezTo>
                      <a:pt x="651" y="591"/>
                      <a:pt x="651" y="601"/>
                      <a:pt x="666" y="606"/>
                    </a:cubicBezTo>
                    <a:cubicBezTo>
                      <a:pt x="680" y="627"/>
                      <a:pt x="691" y="623"/>
                      <a:pt x="710" y="610"/>
                    </a:cubicBezTo>
                    <a:cubicBezTo>
                      <a:pt x="729" y="616"/>
                      <a:pt x="729" y="606"/>
                      <a:pt x="734" y="590"/>
                    </a:cubicBezTo>
                    <a:cubicBezTo>
                      <a:pt x="735" y="577"/>
                      <a:pt x="731" y="562"/>
                      <a:pt x="738" y="550"/>
                    </a:cubicBezTo>
                    <a:cubicBezTo>
                      <a:pt x="742" y="543"/>
                      <a:pt x="762" y="542"/>
                      <a:pt x="762" y="542"/>
                    </a:cubicBezTo>
                    <a:cubicBezTo>
                      <a:pt x="783" y="547"/>
                      <a:pt x="786" y="552"/>
                      <a:pt x="774" y="570"/>
                    </a:cubicBezTo>
                    <a:cubicBezTo>
                      <a:pt x="779" y="590"/>
                      <a:pt x="790" y="605"/>
                      <a:pt x="770" y="618"/>
                    </a:cubicBezTo>
                    <a:cubicBezTo>
                      <a:pt x="769" y="622"/>
                      <a:pt x="764" y="626"/>
                      <a:pt x="766" y="630"/>
                    </a:cubicBezTo>
                    <a:cubicBezTo>
                      <a:pt x="768" y="634"/>
                      <a:pt x="775" y="634"/>
                      <a:pt x="778" y="638"/>
                    </a:cubicBezTo>
                    <a:cubicBezTo>
                      <a:pt x="788" y="651"/>
                      <a:pt x="786" y="660"/>
                      <a:pt x="802" y="670"/>
                    </a:cubicBezTo>
                    <a:cubicBezTo>
                      <a:pt x="810" y="667"/>
                      <a:pt x="818" y="665"/>
                      <a:pt x="826" y="662"/>
                    </a:cubicBezTo>
                    <a:cubicBezTo>
                      <a:pt x="830" y="661"/>
                      <a:pt x="838" y="658"/>
                      <a:pt x="838" y="658"/>
                    </a:cubicBezTo>
                    <a:cubicBezTo>
                      <a:pt x="857" y="664"/>
                      <a:pt x="864" y="680"/>
                      <a:pt x="870" y="698"/>
                    </a:cubicBezTo>
                    <a:cubicBezTo>
                      <a:pt x="859" y="731"/>
                      <a:pt x="887" y="794"/>
                      <a:pt x="922" y="806"/>
                    </a:cubicBezTo>
                    <a:cubicBezTo>
                      <a:pt x="938" y="801"/>
                      <a:pt x="941" y="792"/>
                      <a:pt x="958" y="798"/>
                    </a:cubicBezTo>
                    <a:cubicBezTo>
                      <a:pt x="984" y="837"/>
                      <a:pt x="928" y="784"/>
                      <a:pt x="942" y="826"/>
                    </a:cubicBezTo>
                    <a:cubicBezTo>
                      <a:pt x="936" y="844"/>
                      <a:pt x="930" y="844"/>
                      <a:pt x="914" y="834"/>
                    </a:cubicBezTo>
                    <a:cubicBezTo>
                      <a:pt x="903" y="817"/>
                      <a:pt x="890" y="821"/>
                      <a:pt x="874" y="810"/>
                    </a:cubicBezTo>
                    <a:cubicBezTo>
                      <a:pt x="851" y="776"/>
                      <a:pt x="882" y="816"/>
                      <a:pt x="854" y="794"/>
                    </a:cubicBezTo>
                    <a:cubicBezTo>
                      <a:pt x="843" y="785"/>
                      <a:pt x="840" y="768"/>
                      <a:pt x="830" y="758"/>
                    </a:cubicBezTo>
                    <a:cubicBezTo>
                      <a:pt x="824" y="739"/>
                      <a:pt x="817" y="724"/>
                      <a:pt x="798" y="718"/>
                    </a:cubicBezTo>
                    <a:cubicBezTo>
                      <a:pt x="791" y="696"/>
                      <a:pt x="800" y="712"/>
                      <a:pt x="778" y="710"/>
                    </a:cubicBezTo>
                    <a:cubicBezTo>
                      <a:pt x="767" y="709"/>
                      <a:pt x="746" y="702"/>
                      <a:pt x="746" y="702"/>
                    </a:cubicBezTo>
                    <a:cubicBezTo>
                      <a:pt x="729" y="691"/>
                      <a:pt x="720" y="674"/>
                      <a:pt x="702" y="662"/>
                    </a:cubicBezTo>
                    <a:cubicBezTo>
                      <a:pt x="694" y="665"/>
                      <a:pt x="687" y="673"/>
                      <a:pt x="678" y="674"/>
                    </a:cubicBezTo>
                    <a:cubicBezTo>
                      <a:pt x="657" y="677"/>
                      <a:pt x="630" y="657"/>
                      <a:pt x="614" y="646"/>
                    </a:cubicBezTo>
                    <a:cubicBezTo>
                      <a:pt x="600" y="637"/>
                      <a:pt x="580" y="639"/>
                      <a:pt x="566" y="630"/>
                    </a:cubicBezTo>
                    <a:cubicBezTo>
                      <a:pt x="546" y="617"/>
                      <a:pt x="525" y="607"/>
                      <a:pt x="506" y="594"/>
                    </a:cubicBezTo>
                    <a:cubicBezTo>
                      <a:pt x="513" y="572"/>
                      <a:pt x="509" y="551"/>
                      <a:pt x="490" y="538"/>
                    </a:cubicBezTo>
                    <a:cubicBezTo>
                      <a:pt x="485" y="522"/>
                      <a:pt x="476" y="515"/>
                      <a:pt x="462" y="506"/>
                    </a:cubicBezTo>
                    <a:cubicBezTo>
                      <a:pt x="441" y="474"/>
                      <a:pt x="469" y="513"/>
                      <a:pt x="442" y="486"/>
                    </a:cubicBezTo>
                    <a:cubicBezTo>
                      <a:pt x="436" y="480"/>
                      <a:pt x="436" y="468"/>
                      <a:pt x="430" y="462"/>
                    </a:cubicBezTo>
                    <a:cubicBezTo>
                      <a:pt x="427" y="459"/>
                      <a:pt x="422" y="459"/>
                      <a:pt x="418" y="458"/>
                    </a:cubicBezTo>
                    <a:cubicBezTo>
                      <a:pt x="407" y="447"/>
                      <a:pt x="382" y="430"/>
                      <a:pt x="382" y="430"/>
                    </a:cubicBezTo>
                    <a:cubicBezTo>
                      <a:pt x="371" y="413"/>
                      <a:pt x="358" y="399"/>
                      <a:pt x="346" y="382"/>
                    </a:cubicBezTo>
                    <a:cubicBezTo>
                      <a:pt x="344" y="378"/>
                      <a:pt x="345" y="373"/>
                      <a:pt x="342" y="370"/>
                    </a:cubicBezTo>
                    <a:cubicBezTo>
                      <a:pt x="339" y="367"/>
                      <a:pt x="334" y="367"/>
                      <a:pt x="330" y="366"/>
                    </a:cubicBezTo>
                    <a:cubicBezTo>
                      <a:pt x="322" y="390"/>
                      <a:pt x="342" y="398"/>
                      <a:pt x="354" y="414"/>
                    </a:cubicBezTo>
                    <a:cubicBezTo>
                      <a:pt x="368" y="432"/>
                      <a:pt x="372" y="446"/>
                      <a:pt x="390" y="458"/>
                    </a:cubicBezTo>
                    <a:cubicBezTo>
                      <a:pt x="409" y="487"/>
                      <a:pt x="399" y="475"/>
                      <a:pt x="418" y="494"/>
                    </a:cubicBezTo>
                    <a:cubicBezTo>
                      <a:pt x="423" y="510"/>
                      <a:pt x="428" y="517"/>
                      <a:pt x="442" y="526"/>
                    </a:cubicBezTo>
                    <a:cubicBezTo>
                      <a:pt x="450" y="550"/>
                      <a:pt x="432" y="533"/>
                      <a:pt x="422" y="526"/>
                    </a:cubicBezTo>
                    <a:cubicBezTo>
                      <a:pt x="399" y="492"/>
                      <a:pt x="430" y="532"/>
                      <a:pt x="402" y="510"/>
                    </a:cubicBezTo>
                    <a:cubicBezTo>
                      <a:pt x="398" y="507"/>
                      <a:pt x="397" y="501"/>
                      <a:pt x="394" y="498"/>
                    </a:cubicBezTo>
                    <a:cubicBezTo>
                      <a:pt x="391" y="495"/>
                      <a:pt x="386" y="493"/>
                      <a:pt x="382" y="490"/>
                    </a:cubicBezTo>
                    <a:cubicBezTo>
                      <a:pt x="377" y="474"/>
                      <a:pt x="370" y="471"/>
                      <a:pt x="354" y="466"/>
                    </a:cubicBezTo>
                    <a:cubicBezTo>
                      <a:pt x="344" y="452"/>
                      <a:pt x="340" y="447"/>
                      <a:pt x="346" y="430"/>
                    </a:cubicBezTo>
                    <a:cubicBezTo>
                      <a:pt x="338" y="418"/>
                      <a:pt x="314" y="402"/>
                      <a:pt x="314" y="402"/>
                    </a:cubicBezTo>
                    <a:cubicBezTo>
                      <a:pt x="306" y="390"/>
                      <a:pt x="298" y="378"/>
                      <a:pt x="290" y="366"/>
                    </a:cubicBezTo>
                    <a:cubicBezTo>
                      <a:pt x="284" y="357"/>
                      <a:pt x="273" y="354"/>
                      <a:pt x="266" y="346"/>
                    </a:cubicBezTo>
                    <a:cubicBezTo>
                      <a:pt x="263" y="342"/>
                      <a:pt x="262" y="337"/>
                      <a:pt x="258" y="334"/>
                    </a:cubicBezTo>
                    <a:cubicBezTo>
                      <a:pt x="243" y="324"/>
                      <a:pt x="225" y="324"/>
                      <a:pt x="210" y="314"/>
                    </a:cubicBezTo>
                    <a:cubicBezTo>
                      <a:pt x="201" y="300"/>
                      <a:pt x="194" y="291"/>
                      <a:pt x="178" y="286"/>
                    </a:cubicBezTo>
                    <a:cubicBezTo>
                      <a:pt x="160" y="260"/>
                      <a:pt x="192" y="247"/>
                      <a:pt x="154" y="238"/>
                    </a:cubicBezTo>
                    <a:cubicBezTo>
                      <a:pt x="111" y="209"/>
                      <a:pt x="106" y="149"/>
                      <a:pt x="90" y="102"/>
                    </a:cubicBezTo>
                    <a:cubicBezTo>
                      <a:pt x="86" y="90"/>
                      <a:pt x="76" y="73"/>
                      <a:pt x="66" y="66"/>
                    </a:cubicBezTo>
                    <a:cubicBezTo>
                      <a:pt x="58" y="60"/>
                      <a:pt x="42" y="50"/>
                      <a:pt x="42" y="50"/>
                    </a:cubicBezTo>
                    <a:cubicBezTo>
                      <a:pt x="39" y="46"/>
                      <a:pt x="38" y="41"/>
                      <a:pt x="34" y="38"/>
                    </a:cubicBezTo>
                    <a:cubicBezTo>
                      <a:pt x="27" y="34"/>
                      <a:pt x="10" y="30"/>
                      <a:pt x="10" y="30"/>
                    </a:cubicBezTo>
                    <a:cubicBezTo>
                      <a:pt x="0" y="1"/>
                      <a:pt x="31" y="17"/>
                      <a:pt x="46" y="22"/>
                    </a:cubicBezTo>
                    <a:cubicBezTo>
                      <a:pt x="65" y="51"/>
                      <a:pt x="61" y="41"/>
                      <a:pt x="86" y="58"/>
                    </a:cubicBezTo>
                    <a:cubicBezTo>
                      <a:pt x="94" y="70"/>
                      <a:pt x="94" y="93"/>
                      <a:pt x="102" y="70"/>
                    </a:cubicBezTo>
                    <a:cubicBezTo>
                      <a:pt x="95" y="49"/>
                      <a:pt x="82" y="62"/>
                      <a:pt x="82" y="3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0" name="Freeform 30"/>
              <p:cNvSpPr>
                <a:spLocks/>
              </p:cNvSpPr>
              <p:nvPr/>
            </p:nvSpPr>
            <p:spPr bwMode="ltGray">
              <a:xfrm>
                <a:off x="3577" y="490"/>
                <a:ext cx="36" cy="39"/>
              </a:xfrm>
              <a:custGeom>
                <a:avLst/>
                <a:gdLst/>
                <a:ahLst/>
                <a:cxnLst>
                  <a:cxn ang="0">
                    <a:pos x="6" y="28"/>
                  </a:cxn>
                  <a:cxn ang="0">
                    <a:pos x="10" y="48"/>
                  </a:cxn>
                  <a:cxn ang="0">
                    <a:pos x="6" y="28"/>
                  </a:cxn>
                </a:cxnLst>
                <a:rect l="0" t="0" r="r" b="b"/>
                <a:pathLst>
                  <a:path w="36" h="48">
                    <a:moveTo>
                      <a:pt x="6" y="28"/>
                    </a:moveTo>
                    <a:cubicBezTo>
                      <a:pt x="25" y="0"/>
                      <a:pt x="36" y="31"/>
                      <a:pt x="10" y="48"/>
                    </a:cubicBezTo>
                    <a:cubicBezTo>
                      <a:pt x="0" y="34"/>
                      <a:pt x="0" y="40"/>
                      <a:pt x="6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1" name="Freeform 31"/>
              <p:cNvSpPr>
                <a:spLocks/>
              </p:cNvSpPr>
              <p:nvPr/>
            </p:nvSpPr>
            <p:spPr bwMode="ltGray">
              <a:xfrm>
                <a:off x="3549" y="474"/>
                <a:ext cx="38" cy="29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2" y="1"/>
                  </a:cxn>
                  <a:cxn ang="0">
                    <a:pos x="36" y="17"/>
                  </a:cxn>
                  <a:cxn ang="0">
                    <a:pos x="8" y="17"/>
                  </a:cxn>
                  <a:cxn ang="0">
                    <a:pos x="0" y="5"/>
                  </a:cxn>
                </a:cxnLst>
                <a:rect l="0" t="0" r="r" b="b"/>
                <a:pathLst>
                  <a:path w="36" h="37">
                    <a:moveTo>
                      <a:pt x="0" y="5"/>
                    </a:moveTo>
                    <a:cubicBezTo>
                      <a:pt x="4" y="4"/>
                      <a:pt x="8" y="0"/>
                      <a:pt x="12" y="1"/>
                    </a:cubicBezTo>
                    <a:cubicBezTo>
                      <a:pt x="21" y="4"/>
                      <a:pt x="36" y="17"/>
                      <a:pt x="36" y="17"/>
                    </a:cubicBezTo>
                    <a:cubicBezTo>
                      <a:pt x="29" y="37"/>
                      <a:pt x="22" y="26"/>
                      <a:pt x="8" y="17"/>
                    </a:cubicBezTo>
                    <a:cubicBezTo>
                      <a:pt x="5" y="13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2" name="Freeform 32"/>
              <p:cNvSpPr>
                <a:spLocks/>
              </p:cNvSpPr>
              <p:nvPr/>
            </p:nvSpPr>
            <p:spPr bwMode="ltGray">
              <a:xfrm>
                <a:off x="4686" y="395"/>
                <a:ext cx="171" cy="80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28" y="25"/>
                  </a:cxn>
                  <a:cxn ang="0">
                    <a:pos x="56" y="21"/>
                  </a:cxn>
                  <a:cxn ang="0">
                    <a:pos x="80" y="9"/>
                  </a:cxn>
                  <a:cxn ang="0">
                    <a:pos x="64" y="25"/>
                  </a:cxn>
                  <a:cxn ang="0">
                    <a:pos x="124" y="49"/>
                  </a:cxn>
                  <a:cxn ang="0">
                    <a:pos x="160" y="65"/>
                  </a:cxn>
                  <a:cxn ang="0">
                    <a:pos x="116" y="77"/>
                  </a:cxn>
                  <a:cxn ang="0">
                    <a:pos x="88" y="57"/>
                  </a:cxn>
                  <a:cxn ang="0">
                    <a:pos x="76" y="53"/>
                  </a:cxn>
                  <a:cxn ang="0">
                    <a:pos x="24" y="41"/>
                  </a:cxn>
                  <a:cxn ang="0">
                    <a:pos x="0" y="49"/>
                  </a:cxn>
                </a:cxnLst>
                <a:rect l="0" t="0" r="r" b="b"/>
                <a:pathLst>
                  <a:path w="170" h="96">
                    <a:moveTo>
                      <a:pt x="0" y="49"/>
                    </a:moveTo>
                    <a:cubicBezTo>
                      <a:pt x="5" y="33"/>
                      <a:pt x="12" y="30"/>
                      <a:pt x="28" y="25"/>
                    </a:cubicBezTo>
                    <a:cubicBezTo>
                      <a:pt x="20" y="0"/>
                      <a:pt x="42" y="16"/>
                      <a:pt x="56" y="21"/>
                    </a:cubicBezTo>
                    <a:cubicBezTo>
                      <a:pt x="56" y="21"/>
                      <a:pt x="77" y="6"/>
                      <a:pt x="80" y="9"/>
                    </a:cubicBezTo>
                    <a:cubicBezTo>
                      <a:pt x="85" y="14"/>
                      <a:pt x="71" y="23"/>
                      <a:pt x="64" y="25"/>
                    </a:cubicBezTo>
                    <a:cubicBezTo>
                      <a:pt x="82" y="37"/>
                      <a:pt x="103" y="42"/>
                      <a:pt x="124" y="49"/>
                    </a:cubicBezTo>
                    <a:cubicBezTo>
                      <a:pt x="136" y="53"/>
                      <a:pt x="160" y="65"/>
                      <a:pt x="160" y="65"/>
                    </a:cubicBezTo>
                    <a:cubicBezTo>
                      <a:pt x="170" y="96"/>
                      <a:pt x="134" y="83"/>
                      <a:pt x="116" y="77"/>
                    </a:cubicBezTo>
                    <a:cubicBezTo>
                      <a:pt x="109" y="57"/>
                      <a:pt x="116" y="66"/>
                      <a:pt x="88" y="57"/>
                    </a:cubicBezTo>
                    <a:cubicBezTo>
                      <a:pt x="84" y="56"/>
                      <a:pt x="76" y="53"/>
                      <a:pt x="76" y="53"/>
                    </a:cubicBezTo>
                    <a:cubicBezTo>
                      <a:pt x="57" y="34"/>
                      <a:pt x="53" y="37"/>
                      <a:pt x="24" y="41"/>
                    </a:cubicBezTo>
                    <a:cubicBezTo>
                      <a:pt x="9" y="51"/>
                      <a:pt x="17" y="49"/>
                      <a:pt x="0" y="4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3" name="Freeform 33"/>
              <p:cNvSpPr>
                <a:spLocks/>
              </p:cNvSpPr>
              <p:nvPr/>
            </p:nvSpPr>
            <p:spPr bwMode="ltGray">
              <a:xfrm>
                <a:off x="4867" y="461"/>
                <a:ext cx="138" cy="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4"/>
                  </a:cxn>
                  <a:cxn ang="0">
                    <a:pos x="88" y="24"/>
                  </a:cxn>
                  <a:cxn ang="0">
                    <a:pos x="112" y="20"/>
                  </a:cxn>
                  <a:cxn ang="0">
                    <a:pos x="108" y="44"/>
                  </a:cxn>
                  <a:cxn ang="0">
                    <a:pos x="64" y="40"/>
                  </a:cxn>
                  <a:cxn ang="0">
                    <a:pos x="0" y="36"/>
                  </a:cxn>
                  <a:cxn ang="0">
                    <a:pos x="28" y="20"/>
                  </a:cxn>
                  <a:cxn ang="0">
                    <a:pos x="0" y="0"/>
                  </a:cxn>
                </a:cxnLst>
                <a:rect l="0" t="0" r="r" b="b"/>
                <a:pathLst>
                  <a:path w="138" h="44">
                    <a:moveTo>
                      <a:pt x="0" y="0"/>
                    </a:moveTo>
                    <a:cubicBezTo>
                      <a:pt x="19" y="3"/>
                      <a:pt x="35" y="10"/>
                      <a:pt x="52" y="4"/>
                    </a:cubicBezTo>
                    <a:cubicBezTo>
                      <a:pt x="87" y="11"/>
                      <a:pt x="61" y="15"/>
                      <a:pt x="88" y="24"/>
                    </a:cubicBezTo>
                    <a:cubicBezTo>
                      <a:pt x="96" y="23"/>
                      <a:pt x="104" y="19"/>
                      <a:pt x="112" y="20"/>
                    </a:cubicBezTo>
                    <a:cubicBezTo>
                      <a:pt x="138" y="23"/>
                      <a:pt x="118" y="41"/>
                      <a:pt x="108" y="44"/>
                    </a:cubicBezTo>
                    <a:cubicBezTo>
                      <a:pt x="78" y="34"/>
                      <a:pt x="92" y="34"/>
                      <a:pt x="64" y="40"/>
                    </a:cubicBezTo>
                    <a:cubicBezTo>
                      <a:pt x="41" y="37"/>
                      <a:pt x="22" y="41"/>
                      <a:pt x="0" y="36"/>
                    </a:cubicBezTo>
                    <a:cubicBezTo>
                      <a:pt x="6" y="11"/>
                      <a:pt x="7" y="27"/>
                      <a:pt x="28" y="20"/>
                    </a:cubicBezTo>
                    <a:cubicBezTo>
                      <a:pt x="17" y="13"/>
                      <a:pt x="0" y="13"/>
                      <a:pt x="0" y="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4" name="Freeform 34"/>
              <p:cNvSpPr>
                <a:spLocks/>
              </p:cNvSpPr>
              <p:nvPr/>
            </p:nvSpPr>
            <p:spPr bwMode="ltGray">
              <a:xfrm>
                <a:off x="4794" y="480"/>
                <a:ext cx="56" cy="35"/>
              </a:xfrm>
              <a:custGeom>
                <a:avLst/>
                <a:gdLst/>
                <a:ahLst/>
                <a:cxnLst>
                  <a:cxn ang="0">
                    <a:pos x="17" y="25"/>
                  </a:cxn>
                  <a:cxn ang="0">
                    <a:pos x="37" y="13"/>
                  </a:cxn>
                  <a:cxn ang="0">
                    <a:pos x="17" y="25"/>
                  </a:cxn>
                </a:cxnLst>
                <a:rect l="0" t="0" r="r" b="b"/>
                <a:pathLst>
                  <a:path w="57" h="42">
                    <a:moveTo>
                      <a:pt x="17" y="25"/>
                    </a:moveTo>
                    <a:cubicBezTo>
                      <a:pt x="0" y="0"/>
                      <a:pt x="21" y="9"/>
                      <a:pt x="37" y="13"/>
                    </a:cubicBezTo>
                    <a:cubicBezTo>
                      <a:pt x="57" y="42"/>
                      <a:pt x="30" y="25"/>
                      <a:pt x="17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5" name="Freeform 35"/>
              <p:cNvSpPr>
                <a:spLocks/>
              </p:cNvSpPr>
              <p:nvPr/>
            </p:nvSpPr>
            <p:spPr bwMode="ltGray">
              <a:xfrm>
                <a:off x="4757" y="375"/>
                <a:ext cx="37" cy="45"/>
              </a:xfrm>
              <a:custGeom>
                <a:avLst/>
                <a:gdLst/>
                <a:ahLst/>
                <a:cxnLst>
                  <a:cxn ang="0">
                    <a:pos x="19" y="32"/>
                  </a:cxn>
                  <a:cxn ang="0">
                    <a:pos x="19" y="0"/>
                  </a:cxn>
                  <a:cxn ang="0">
                    <a:pos x="19" y="32"/>
                  </a:cxn>
                </a:cxnLst>
                <a:rect l="0" t="0" r="r" b="b"/>
                <a:pathLst>
                  <a:path w="39" h="52">
                    <a:moveTo>
                      <a:pt x="19" y="32"/>
                    </a:moveTo>
                    <a:cubicBezTo>
                      <a:pt x="13" y="14"/>
                      <a:pt x="0" y="13"/>
                      <a:pt x="19" y="0"/>
                    </a:cubicBezTo>
                    <a:cubicBezTo>
                      <a:pt x="23" y="5"/>
                      <a:pt x="39" y="52"/>
                      <a:pt x="19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6" name="Freeform 36"/>
              <p:cNvSpPr>
                <a:spLocks/>
              </p:cNvSpPr>
              <p:nvPr/>
            </p:nvSpPr>
            <p:spPr bwMode="ltGray">
              <a:xfrm>
                <a:off x="5054" y="507"/>
                <a:ext cx="45" cy="66"/>
              </a:xfrm>
              <a:custGeom>
                <a:avLst/>
                <a:gdLst/>
                <a:ahLst/>
                <a:cxnLst>
                  <a:cxn ang="0">
                    <a:pos x="4" y="9"/>
                  </a:cxn>
                  <a:cxn ang="0">
                    <a:pos x="20" y="33"/>
                  </a:cxn>
                  <a:cxn ang="0">
                    <a:pos x="24" y="49"/>
                  </a:cxn>
                  <a:cxn ang="0">
                    <a:pos x="36" y="53"/>
                  </a:cxn>
                  <a:cxn ang="0">
                    <a:pos x="24" y="73"/>
                  </a:cxn>
                  <a:cxn ang="0">
                    <a:pos x="0" y="21"/>
                  </a:cxn>
                  <a:cxn ang="0">
                    <a:pos x="4" y="9"/>
                  </a:cxn>
                </a:cxnLst>
                <a:rect l="0" t="0" r="r" b="b"/>
                <a:pathLst>
                  <a:path w="44" h="80">
                    <a:moveTo>
                      <a:pt x="4" y="9"/>
                    </a:moveTo>
                    <a:cubicBezTo>
                      <a:pt x="9" y="17"/>
                      <a:pt x="18" y="24"/>
                      <a:pt x="20" y="33"/>
                    </a:cubicBezTo>
                    <a:cubicBezTo>
                      <a:pt x="21" y="38"/>
                      <a:pt x="21" y="45"/>
                      <a:pt x="24" y="49"/>
                    </a:cubicBezTo>
                    <a:cubicBezTo>
                      <a:pt x="27" y="52"/>
                      <a:pt x="32" y="52"/>
                      <a:pt x="36" y="53"/>
                    </a:cubicBezTo>
                    <a:cubicBezTo>
                      <a:pt x="41" y="68"/>
                      <a:pt x="44" y="80"/>
                      <a:pt x="24" y="73"/>
                    </a:cubicBezTo>
                    <a:cubicBezTo>
                      <a:pt x="19" y="55"/>
                      <a:pt x="11" y="37"/>
                      <a:pt x="0" y="21"/>
                    </a:cubicBezTo>
                    <a:cubicBezTo>
                      <a:pt x="4" y="4"/>
                      <a:pt x="4" y="0"/>
                      <a:pt x="4" y="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7" name="Freeform 37"/>
              <p:cNvSpPr>
                <a:spLocks/>
              </p:cNvSpPr>
              <p:nvPr/>
            </p:nvSpPr>
            <p:spPr bwMode="ltGray">
              <a:xfrm>
                <a:off x="4260" y="7"/>
                <a:ext cx="480" cy="99"/>
              </a:xfrm>
              <a:custGeom>
                <a:avLst/>
                <a:gdLst/>
                <a:ahLst/>
                <a:cxnLst>
                  <a:cxn ang="0">
                    <a:pos x="220" y="1"/>
                  </a:cxn>
                  <a:cxn ang="0">
                    <a:pos x="231" y="8"/>
                  </a:cxn>
                  <a:cxn ang="0">
                    <a:pos x="235" y="0"/>
                  </a:cxn>
                  <a:cxn ang="0">
                    <a:pos x="265" y="0"/>
                  </a:cxn>
                  <a:cxn ang="0">
                    <a:pos x="287" y="17"/>
                  </a:cxn>
                  <a:cxn ang="0">
                    <a:pos x="319" y="10"/>
                  </a:cxn>
                  <a:cxn ang="0">
                    <a:pos x="314" y="29"/>
                  </a:cxn>
                  <a:cxn ang="0">
                    <a:pos x="298" y="46"/>
                  </a:cxn>
                  <a:cxn ang="0">
                    <a:pos x="295" y="29"/>
                  </a:cxn>
                  <a:cxn ang="0">
                    <a:pos x="287" y="31"/>
                  </a:cxn>
                  <a:cxn ang="0">
                    <a:pos x="279" y="29"/>
                  </a:cxn>
                  <a:cxn ang="0">
                    <a:pos x="263" y="21"/>
                  </a:cxn>
                  <a:cxn ang="0">
                    <a:pos x="228" y="38"/>
                  </a:cxn>
                  <a:cxn ang="0">
                    <a:pos x="201" y="44"/>
                  </a:cxn>
                  <a:cxn ang="0">
                    <a:pos x="212" y="57"/>
                  </a:cxn>
                  <a:cxn ang="0">
                    <a:pos x="188" y="63"/>
                  </a:cxn>
                  <a:cxn ang="0">
                    <a:pos x="169" y="61"/>
                  </a:cxn>
                  <a:cxn ang="0">
                    <a:pos x="177" y="57"/>
                  </a:cxn>
                  <a:cxn ang="0">
                    <a:pos x="171" y="40"/>
                  </a:cxn>
                  <a:cxn ang="0">
                    <a:pos x="169" y="31"/>
                  </a:cxn>
                  <a:cxn ang="0">
                    <a:pos x="158" y="23"/>
                  </a:cxn>
                  <a:cxn ang="0">
                    <a:pos x="142" y="27"/>
                  </a:cxn>
                  <a:cxn ang="0">
                    <a:pos x="134" y="27"/>
                  </a:cxn>
                  <a:cxn ang="0">
                    <a:pos x="123" y="25"/>
                  </a:cxn>
                  <a:cxn ang="0">
                    <a:pos x="83" y="2"/>
                  </a:cxn>
                  <a:cxn ang="0">
                    <a:pos x="59" y="14"/>
                  </a:cxn>
                  <a:cxn ang="0">
                    <a:pos x="1" y="0"/>
                  </a:cxn>
                  <a:cxn ang="0">
                    <a:pos x="220" y="1"/>
                  </a:cxn>
                </a:cxnLst>
                <a:rect l="0" t="0" r="r" b="b"/>
                <a:pathLst>
                  <a:path w="323" h="64">
                    <a:moveTo>
                      <a:pt x="220" y="1"/>
                    </a:moveTo>
                    <a:cubicBezTo>
                      <a:pt x="215" y="12"/>
                      <a:pt x="225" y="17"/>
                      <a:pt x="231" y="8"/>
                    </a:cubicBezTo>
                    <a:cubicBezTo>
                      <a:pt x="235" y="0"/>
                      <a:pt x="229" y="7"/>
                      <a:pt x="235" y="0"/>
                    </a:cubicBezTo>
                    <a:lnTo>
                      <a:pt x="265" y="0"/>
                    </a:lnTo>
                    <a:cubicBezTo>
                      <a:pt x="277" y="6"/>
                      <a:pt x="276" y="11"/>
                      <a:pt x="287" y="17"/>
                    </a:cubicBezTo>
                    <a:cubicBezTo>
                      <a:pt x="308" y="11"/>
                      <a:pt x="293" y="7"/>
                      <a:pt x="319" y="10"/>
                    </a:cubicBezTo>
                    <a:cubicBezTo>
                      <a:pt x="323" y="19"/>
                      <a:pt x="321" y="22"/>
                      <a:pt x="314" y="29"/>
                    </a:cubicBezTo>
                    <a:cubicBezTo>
                      <a:pt x="312" y="39"/>
                      <a:pt x="313" y="50"/>
                      <a:pt x="298" y="46"/>
                    </a:cubicBezTo>
                    <a:cubicBezTo>
                      <a:pt x="297" y="40"/>
                      <a:pt x="298" y="34"/>
                      <a:pt x="295" y="29"/>
                    </a:cubicBezTo>
                    <a:cubicBezTo>
                      <a:pt x="294" y="27"/>
                      <a:pt x="290" y="31"/>
                      <a:pt x="287" y="31"/>
                    </a:cubicBezTo>
                    <a:cubicBezTo>
                      <a:pt x="284" y="31"/>
                      <a:pt x="282" y="30"/>
                      <a:pt x="279" y="29"/>
                    </a:cubicBezTo>
                    <a:cubicBezTo>
                      <a:pt x="274" y="27"/>
                      <a:pt x="263" y="21"/>
                      <a:pt x="263" y="21"/>
                    </a:cubicBezTo>
                    <a:cubicBezTo>
                      <a:pt x="249" y="23"/>
                      <a:pt x="241" y="31"/>
                      <a:pt x="228" y="38"/>
                    </a:cubicBezTo>
                    <a:cubicBezTo>
                      <a:pt x="220" y="41"/>
                      <a:pt x="209" y="42"/>
                      <a:pt x="201" y="44"/>
                    </a:cubicBezTo>
                    <a:cubicBezTo>
                      <a:pt x="193" y="54"/>
                      <a:pt x="200" y="53"/>
                      <a:pt x="212" y="57"/>
                    </a:cubicBezTo>
                    <a:cubicBezTo>
                      <a:pt x="200" y="62"/>
                      <a:pt x="199" y="57"/>
                      <a:pt x="188" y="63"/>
                    </a:cubicBezTo>
                    <a:cubicBezTo>
                      <a:pt x="181" y="62"/>
                      <a:pt x="174" y="64"/>
                      <a:pt x="169" y="61"/>
                    </a:cubicBezTo>
                    <a:cubicBezTo>
                      <a:pt x="166" y="59"/>
                      <a:pt x="175" y="59"/>
                      <a:pt x="177" y="57"/>
                    </a:cubicBezTo>
                    <a:cubicBezTo>
                      <a:pt x="181" y="48"/>
                      <a:pt x="149" y="28"/>
                      <a:pt x="171" y="40"/>
                    </a:cubicBezTo>
                    <a:cubicBezTo>
                      <a:pt x="184" y="55"/>
                      <a:pt x="184" y="36"/>
                      <a:pt x="169" y="31"/>
                    </a:cubicBezTo>
                    <a:cubicBezTo>
                      <a:pt x="167" y="27"/>
                      <a:pt x="167" y="22"/>
                      <a:pt x="158" y="23"/>
                    </a:cubicBezTo>
                    <a:cubicBezTo>
                      <a:pt x="153" y="23"/>
                      <a:pt x="142" y="27"/>
                      <a:pt x="142" y="27"/>
                    </a:cubicBezTo>
                    <a:cubicBezTo>
                      <a:pt x="136" y="39"/>
                      <a:pt x="143" y="31"/>
                      <a:pt x="134" y="27"/>
                    </a:cubicBezTo>
                    <a:cubicBezTo>
                      <a:pt x="130" y="25"/>
                      <a:pt x="126" y="25"/>
                      <a:pt x="123" y="25"/>
                    </a:cubicBezTo>
                    <a:cubicBezTo>
                      <a:pt x="117" y="11"/>
                      <a:pt x="100" y="6"/>
                      <a:pt x="83" y="2"/>
                    </a:cubicBezTo>
                    <a:cubicBezTo>
                      <a:pt x="70" y="4"/>
                      <a:pt x="69" y="9"/>
                      <a:pt x="59" y="14"/>
                    </a:cubicBezTo>
                    <a:cubicBezTo>
                      <a:pt x="45" y="14"/>
                      <a:pt x="0" y="12"/>
                      <a:pt x="1" y="0"/>
                    </a:cubicBezTo>
                    <a:lnTo>
                      <a:pt x="220" y="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8" name="Freeform 38"/>
              <p:cNvSpPr>
                <a:spLocks/>
              </p:cNvSpPr>
              <p:nvPr/>
            </p:nvSpPr>
            <p:spPr bwMode="ltGray">
              <a:xfrm>
                <a:off x="3835" y="3"/>
                <a:ext cx="446" cy="49"/>
              </a:xfrm>
              <a:custGeom>
                <a:avLst/>
                <a:gdLst/>
                <a:ahLst/>
                <a:cxnLst>
                  <a:cxn ang="0">
                    <a:pos x="105" y="31"/>
                  </a:cxn>
                  <a:cxn ang="0">
                    <a:pos x="30" y="1"/>
                  </a:cxn>
                  <a:cxn ang="0">
                    <a:pos x="285" y="0"/>
                  </a:cxn>
                  <a:cxn ang="0">
                    <a:pos x="296" y="14"/>
                  </a:cxn>
                  <a:cxn ang="0">
                    <a:pos x="264" y="16"/>
                  </a:cxn>
                  <a:cxn ang="0">
                    <a:pos x="105" y="31"/>
                  </a:cxn>
                </a:cxnLst>
                <a:rect l="0" t="0" r="r" b="b"/>
                <a:pathLst>
                  <a:path w="300" h="31">
                    <a:moveTo>
                      <a:pt x="105" y="31"/>
                    </a:moveTo>
                    <a:cubicBezTo>
                      <a:pt x="83" y="19"/>
                      <a:pt x="0" y="6"/>
                      <a:pt x="30" y="1"/>
                    </a:cubicBezTo>
                    <a:lnTo>
                      <a:pt x="285" y="0"/>
                    </a:lnTo>
                    <a:cubicBezTo>
                      <a:pt x="296" y="4"/>
                      <a:pt x="300" y="5"/>
                      <a:pt x="296" y="14"/>
                    </a:cubicBezTo>
                    <a:cubicBezTo>
                      <a:pt x="285" y="11"/>
                      <a:pt x="276" y="16"/>
                      <a:pt x="264" y="16"/>
                    </a:cubicBezTo>
                    <a:lnTo>
                      <a:pt x="105" y="3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19" name="Freeform 39"/>
              <p:cNvSpPr>
                <a:spLocks/>
              </p:cNvSpPr>
              <p:nvPr/>
            </p:nvSpPr>
            <p:spPr bwMode="ltGray">
              <a:xfrm>
                <a:off x="2853" y="74"/>
                <a:ext cx="42" cy="25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12" y="29"/>
                  </a:cxn>
                  <a:cxn ang="0">
                    <a:pos x="0" y="25"/>
                  </a:cxn>
                </a:cxnLst>
                <a:rect l="0" t="0" r="r" b="b"/>
                <a:pathLst>
                  <a:path w="41" h="29">
                    <a:moveTo>
                      <a:pt x="0" y="25"/>
                    </a:moveTo>
                    <a:cubicBezTo>
                      <a:pt x="10" y="11"/>
                      <a:pt x="41" y="0"/>
                      <a:pt x="12" y="29"/>
                    </a:cubicBezTo>
                    <a:cubicBezTo>
                      <a:pt x="8" y="28"/>
                      <a:pt x="0" y="25"/>
                      <a:pt x="0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0" name="Freeform 40"/>
              <p:cNvSpPr>
                <a:spLocks/>
              </p:cNvSpPr>
              <p:nvPr/>
            </p:nvSpPr>
            <p:spPr bwMode="ltGray">
              <a:xfrm>
                <a:off x="1704" y="3"/>
                <a:ext cx="1022" cy="373"/>
              </a:xfrm>
              <a:custGeom>
                <a:avLst/>
                <a:gdLst/>
                <a:ahLst/>
                <a:cxnLst>
                  <a:cxn ang="0">
                    <a:pos x="73" y="1"/>
                  </a:cxn>
                  <a:cxn ang="0">
                    <a:pos x="436" y="0"/>
                  </a:cxn>
                  <a:cxn ang="0">
                    <a:pos x="416" y="54"/>
                  </a:cxn>
                  <a:cxn ang="0">
                    <a:pos x="397" y="68"/>
                  </a:cxn>
                  <a:cxn ang="0">
                    <a:pos x="392" y="70"/>
                  </a:cxn>
                  <a:cxn ang="0">
                    <a:pos x="375" y="73"/>
                  </a:cxn>
                  <a:cxn ang="0">
                    <a:pos x="361" y="88"/>
                  </a:cxn>
                  <a:cxn ang="0">
                    <a:pos x="362" y="99"/>
                  </a:cxn>
                  <a:cxn ang="0">
                    <a:pos x="364" y="107"/>
                  </a:cxn>
                  <a:cxn ang="0">
                    <a:pos x="366" y="113"/>
                  </a:cxn>
                  <a:cxn ang="0">
                    <a:pos x="362" y="122"/>
                  </a:cxn>
                  <a:cxn ang="0">
                    <a:pos x="351" y="120"/>
                  </a:cxn>
                  <a:cxn ang="0">
                    <a:pos x="342" y="129"/>
                  </a:cxn>
                  <a:cxn ang="0">
                    <a:pos x="347" y="105"/>
                  </a:cxn>
                  <a:cxn ang="0">
                    <a:pos x="338" y="100"/>
                  </a:cxn>
                  <a:cxn ang="0">
                    <a:pos x="344" y="93"/>
                  </a:cxn>
                  <a:cxn ang="0">
                    <a:pos x="342" y="89"/>
                  </a:cxn>
                  <a:cxn ang="0">
                    <a:pos x="320" y="94"/>
                  </a:cxn>
                  <a:cxn ang="0">
                    <a:pos x="317" y="85"/>
                  </a:cxn>
                  <a:cxn ang="0">
                    <a:pos x="297" y="94"/>
                  </a:cxn>
                  <a:cxn ang="0">
                    <a:pos x="320" y="103"/>
                  </a:cxn>
                  <a:cxn ang="0">
                    <a:pos x="305" y="117"/>
                  </a:cxn>
                  <a:cxn ang="0">
                    <a:pos x="311" y="126"/>
                  </a:cxn>
                  <a:cxn ang="0">
                    <a:pos x="315" y="138"/>
                  </a:cxn>
                  <a:cxn ang="0">
                    <a:pos x="309" y="139"/>
                  </a:cxn>
                  <a:cxn ang="0">
                    <a:pos x="314" y="144"/>
                  </a:cxn>
                  <a:cxn ang="0">
                    <a:pos x="307" y="152"/>
                  </a:cxn>
                  <a:cxn ang="0">
                    <a:pos x="0" y="149"/>
                  </a:cxn>
                  <a:cxn ang="0">
                    <a:pos x="73" y="1"/>
                  </a:cxn>
                </a:cxnLst>
                <a:rect l="0" t="0" r="r" b="b"/>
                <a:pathLst>
                  <a:path w="436" h="152">
                    <a:moveTo>
                      <a:pt x="73" y="1"/>
                    </a:moveTo>
                    <a:lnTo>
                      <a:pt x="436" y="0"/>
                    </a:lnTo>
                    <a:cubicBezTo>
                      <a:pt x="430" y="15"/>
                      <a:pt x="429" y="42"/>
                      <a:pt x="416" y="54"/>
                    </a:cubicBezTo>
                    <a:cubicBezTo>
                      <a:pt x="410" y="60"/>
                      <a:pt x="405" y="63"/>
                      <a:pt x="397" y="68"/>
                    </a:cubicBezTo>
                    <a:cubicBezTo>
                      <a:pt x="396" y="69"/>
                      <a:pt x="392" y="70"/>
                      <a:pt x="392" y="70"/>
                    </a:cubicBezTo>
                    <a:cubicBezTo>
                      <a:pt x="377" y="63"/>
                      <a:pt x="385" y="68"/>
                      <a:pt x="375" y="73"/>
                    </a:cubicBezTo>
                    <a:cubicBezTo>
                      <a:pt x="371" y="82"/>
                      <a:pt x="371" y="83"/>
                      <a:pt x="361" y="88"/>
                    </a:cubicBezTo>
                    <a:cubicBezTo>
                      <a:pt x="359" y="92"/>
                      <a:pt x="364" y="93"/>
                      <a:pt x="362" y="99"/>
                    </a:cubicBezTo>
                    <a:cubicBezTo>
                      <a:pt x="363" y="102"/>
                      <a:pt x="364" y="105"/>
                      <a:pt x="364" y="107"/>
                    </a:cubicBezTo>
                    <a:cubicBezTo>
                      <a:pt x="365" y="109"/>
                      <a:pt x="366" y="111"/>
                      <a:pt x="366" y="113"/>
                    </a:cubicBezTo>
                    <a:cubicBezTo>
                      <a:pt x="365" y="115"/>
                      <a:pt x="364" y="120"/>
                      <a:pt x="362" y="122"/>
                    </a:cubicBezTo>
                    <a:cubicBezTo>
                      <a:pt x="359" y="123"/>
                      <a:pt x="354" y="119"/>
                      <a:pt x="351" y="120"/>
                    </a:cubicBezTo>
                    <a:cubicBezTo>
                      <a:pt x="347" y="129"/>
                      <a:pt x="352" y="127"/>
                      <a:pt x="342" y="129"/>
                    </a:cubicBezTo>
                    <a:cubicBezTo>
                      <a:pt x="340" y="123"/>
                      <a:pt x="345" y="111"/>
                      <a:pt x="347" y="105"/>
                    </a:cubicBezTo>
                    <a:cubicBezTo>
                      <a:pt x="347" y="100"/>
                      <a:pt x="338" y="102"/>
                      <a:pt x="338" y="100"/>
                    </a:cubicBezTo>
                    <a:cubicBezTo>
                      <a:pt x="338" y="98"/>
                      <a:pt x="344" y="95"/>
                      <a:pt x="344" y="93"/>
                    </a:cubicBezTo>
                    <a:cubicBezTo>
                      <a:pt x="344" y="92"/>
                      <a:pt x="344" y="89"/>
                      <a:pt x="342" y="89"/>
                    </a:cubicBezTo>
                    <a:cubicBezTo>
                      <a:pt x="339" y="89"/>
                      <a:pt x="324" y="94"/>
                      <a:pt x="320" y="94"/>
                    </a:cubicBezTo>
                    <a:cubicBezTo>
                      <a:pt x="317" y="86"/>
                      <a:pt x="328" y="88"/>
                      <a:pt x="317" y="85"/>
                    </a:cubicBezTo>
                    <a:cubicBezTo>
                      <a:pt x="311" y="91"/>
                      <a:pt x="306" y="93"/>
                      <a:pt x="297" y="94"/>
                    </a:cubicBezTo>
                    <a:cubicBezTo>
                      <a:pt x="300" y="104"/>
                      <a:pt x="307" y="101"/>
                      <a:pt x="320" y="103"/>
                    </a:cubicBezTo>
                    <a:cubicBezTo>
                      <a:pt x="318" y="109"/>
                      <a:pt x="311" y="111"/>
                      <a:pt x="305" y="117"/>
                    </a:cubicBezTo>
                    <a:lnTo>
                      <a:pt x="311" y="126"/>
                    </a:lnTo>
                    <a:lnTo>
                      <a:pt x="315" y="138"/>
                    </a:lnTo>
                    <a:lnTo>
                      <a:pt x="309" y="139"/>
                    </a:lnTo>
                    <a:lnTo>
                      <a:pt x="314" y="144"/>
                    </a:lnTo>
                    <a:lnTo>
                      <a:pt x="307" y="152"/>
                    </a:lnTo>
                    <a:lnTo>
                      <a:pt x="0" y="149"/>
                    </a:lnTo>
                    <a:lnTo>
                      <a:pt x="73" y="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1" name="Freeform 41"/>
              <p:cNvSpPr>
                <a:spLocks/>
              </p:cNvSpPr>
              <p:nvPr/>
            </p:nvSpPr>
            <p:spPr bwMode="ltGray">
              <a:xfrm>
                <a:off x="2729" y="-9"/>
                <a:ext cx="47" cy="134"/>
              </a:xfrm>
              <a:custGeom>
                <a:avLst/>
                <a:gdLst/>
                <a:ahLst/>
                <a:cxnLst>
                  <a:cxn ang="0">
                    <a:pos x="5" y="156"/>
                  </a:cxn>
                  <a:cxn ang="0">
                    <a:pos x="15" y="108"/>
                  </a:cxn>
                  <a:cxn ang="0">
                    <a:pos x="17" y="68"/>
                  </a:cxn>
                  <a:cxn ang="0">
                    <a:pos x="11" y="40"/>
                  </a:cxn>
                  <a:cxn ang="0">
                    <a:pos x="17" y="12"/>
                  </a:cxn>
                  <a:cxn ang="0">
                    <a:pos x="21" y="0"/>
                  </a:cxn>
                  <a:cxn ang="0">
                    <a:pos x="31" y="30"/>
                  </a:cxn>
                  <a:cxn ang="0">
                    <a:pos x="47" y="98"/>
                  </a:cxn>
                  <a:cxn ang="0">
                    <a:pos x="31" y="108"/>
                  </a:cxn>
                  <a:cxn ang="0">
                    <a:pos x="23" y="126"/>
                  </a:cxn>
                  <a:cxn ang="0">
                    <a:pos x="21" y="132"/>
                  </a:cxn>
                  <a:cxn ang="0">
                    <a:pos x="27" y="134"/>
                  </a:cxn>
                  <a:cxn ang="0">
                    <a:pos x="31" y="146"/>
                  </a:cxn>
                  <a:cxn ang="0">
                    <a:pos x="13" y="148"/>
                  </a:cxn>
                  <a:cxn ang="0">
                    <a:pos x="7" y="160"/>
                  </a:cxn>
                  <a:cxn ang="0">
                    <a:pos x="3" y="154"/>
                  </a:cxn>
                  <a:cxn ang="0">
                    <a:pos x="5" y="156"/>
                  </a:cxn>
                </a:cxnLst>
                <a:rect l="0" t="0" r="r" b="b"/>
                <a:pathLst>
                  <a:path w="47" h="165">
                    <a:moveTo>
                      <a:pt x="5" y="156"/>
                    </a:moveTo>
                    <a:cubicBezTo>
                      <a:pt x="0" y="141"/>
                      <a:pt x="1" y="118"/>
                      <a:pt x="15" y="108"/>
                    </a:cubicBezTo>
                    <a:cubicBezTo>
                      <a:pt x="16" y="95"/>
                      <a:pt x="17" y="81"/>
                      <a:pt x="17" y="68"/>
                    </a:cubicBezTo>
                    <a:cubicBezTo>
                      <a:pt x="17" y="58"/>
                      <a:pt x="11" y="40"/>
                      <a:pt x="11" y="40"/>
                    </a:cubicBezTo>
                    <a:cubicBezTo>
                      <a:pt x="14" y="20"/>
                      <a:pt x="11" y="29"/>
                      <a:pt x="17" y="12"/>
                    </a:cubicBezTo>
                    <a:cubicBezTo>
                      <a:pt x="18" y="8"/>
                      <a:pt x="21" y="0"/>
                      <a:pt x="21" y="0"/>
                    </a:cubicBezTo>
                    <a:cubicBezTo>
                      <a:pt x="38" y="6"/>
                      <a:pt x="33" y="7"/>
                      <a:pt x="31" y="30"/>
                    </a:cubicBezTo>
                    <a:cubicBezTo>
                      <a:pt x="38" y="52"/>
                      <a:pt x="40" y="76"/>
                      <a:pt x="47" y="98"/>
                    </a:cubicBezTo>
                    <a:cubicBezTo>
                      <a:pt x="44" y="116"/>
                      <a:pt x="45" y="113"/>
                      <a:pt x="31" y="108"/>
                    </a:cubicBezTo>
                    <a:cubicBezTo>
                      <a:pt x="25" y="118"/>
                      <a:pt x="28" y="112"/>
                      <a:pt x="23" y="126"/>
                    </a:cubicBezTo>
                    <a:cubicBezTo>
                      <a:pt x="22" y="128"/>
                      <a:pt x="21" y="132"/>
                      <a:pt x="21" y="132"/>
                    </a:cubicBezTo>
                    <a:cubicBezTo>
                      <a:pt x="23" y="133"/>
                      <a:pt x="26" y="132"/>
                      <a:pt x="27" y="134"/>
                    </a:cubicBezTo>
                    <a:cubicBezTo>
                      <a:pt x="29" y="137"/>
                      <a:pt x="31" y="146"/>
                      <a:pt x="31" y="146"/>
                    </a:cubicBezTo>
                    <a:cubicBezTo>
                      <a:pt x="27" y="165"/>
                      <a:pt x="23" y="155"/>
                      <a:pt x="13" y="148"/>
                    </a:cubicBezTo>
                    <a:cubicBezTo>
                      <a:pt x="11" y="152"/>
                      <a:pt x="11" y="160"/>
                      <a:pt x="7" y="160"/>
                    </a:cubicBezTo>
                    <a:cubicBezTo>
                      <a:pt x="5" y="160"/>
                      <a:pt x="4" y="156"/>
                      <a:pt x="3" y="154"/>
                    </a:cubicBezTo>
                    <a:cubicBezTo>
                      <a:pt x="3" y="153"/>
                      <a:pt x="4" y="155"/>
                      <a:pt x="5" y="15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2" name="Freeform 42"/>
              <p:cNvSpPr>
                <a:spLocks/>
              </p:cNvSpPr>
              <p:nvPr/>
            </p:nvSpPr>
            <p:spPr bwMode="ltGray">
              <a:xfrm>
                <a:off x="2701" y="104"/>
                <a:ext cx="138" cy="83"/>
              </a:xfrm>
              <a:custGeom>
                <a:avLst/>
                <a:gdLst/>
                <a:ahLst/>
                <a:cxnLst>
                  <a:cxn ang="0">
                    <a:pos x="26" y="61"/>
                  </a:cxn>
                  <a:cxn ang="0">
                    <a:pos x="30" y="43"/>
                  </a:cxn>
                  <a:cxn ang="0">
                    <a:pos x="50" y="33"/>
                  </a:cxn>
                  <a:cxn ang="0">
                    <a:pos x="54" y="45"/>
                  </a:cxn>
                  <a:cxn ang="0">
                    <a:pos x="66" y="49"/>
                  </a:cxn>
                  <a:cxn ang="0">
                    <a:pos x="80" y="55"/>
                  </a:cxn>
                  <a:cxn ang="0">
                    <a:pos x="116" y="33"/>
                  </a:cxn>
                  <a:cxn ang="0">
                    <a:pos x="130" y="17"/>
                  </a:cxn>
                  <a:cxn ang="0">
                    <a:pos x="138" y="11"/>
                  </a:cxn>
                  <a:cxn ang="0">
                    <a:pos x="106" y="49"/>
                  </a:cxn>
                  <a:cxn ang="0">
                    <a:pos x="84" y="67"/>
                  </a:cxn>
                  <a:cxn ang="0">
                    <a:pos x="66" y="81"/>
                  </a:cxn>
                  <a:cxn ang="0">
                    <a:pos x="48" y="103"/>
                  </a:cxn>
                  <a:cxn ang="0">
                    <a:pos x="26" y="89"/>
                  </a:cxn>
                  <a:cxn ang="0">
                    <a:pos x="20" y="87"/>
                  </a:cxn>
                  <a:cxn ang="0">
                    <a:pos x="22" y="97"/>
                  </a:cxn>
                  <a:cxn ang="0">
                    <a:pos x="0" y="97"/>
                  </a:cxn>
                  <a:cxn ang="0">
                    <a:pos x="10" y="79"/>
                  </a:cxn>
                  <a:cxn ang="0">
                    <a:pos x="26" y="61"/>
                  </a:cxn>
                </a:cxnLst>
                <a:rect l="0" t="0" r="r" b="b"/>
                <a:pathLst>
                  <a:path w="138" h="103">
                    <a:moveTo>
                      <a:pt x="26" y="61"/>
                    </a:moveTo>
                    <a:cubicBezTo>
                      <a:pt x="29" y="53"/>
                      <a:pt x="33" y="51"/>
                      <a:pt x="30" y="43"/>
                    </a:cubicBezTo>
                    <a:cubicBezTo>
                      <a:pt x="33" y="27"/>
                      <a:pt x="37" y="24"/>
                      <a:pt x="50" y="33"/>
                    </a:cubicBezTo>
                    <a:cubicBezTo>
                      <a:pt x="51" y="37"/>
                      <a:pt x="53" y="41"/>
                      <a:pt x="54" y="45"/>
                    </a:cubicBezTo>
                    <a:cubicBezTo>
                      <a:pt x="55" y="49"/>
                      <a:pt x="66" y="49"/>
                      <a:pt x="66" y="49"/>
                    </a:cubicBezTo>
                    <a:cubicBezTo>
                      <a:pt x="75" y="43"/>
                      <a:pt x="77" y="45"/>
                      <a:pt x="80" y="55"/>
                    </a:cubicBezTo>
                    <a:cubicBezTo>
                      <a:pt x="92" y="47"/>
                      <a:pt x="101" y="37"/>
                      <a:pt x="116" y="33"/>
                    </a:cubicBezTo>
                    <a:cubicBezTo>
                      <a:pt x="125" y="19"/>
                      <a:pt x="120" y="24"/>
                      <a:pt x="130" y="17"/>
                    </a:cubicBezTo>
                    <a:cubicBezTo>
                      <a:pt x="134" y="11"/>
                      <a:pt x="134" y="0"/>
                      <a:pt x="138" y="11"/>
                    </a:cubicBezTo>
                    <a:cubicBezTo>
                      <a:pt x="135" y="31"/>
                      <a:pt x="126" y="45"/>
                      <a:pt x="106" y="49"/>
                    </a:cubicBezTo>
                    <a:cubicBezTo>
                      <a:pt x="97" y="55"/>
                      <a:pt x="93" y="61"/>
                      <a:pt x="84" y="67"/>
                    </a:cubicBezTo>
                    <a:cubicBezTo>
                      <a:pt x="80" y="79"/>
                      <a:pt x="79" y="79"/>
                      <a:pt x="66" y="81"/>
                    </a:cubicBezTo>
                    <a:cubicBezTo>
                      <a:pt x="60" y="90"/>
                      <a:pt x="57" y="97"/>
                      <a:pt x="48" y="103"/>
                    </a:cubicBezTo>
                    <a:cubicBezTo>
                      <a:pt x="42" y="94"/>
                      <a:pt x="37" y="93"/>
                      <a:pt x="26" y="89"/>
                    </a:cubicBezTo>
                    <a:cubicBezTo>
                      <a:pt x="24" y="88"/>
                      <a:pt x="20" y="87"/>
                      <a:pt x="20" y="87"/>
                    </a:cubicBezTo>
                    <a:cubicBezTo>
                      <a:pt x="10" y="90"/>
                      <a:pt x="14" y="94"/>
                      <a:pt x="22" y="97"/>
                    </a:cubicBezTo>
                    <a:cubicBezTo>
                      <a:pt x="14" y="103"/>
                      <a:pt x="9" y="100"/>
                      <a:pt x="0" y="97"/>
                    </a:cubicBezTo>
                    <a:cubicBezTo>
                      <a:pt x="2" y="87"/>
                      <a:pt x="1" y="82"/>
                      <a:pt x="10" y="79"/>
                    </a:cubicBezTo>
                    <a:cubicBezTo>
                      <a:pt x="15" y="63"/>
                      <a:pt x="14" y="69"/>
                      <a:pt x="26" y="6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3" name="Freeform 43"/>
              <p:cNvSpPr>
                <a:spLocks/>
              </p:cNvSpPr>
              <p:nvPr/>
            </p:nvSpPr>
            <p:spPr bwMode="ltGray">
              <a:xfrm>
                <a:off x="2553" y="181"/>
                <a:ext cx="187" cy="177"/>
              </a:xfrm>
              <a:custGeom>
                <a:avLst/>
                <a:gdLst/>
                <a:ahLst/>
                <a:cxnLst>
                  <a:cxn ang="0">
                    <a:pos x="158" y="24"/>
                  </a:cxn>
                  <a:cxn ang="0">
                    <a:pos x="160" y="6"/>
                  </a:cxn>
                  <a:cxn ang="0">
                    <a:pos x="170" y="0"/>
                  </a:cxn>
                  <a:cxn ang="0">
                    <a:pos x="182" y="24"/>
                  </a:cxn>
                  <a:cxn ang="0">
                    <a:pos x="188" y="42"/>
                  </a:cxn>
                  <a:cxn ang="0">
                    <a:pos x="178" y="58"/>
                  </a:cxn>
                  <a:cxn ang="0">
                    <a:pos x="170" y="76"/>
                  </a:cxn>
                  <a:cxn ang="0">
                    <a:pos x="162" y="126"/>
                  </a:cxn>
                  <a:cxn ang="0">
                    <a:pos x="144" y="136"/>
                  </a:cxn>
                  <a:cxn ang="0">
                    <a:pos x="120" y="138"/>
                  </a:cxn>
                  <a:cxn ang="0">
                    <a:pos x="112" y="124"/>
                  </a:cxn>
                  <a:cxn ang="0">
                    <a:pos x="102" y="146"/>
                  </a:cxn>
                  <a:cxn ang="0">
                    <a:pos x="90" y="150"/>
                  </a:cxn>
                  <a:cxn ang="0">
                    <a:pos x="80" y="132"/>
                  </a:cxn>
                  <a:cxn ang="0">
                    <a:pos x="58" y="144"/>
                  </a:cxn>
                  <a:cxn ang="0">
                    <a:pos x="76" y="142"/>
                  </a:cxn>
                  <a:cxn ang="0">
                    <a:pos x="78" y="160"/>
                  </a:cxn>
                  <a:cxn ang="0">
                    <a:pos x="58" y="166"/>
                  </a:cxn>
                  <a:cxn ang="0">
                    <a:pos x="34" y="166"/>
                  </a:cxn>
                  <a:cxn ang="0">
                    <a:pos x="36" y="154"/>
                  </a:cxn>
                  <a:cxn ang="0">
                    <a:pos x="46" y="144"/>
                  </a:cxn>
                  <a:cxn ang="0">
                    <a:pos x="34" y="148"/>
                  </a:cxn>
                  <a:cxn ang="0">
                    <a:pos x="26" y="166"/>
                  </a:cxn>
                  <a:cxn ang="0">
                    <a:pos x="30" y="190"/>
                  </a:cxn>
                  <a:cxn ang="0">
                    <a:pos x="14" y="200"/>
                  </a:cxn>
                  <a:cxn ang="0">
                    <a:pos x="0" y="214"/>
                  </a:cxn>
                  <a:cxn ang="0">
                    <a:pos x="8" y="188"/>
                  </a:cxn>
                  <a:cxn ang="0">
                    <a:pos x="0" y="164"/>
                  </a:cxn>
                  <a:cxn ang="0">
                    <a:pos x="14" y="152"/>
                  </a:cxn>
                  <a:cxn ang="0">
                    <a:pos x="32" y="134"/>
                  </a:cxn>
                  <a:cxn ang="0">
                    <a:pos x="44" y="118"/>
                  </a:cxn>
                  <a:cxn ang="0">
                    <a:pos x="72" y="116"/>
                  </a:cxn>
                  <a:cxn ang="0">
                    <a:pos x="84" y="112"/>
                  </a:cxn>
                  <a:cxn ang="0">
                    <a:pos x="114" y="78"/>
                  </a:cxn>
                  <a:cxn ang="0">
                    <a:pos x="120" y="92"/>
                  </a:cxn>
                  <a:cxn ang="0">
                    <a:pos x="132" y="76"/>
                  </a:cxn>
                  <a:cxn ang="0">
                    <a:pos x="150" y="54"/>
                  </a:cxn>
                  <a:cxn ang="0">
                    <a:pos x="154" y="42"/>
                  </a:cxn>
                  <a:cxn ang="0">
                    <a:pos x="148" y="38"/>
                  </a:cxn>
                  <a:cxn ang="0">
                    <a:pos x="152" y="32"/>
                  </a:cxn>
                  <a:cxn ang="0">
                    <a:pos x="158" y="24"/>
                  </a:cxn>
                </a:cxnLst>
                <a:rect l="0" t="0" r="r" b="b"/>
                <a:pathLst>
                  <a:path w="188" h="214">
                    <a:moveTo>
                      <a:pt x="158" y="24"/>
                    </a:moveTo>
                    <a:cubicBezTo>
                      <a:pt x="156" y="18"/>
                      <a:pt x="160" y="6"/>
                      <a:pt x="160" y="6"/>
                    </a:cubicBezTo>
                    <a:cubicBezTo>
                      <a:pt x="167" y="16"/>
                      <a:pt x="167" y="8"/>
                      <a:pt x="170" y="0"/>
                    </a:cubicBezTo>
                    <a:cubicBezTo>
                      <a:pt x="181" y="4"/>
                      <a:pt x="179" y="14"/>
                      <a:pt x="182" y="24"/>
                    </a:cubicBezTo>
                    <a:cubicBezTo>
                      <a:pt x="184" y="30"/>
                      <a:pt x="188" y="42"/>
                      <a:pt x="188" y="42"/>
                    </a:cubicBezTo>
                    <a:cubicBezTo>
                      <a:pt x="183" y="56"/>
                      <a:pt x="188" y="52"/>
                      <a:pt x="178" y="58"/>
                    </a:cubicBezTo>
                    <a:cubicBezTo>
                      <a:pt x="174" y="63"/>
                      <a:pt x="170" y="76"/>
                      <a:pt x="170" y="76"/>
                    </a:cubicBezTo>
                    <a:cubicBezTo>
                      <a:pt x="169" y="100"/>
                      <a:pt x="173" y="110"/>
                      <a:pt x="162" y="126"/>
                    </a:cubicBezTo>
                    <a:cubicBezTo>
                      <a:pt x="150" y="118"/>
                      <a:pt x="155" y="132"/>
                      <a:pt x="144" y="136"/>
                    </a:cubicBezTo>
                    <a:cubicBezTo>
                      <a:pt x="135" y="134"/>
                      <a:pt x="129" y="135"/>
                      <a:pt x="120" y="138"/>
                    </a:cubicBezTo>
                    <a:cubicBezTo>
                      <a:pt x="114" y="129"/>
                      <a:pt x="122" y="127"/>
                      <a:pt x="112" y="124"/>
                    </a:cubicBezTo>
                    <a:cubicBezTo>
                      <a:pt x="108" y="130"/>
                      <a:pt x="108" y="142"/>
                      <a:pt x="102" y="146"/>
                    </a:cubicBezTo>
                    <a:cubicBezTo>
                      <a:pt x="98" y="148"/>
                      <a:pt x="90" y="150"/>
                      <a:pt x="90" y="150"/>
                    </a:cubicBezTo>
                    <a:cubicBezTo>
                      <a:pt x="87" y="141"/>
                      <a:pt x="89" y="135"/>
                      <a:pt x="80" y="132"/>
                    </a:cubicBezTo>
                    <a:cubicBezTo>
                      <a:pt x="68" y="134"/>
                      <a:pt x="65" y="134"/>
                      <a:pt x="58" y="144"/>
                    </a:cubicBezTo>
                    <a:cubicBezTo>
                      <a:pt x="66" y="150"/>
                      <a:pt x="68" y="147"/>
                      <a:pt x="76" y="142"/>
                    </a:cubicBezTo>
                    <a:cubicBezTo>
                      <a:pt x="81" y="146"/>
                      <a:pt x="85" y="155"/>
                      <a:pt x="78" y="160"/>
                    </a:cubicBezTo>
                    <a:cubicBezTo>
                      <a:pt x="75" y="162"/>
                      <a:pt x="62" y="165"/>
                      <a:pt x="58" y="166"/>
                    </a:cubicBezTo>
                    <a:cubicBezTo>
                      <a:pt x="48" y="173"/>
                      <a:pt x="44" y="173"/>
                      <a:pt x="34" y="166"/>
                    </a:cubicBezTo>
                    <a:cubicBezTo>
                      <a:pt x="35" y="162"/>
                      <a:pt x="34" y="158"/>
                      <a:pt x="36" y="154"/>
                    </a:cubicBezTo>
                    <a:cubicBezTo>
                      <a:pt x="38" y="150"/>
                      <a:pt x="55" y="146"/>
                      <a:pt x="46" y="144"/>
                    </a:cubicBezTo>
                    <a:cubicBezTo>
                      <a:pt x="42" y="143"/>
                      <a:pt x="34" y="148"/>
                      <a:pt x="34" y="148"/>
                    </a:cubicBezTo>
                    <a:cubicBezTo>
                      <a:pt x="32" y="155"/>
                      <a:pt x="28" y="159"/>
                      <a:pt x="26" y="166"/>
                    </a:cubicBezTo>
                    <a:cubicBezTo>
                      <a:pt x="36" y="182"/>
                      <a:pt x="36" y="173"/>
                      <a:pt x="30" y="190"/>
                    </a:cubicBezTo>
                    <a:cubicBezTo>
                      <a:pt x="28" y="196"/>
                      <a:pt x="14" y="200"/>
                      <a:pt x="14" y="200"/>
                    </a:cubicBezTo>
                    <a:cubicBezTo>
                      <a:pt x="5" y="214"/>
                      <a:pt x="11" y="210"/>
                      <a:pt x="0" y="214"/>
                    </a:cubicBezTo>
                    <a:cubicBezTo>
                      <a:pt x="2" y="202"/>
                      <a:pt x="5" y="198"/>
                      <a:pt x="8" y="188"/>
                    </a:cubicBezTo>
                    <a:cubicBezTo>
                      <a:pt x="6" y="178"/>
                      <a:pt x="3" y="173"/>
                      <a:pt x="0" y="164"/>
                    </a:cubicBezTo>
                    <a:cubicBezTo>
                      <a:pt x="3" y="156"/>
                      <a:pt x="7" y="157"/>
                      <a:pt x="14" y="152"/>
                    </a:cubicBezTo>
                    <a:cubicBezTo>
                      <a:pt x="18" y="141"/>
                      <a:pt x="23" y="140"/>
                      <a:pt x="32" y="134"/>
                    </a:cubicBezTo>
                    <a:cubicBezTo>
                      <a:pt x="37" y="127"/>
                      <a:pt x="37" y="123"/>
                      <a:pt x="44" y="118"/>
                    </a:cubicBezTo>
                    <a:cubicBezTo>
                      <a:pt x="64" y="121"/>
                      <a:pt x="55" y="122"/>
                      <a:pt x="72" y="116"/>
                    </a:cubicBezTo>
                    <a:cubicBezTo>
                      <a:pt x="76" y="115"/>
                      <a:pt x="84" y="112"/>
                      <a:pt x="84" y="112"/>
                    </a:cubicBezTo>
                    <a:cubicBezTo>
                      <a:pt x="105" y="119"/>
                      <a:pt x="97" y="84"/>
                      <a:pt x="114" y="78"/>
                    </a:cubicBezTo>
                    <a:cubicBezTo>
                      <a:pt x="117" y="87"/>
                      <a:pt x="110" y="89"/>
                      <a:pt x="120" y="92"/>
                    </a:cubicBezTo>
                    <a:cubicBezTo>
                      <a:pt x="125" y="85"/>
                      <a:pt x="125" y="81"/>
                      <a:pt x="132" y="76"/>
                    </a:cubicBezTo>
                    <a:cubicBezTo>
                      <a:pt x="138" y="68"/>
                      <a:pt x="146" y="65"/>
                      <a:pt x="150" y="54"/>
                    </a:cubicBezTo>
                    <a:cubicBezTo>
                      <a:pt x="151" y="50"/>
                      <a:pt x="154" y="42"/>
                      <a:pt x="154" y="42"/>
                    </a:cubicBezTo>
                    <a:cubicBezTo>
                      <a:pt x="152" y="41"/>
                      <a:pt x="148" y="40"/>
                      <a:pt x="148" y="38"/>
                    </a:cubicBezTo>
                    <a:cubicBezTo>
                      <a:pt x="148" y="36"/>
                      <a:pt x="161" y="33"/>
                      <a:pt x="152" y="32"/>
                    </a:cubicBezTo>
                    <a:lnTo>
                      <a:pt x="158" y="24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4" name="Freeform 44"/>
              <p:cNvSpPr>
                <a:spLocks/>
              </p:cNvSpPr>
              <p:nvPr/>
            </p:nvSpPr>
            <p:spPr bwMode="ltGray">
              <a:xfrm>
                <a:off x="2677" y="234"/>
                <a:ext cx="14" cy="10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4" y="13"/>
                  </a:cxn>
                  <a:cxn ang="0">
                    <a:pos x="0" y="9"/>
                  </a:cxn>
                </a:cxnLst>
                <a:rect l="0" t="0" r="r" b="b"/>
                <a:pathLst>
                  <a:path w="13" h="13">
                    <a:moveTo>
                      <a:pt x="0" y="9"/>
                    </a:moveTo>
                    <a:cubicBezTo>
                      <a:pt x="6" y="0"/>
                      <a:pt x="13" y="7"/>
                      <a:pt x="4" y="13"/>
                    </a:cubicBezTo>
                    <a:cubicBezTo>
                      <a:pt x="0" y="6"/>
                      <a:pt x="0" y="5"/>
                      <a:pt x="0" y="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5" name="Freeform 45"/>
              <p:cNvSpPr>
                <a:spLocks/>
              </p:cNvSpPr>
              <p:nvPr/>
            </p:nvSpPr>
            <p:spPr bwMode="ltGray">
              <a:xfrm>
                <a:off x="1627" y="354"/>
                <a:ext cx="813" cy="462"/>
              </a:xfrm>
              <a:custGeom>
                <a:avLst/>
                <a:gdLst/>
                <a:ahLst/>
                <a:cxnLst>
                  <a:cxn ang="0">
                    <a:pos x="812" y="26"/>
                  </a:cxn>
                  <a:cxn ang="0">
                    <a:pos x="778" y="78"/>
                  </a:cxn>
                  <a:cxn ang="0">
                    <a:pos x="748" y="122"/>
                  </a:cxn>
                  <a:cxn ang="0">
                    <a:pos x="722" y="142"/>
                  </a:cxn>
                  <a:cxn ang="0">
                    <a:pos x="634" y="180"/>
                  </a:cxn>
                  <a:cxn ang="0">
                    <a:pos x="632" y="210"/>
                  </a:cxn>
                  <a:cxn ang="0">
                    <a:pos x="604" y="230"/>
                  </a:cxn>
                  <a:cxn ang="0">
                    <a:pos x="620" y="178"/>
                  </a:cxn>
                  <a:cxn ang="0">
                    <a:pos x="576" y="188"/>
                  </a:cxn>
                  <a:cxn ang="0">
                    <a:pos x="556" y="218"/>
                  </a:cxn>
                  <a:cxn ang="0">
                    <a:pos x="596" y="280"/>
                  </a:cxn>
                  <a:cxn ang="0">
                    <a:pos x="594" y="368"/>
                  </a:cxn>
                  <a:cxn ang="0">
                    <a:pos x="542" y="406"/>
                  </a:cxn>
                  <a:cxn ang="0">
                    <a:pos x="522" y="386"/>
                  </a:cxn>
                  <a:cxn ang="0">
                    <a:pos x="482" y="348"/>
                  </a:cxn>
                  <a:cxn ang="0">
                    <a:pos x="462" y="348"/>
                  </a:cxn>
                  <a:cxn ang="0">
                    <a:pos x="450" y="394"/>
                  </a:cxn>
                  <a:cxn ang="0">
                    <a:pos x="500" y="464"/>
                  </a:cxn>
                  <a:cxn ang="0">
                    <a:pos x="510" y="524"/>
                  </a:cxn>
                  <a:cxn ang="0">
                    <a:pos x="526" y="560"/>
                  </a:cxn>
                  <a:cxn ang="0">
                    <a:pos x="492" y="544"/>
                  </a:cxn>
                  <a:cxn ang="0">
                    <a:pos x="470" y="518"/>
                  </a:cxn>
                  <a:cxn ang="0">
                    <a:pos x="422" y="424"/>
                  </a:cxn>
                  <a:cxn ang="0">
                    <a:pos x="426" y="310"/>
                  </a:cxn>
                  <a:cxn ang="0">
                    <a:pos x="422" y="268"/>
                  </a:cxn>
                  <a:cxn ang="0">
                    <a:pos x="412" y="276"/>
                  </a:cxn>
                  <a:cxn ang="0">
                    <a:pos x="386" y="266"/>
                  </a:cxn>
                  <a:cxn ang="0">
                    <a:pos x="360" y="170"/>
                  </a:cxn>
                  <a:cxn ang="0">
                    <a:pos x="330" y="166"/>
                  </a:cxn>
                  <a:cxn ang="0">
                    <a:pos x="288" y="172"/>
                  </a:cxn>
                  <a:cxn ang="0">
                    <a:pos x="242" y="232"/>
                  </a:cxn>
                  <a:cxn ang="0">
                    <a:pos x="196" y="268"/>
                  </a:cxn>
                  <a:cxn ang="0">
                    <a:pos x="184" y="274"/>
                  </a:cxn>
                  <a:cxn ang="0">
                    <a:pos x="160" y="328"/>
                  </a:cxn>
                  <a:cxn ang="0">
                    <a:pos x="152" y="354"/>
                  </a:cxn>
                  <a:cxn ang="0">
                    <a:pos x="128" y="404"/>
                  </a:cxn>
                  <a:cxn ang="0">
                    <a:pos x="94" y="392"/>
                  </a:cxn>
                  <a:cxn ang="0">
                    <a:pos x="66" y="258"/>
                  </a:cxn>
                  <a:cxn ang="0">
                    <a:pos x="72" y="156"/>
                  </a:cxn>
                  <a:cxn ang="0">
                    <a:pos x="44" y="180"/>
                  </a:cxn>
                  <a:cxn ang="0">
                    <a:pos x="20" y="150"/>
                  </a:cxn>
                  <a:cxn ang="0">
                    <a:pos x="24" y="138"/>
                  </a:cxn>
                  <a:cxn ang="0">
                    <a:pos x="0" y="92"/>
                  </a:cxn>
                  <a:cxn ang="0">
                    <a:pos x="798" y="6"/>
                  </a:cxn>
                </a:cxnLst>
                <a:rect l="0" t="0" r="r" b="b"/>
                <a:pathLst>
                  <a:path w="812" h="564">
                    <a:moveTo>
                      <a:pt x="798" y="6"/>
                    </a:moveTo>
                    <a:cubicBezTo>
                      <a:pt x="801" y="15"/>
                      <a:pt x="809" y="16"/>
                      <a:pt x="812" y="26"/>
                    </a:cubicBezTo>
                    <a:cubicBezTo>
                      <a:pt x="809" y="36"/>
                      <a:pt x="801" y="41"/>
                      <a:pt x="796" y="50"/>
                    </a:cubicBezTo>
                    <a:cubicBezTo>
                      <a:pt x="791" y="61"/>
                      <a:pt x="788" y="71"/>
                      <a:pt x="778" y="78"/>
                    </a:cubicBezTo>
                    <a:cubicBezTo>
                      <a:pt x="773" y="85"/>
                      <a:pt x="771" y="88"/>
                      <a:pt x="774" y="96"/>
                    </a:cubicBezTo>
                    <a:cubicBezTo>
                      <a:pt x="767" y="107"/>
                      <a:pt x="758" y="114"/>
                      <a:pt x="748" y="122"/>
                    </a:cubicBezTo>
                    <a:cubicBezTo>
                      <a:pt x="744" y="125"/>
                      <a:pt x="736" y="130"/>
                      <a:pt x="736" y="130"/>
                    </a:cubicBezTo>
                    <a:cubicBezTo>
                      <a:pt x="740" y="141"/>
                      <a:pt x="731" y="140"/>
                      <a:pt x="722" y="142"/>
                    </a:cubicBezTo>
                    <a:cubicBezTo>
                      <a:pt x="716" y="148"/>
                      <a:pt x="712" y="151"/>
                      <a:pt x="704" y="154"/>
                    </a:cubicBezTo>
                    <a:cubicBezTo>
                      <a:pt x="686" y="150"/>
                      <a:pt x="650" y="169"/>
                      <a:pt x="634" y="180"/>
                    </a:cubicBezTo>
                    <a:cubicBezTo>
                      <a:pt x="636" y="189"/>
                      <a:pt x="631" y="193"/>
                      <a:pt x="640" y="196"/>
                    </a:cubicBezTo>
                    <a:cubicBezTo>
                      <a:pt x="643" y="205"/>
                      <a:pt x="640" y="207"/>
                      <a:pt x="632" y="210"/>
                    </a:cubicBezTo>
                    <a:cubicBezTo>
                      <a:pt x="626" y="219"/>
                      <a:pt x="623" y="226"/>
                      <a:pt x="614" y="232"/>
                    </a:cubicBezTo>
                    <a:cubicBezTo>
                      <a:pt x="611" y="231"/>
                      <a:pt x="606" y="233"/>
                      <a:pt x="604" y="230"/>
                    </a:cubicBezTo>
                    <a:cubicBezTo>
                      <a:pt x="599" y="220"/>
                      <a:pt x="610" y="199"/>
                      <a:pt x="620" y="196"/>
                    </a:cubicBezTo>
                    <a:cubicBezTo>
                      <a:pt x="623" y="187"/>
                      <a:pt x="617" y="187"/>
                      <a:pt x="620" y="178"/>
                    </a:cubicBezTo>
                    <a:cubicBezTo>
                      <a:pt x="617" y="164"/>
                      <a:pt x="609" y="168"/>
                      <a:pt x="598" y="172"/>
                    </a:cubicBezTo>
                    <a:cubicBezTo>
                      <a:pt x="592" y="180"/>
                      <a:pt x="585" y="185"/>
                      <a:pt x="576" y="188"/>
                    </a:cubicBezTo>
                    <a:cubicBezTo>
                      <a:pt x="572" y="194"/>
                      <a:pt x="568" y="200"/>
                      <a:pt x="564" y="206"/>
                    </a:cubicBezTo>
                    <a:cubicBezTo>
                      <a:pt x="561" y="210"/>
                      <a:pt x="556" y="218"/>
                      <a:pt x="556" y="218"/>
                    </a:cubicBezTo>
                    <a:cubicBezTo>
                      <a:pt x="558" y="234"/>
                      <a:pt x="559" y="243"/>
                      <a:pt x="572" y="252"/>
                    </a:cubicBezTo>
                    <a:cubicBezTo>
                      <a:pt x="579" y="262"/>
                      <a:pt x="586" y="273"/>
                      <a:pt x="596" y="280"/>
                    </a:cubicBezTo>
                    <a:cubicBezTo>
                      <a:pt x="598" y="286"/>
                      <a:pt x="602" y="298"/>
                      <a:pt x="602" y="298"/>
                    </a:cubicBezTo>
                    <a:cubicBezTo>
                      <a:pt x="601" y="308"/>
                      <a:pt x="599" y="361"/>
                      <a:pt x="594" y="368"/>
                    </a:cubicBezTo>
                    <a:cubicBezTo>
                      <a:pt x="590" y="374"/>
                      <a:pt x="576" y="378"/>
                      <a:pt x="570" y="382"/>
                    </a:cubicBezTo>
                    <a:cubicBezTo>
                      <a:pt x="563" y="393"/>
                      <a:pt x="550" y="396"/>
                      <a:pt x="542" y="406"/>
                    </a:cubicBezTo>
                    <a:cubicBezTo>
                      <a:pt x="536" y="413"/>
                      <a:pt x="539" y="417"/>
                      <a:pt x="530" y="420"/>
                    </a:cubicBezTo>
                    <a:cubicBezTo>
                      <a:pt x="526" y="408"/>
                      <a:pt x="538" y="391"/>
                      <a:pt x="522" y="386"/>
                    </a:cubicBezTo>
                    <a:cubicBezTo>
                      <a:pt x="516" y="377"/>
                      <a:pt x="510" y="364"/>
                      <a:pt x="502" y="356"/>
                    </a:cubicBezTo>
                    <a:cubicBezTo>
                      <a:pt x="497" y="341"/>
                      <a:pt x="505" y="360"/>
                      <a:pt x="482" y="348"/>
                    </a:cubicBezTo>
                    <a:cubicBezTo>
                      <a:pt x="478" y="346"/>
                      <a:pt x="478" y="339"/>
                      <a:pt x="474" y="336"/>
                    </a:cubicBezTo>
                    <a:cubicBezTo>
                      <a:pt x="470" y="323"/>
                      <a:pt x="466" y="342"/>
                      <a:pt x="462" y="348"/>
                    </a:cubicBezTo>
                    <a:cubicBezTo>
                      <a:pt x="460" y="358"/>
                      <a:pt x="456" y="363"/>
                      <a:pt x="454" y="374"/>
                    </a:cubicBezTo>
                    <a:cubicBezTo>
                      <a:pt x="457" y="383"/>
                      <a:pt x="455" y="387"/>
                      <a:pt x="450" y="394"/>
                    </a:cubicBezTo>
                    <a:cubicBezTo>
                      <a:pt x="454" y="399"/>
                      <a:pt x="464" y="411"/>
                      <a:pt x="466" y="418"/>
                    </a:cubicBezTo>
                    <a:cubicBezTo>
                      <a:pt x="474" y="443"/>
                      <a:pt x="472" y="458"/>
                      <a:pt x="500" y="464"/>
                    </a:cubicBezTo>
                    <a:cubicBezTo>
                      <a:pt x="507" y="469"/>
                      <a:pt x="510" y="474"/>
                      <a:pt x="516" y="480"/>
                    </a:cubicBezTo>
                    <a:cubicBezTo>
                      <a:pt x="511" y="494"/>
                      <a:pt x="513" y="509"/>
                      <a:pt x="510" y="524"/>
                    </a:cubicBezTo>
                    <a:cubicBezTo>
                      <a:pt x="512" y="537"/>
                      <a:pt x="511" y="541"/>
                      <a:pt x="522" y="548"/>
                    </a:cubicBezTo>
                    <a:cubicBezTo>
                      <a:pt x="523" y="552"/>
                      <a:pt x="525" y="556"/>
                      <a:pt x="526" y="560"/>
                    </a:cubicBezTo>
                    <a:cubicBezTo>
                      <a:pt x="527" y="564"/>
                      <a:pt x="514" y="556"/>
                      <a:pt x="514" y="556"/>
                    </a:cubicBezTo>
                    <a:cubicBezTo>
                      <a:pt x="502" y="564"/>
                      <a:pt x="501" y="551"/>
                      <a:pt x="492" y="544"/>
                    </a:cubicBezTo>
                    <a:cubicBezTo>
                      <a:pt x="488" y="541"/>
                      <a:pt x="480" y="536"/>
                      <a:pt x="480" y="536"/>
                    </a:cubicBezTo>
                    <a:cubicBezTo>
                      <a:pt x="471" y="522"/>
                      <a:pt x="474" y="529"/>
                      <a:pt x="470" y="518"/>
                    </a:cubicBezTo>
                    <a:cubicBezTo>
                      <a:pt x="467" y="491"/>
                      <a:pt x="461" y="446"/>
                      <a:pt x="436" y="430"/>
                    </a:cubicBezTo>
                    <a:cubicBezTo>
                      <a:pt x="428" y="433"/>
                      <a:pt x="425" y="433"/>
                      <a:pt x="422" y="424"/>
                    </a:cubicBezTo>
                    <a:cubicBezTo>
                      <a:pt x="427" y="404"/>
                      <a:pt x="432" y="383"/>
                      <a:pt x="438" y="364"/>
                    </a:cubicBezTo>
                    <a:cubicBezTo>
                      <a:pt x="436" y="343"/>
                      <a:pt x="431" y="330"/>
                      <a:pt x="426" y="310"/>
                    </a:cubicBezTo>
                    <a:cubicBezTo>
                      <a:pt x="429" y="302"/>
                      <a:pt x="425" y="300"/>
                      <a:pt x="422" y="292"/>
                    </a:cubicBezTo>
                    <a:cubicBezTo>
                      <a:pt x="424" y="282"/>
                      <a:pt x="428" y="277"/>
                      <a:pt x="422" y="268"/>
                    </a:cubicBezTo>
                    <a:cubicBezTo>
                      <a:pt x="420" y="269"/>
                      <a:pt x="418" y="269"/>
                      <a:pt x="416" y="270"/>
                    </a:cubicBezTo>
                    <a:cubicBezTo>
                      <a:pt x="414" y="272"/>
                      <a:pt x="414" y="275"/>
                      <a:pt x="412" y="276"/>
                    </a:cubicBezTo>
                    <a:cubicBezTo>
                      <a:pt x="408" y="278"/>
                      <a:pt x="400" y="280"/>
                      <a:pt x="400" y="280"/>
                    </a:cubicBezTo>
                    <a:cubicBezTo>
                      <a:pt x="394" y="274"/>
                      <a:pt x="389" y="274"/>
                      <a:pt x="386" y="266"/>
                    </a:cubicBezTo>
                    <a:cubicBezTo>
                      <a:pt x="391" y="251"/>
                      <a:pt x="379" y="206"/>
                      <a:pt x="364" y="196"/>
                    </a:cubicBezTo>
                    <a:cubicBezTo>
                      <a:pt x="357" y="186"/>
                      <a:pt x="358" y="182"/>
                      <a:pt x="360" y="170"/>
                    </a:cubicBezTo>
                    <a:cubicBezTo>
                      <a:pt x="358" y="160"/>
                      <a:pt x="356" y="147"/>
                      <a:pt x="346" y="144"/>
                    </a:cubicBezTo>
                    <a:cubicBezTo>
                      <a:pt x="343" y="154"/>
                      <a:pt x="338" y="160"/>
                      <a:pt x="330" y="166"/>
                    </a:cubicBezTo>
                    <a:cubicBezTo>
                      <a:pt x="323" y="164"/>
                      <a:pt x="308" y="160"/>
                      <a:pt x="308" y="160"/>
                    </a:cubicBezTo>
                    <a:cubicBezTo>
                      <a:pt x="296" y="162"/>
                      <a:pt x="297" y="166"/>
                      <a:pt x="288" y="172"/>
                    </a:cubicBezTo>
                    <a:cubicBezTo>
                      <a:pt x="284" y="185"/>
                      <a:pt x="282" y="191"/>
                      <a:pt x="268" y="196"/>
                    </a:cubicBezTo>
                    <a:cubicBezTo>
                      <a:pt x="264" y="200"/>
                      <a:pt x="243" y="231"/>
                      <a:pt x="242" y="232"/>
                    </a:cubicBezTo>
                    <a:cubicBezTo>
                      <a:pt x="231" y="239"/>
                      <a:pt x="215" y="247"/>
                      <a:pt x="206" y="256"/>
                    </a:cubicBezTo>
                    <a:cubicBezTo>
                      <a:pt x="202" y="260"/>
                      <a:pt x="200" y="265"/>
                      <a:pt x="196" y="268"/>
                    </a:cubicBezTo>
                    <a:cubicBezTo>
                      <a:pt x="194" y="269"/>
                      <a:pt x="192" y="269"/>
                      <a:pt x="190" y="270"/>
                    </a:cubicBezTo>
                    <a:cubicBezTo>
                      <a:pt x="188" y="271"/>
                      <a:pt x="186" y="272"/>
                      <a:pt x="184" y="274"/>
                    </a:cubicBezTo>
                    <a:cubicBezTo>
                      <a:pt x="180" y="278"/>
                      <a:pt x="172" y="286"/>
                      <a:pt x="172" y="286"/>
                    </a:cubicBezTo>
                    <a:cubicBezTo>
                      <a:pt x="167" y="300"/>
                      <a:pt x="165" y="314"/>
                      <a:pt x="160" y="328"/>
                    </a:cubicBezTo>
                    <a:cubicBezTo>
                      <a:pt x="158" y="335"/>
                      <a:pt x="156" y="341"/>
                      <a:pt x="154" y="348"/>
                    </a:cubicBezTo>
                    <a:cubicBezTo>
                      <a:pt x="153" y="350"/>
                      <a:pt x="152" y="354"/>
                      <a:pt x="152" y="354"/>
                    </a:cubicBezTo>
                    <a:cubicBezTo>
                      <a:pt x="152" y="359"/>
                      <a:pt x="156" y="384"/>
                      <a:pt x="146" y="392"/>
                    </a:cubicBezTo>
                    <a:cubicBezTo>
                      <a:pt x="141" y="397"/>
                      <a:pt x="128" y="404"/>
                      <a:pt x="128" y="404"/>
                    </a:cubicBezTo>
                    <a:cubicBezTo>
                      <a:pt x="125" y="412"/>
                      <a:pt x="122" y="421"/>
                      <a:pt x="114" y="424"/>
                    </a:cubicBezTo>
                    <a:cubicBezTo>
                      <a:pt x="100" y="419"/>
                      <a:pt x="97" y="405"/>
                      <a:pt x="94" y="392"/>
                    </a:cubicBezTo>
                    <a:cubicBezTo>
                      <a:pt x="86" y="362"/>
                      <a:pt x="82" y="332"/>
                      <a:pt x="72" y="302"/>
                    </a:cubicBezTo>
                    <a:cubicBezTo>
                      <a:pt x="71" y="281"/>
                      <a:pt x="70" y="275"/>
                      <a:pt x="66" y="258"/>
                    </a:cubicBezTo>
                    <a:cubicBezTo>
                      <a:pt x="66" y="251"/>
                      <a:pt x="68" y="219"/>
                      <a:pt x="64" y="208"/>
                    </a:cubicBezTo>
                    <a:cubicBezTo>
                      <a:pt x="70" y="191"/>
                      <a:pt x="66" y="173"/>
                      <a:pt x="72" y="156"/>
                    </a:cubicBezTo>
                    <a:cubicBezTo>
                      <a:pt x="66" y="139"/>
                      <a:pt x="60" y="168"/>
                      <a:pt x="56" y="172"/>
                    </a:cubicBezTo>
                    <a:cubicBezTo>
                      <a:pt x="53" y="175"/>
                      <a:pt x="44" y="180"/>
                      <a:pt x="44" y="180"/>
                    </a:cubicBezTo>
                    <a:cubicBezTo>
                      <a:pt x="35" y="177"/>
                      <a:pt x="28" y="173"/>
                      <a:pt x="24" y="162"/>
                    </a:cubicBezTo>
                    <a:cubicBezTo>
                      <a:pt x="23" y="158"/>
                      <a:pt x="20" y="150"/>
                      <a:pt x="20" y="150"/>
                    </a:cubicBezTo>
                    <a:cubicBezTo>
                      <a:pt x="30" y="148"/>
                      <a:pt x="30" y="143"/>
                      <a:pt x="38" y="138"/>
                    </a:cubicBezTo>
                    <a:cubicBezTo>
                      <a:pt x="35" y="128"/>
                      <a:pt x="31" y="133"/>
                      <a:pt x="24" y="138"/>
                    </a:cubicBezTo>
                    <a:cubicBezTo>
                      <a:pt x="15" y="135"/>
                      <a:pt x="15" y="132"/>
                      <a:pt x="18" y="124"/>
                    </a:cubicBezTo>
                    <a:cubicBezTo>
                      <a:pt x="11" y="114"/>
                      <a:pt x="9" y="101"/>
                      <a:pt x="0" y="92"/>
                    </a:cubicBezTo>
                    <a:lnTo>
                      <a:pt x="76" y="0"/>
                    </a:lnTo>
                    <a:lnTo>
                      <a:pt x="798" y="6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6" name="Freeform 46"/>
              <p:cNvSpPr>
                <a:spLocks/>
              </p:cNvSpPr>
              <p:nvPr/>
            </p:nvSpPr>
            <p:spPr bwMode="ltGray">
              <a:xfrm>
                <a:off x="1770" y="670"/>
                <a:ext cx="45" cy="72"/>
              </a:xfrm>
              <a:custGeom>
                <a:avLst/>
                <a:gdLst/>
                <a:ahLst/>
                <a:cxnLst>
                  <a:cxn ang="0">
                    <a:pos x="7" y="11"/>
                  </a:cxn>
                  <a:cxn ang="0">
                    <a:pos x="17" y="3"/>
                  </a:cxn>
                  <a:cxn ang="0">
                    <a:pos x="37" y="33"/>
                  </a:cxn>
                  <a:cxn ang="0">
                    <a:pos x="19" y="85"/>
                  </a:cxn>
                  <a:cxn ang="0">
                    <a:pos x="1" y="69"/>
                  </a:cxn>
                  <a:cxn ang="0">
                    <a:pos x="7" y="11"/>
                  </a:cxn>
                </a:cxnLst>
                <a:rect l="0" t="0" r="r" b="b"/>
                <a:pathLst>
                  <a:path w="43" h="85">
                    <a:moveTo>
                      <a:pt x="7" y="11"/>
                    </a:moveTo>
                    <a:cubicBezTo>
                      <a:pt x="4" y="2"/>
                      <a:pt x="9" y="0"/>
                      <a:pt x="17" y="3"/>
                    </a:cubicBezTo>
                    <a:cubicBezTo>
                      <a:pt x="24" y="13"/>
                      <a:pt x="28" y="24"/>
                      <a:pt x="37" y="33"/>
                    </a:cubicBezTo>
                    <a:cubicBezTo>
                      <a:pt x="43" y="52"/>
                      <a:pt x="40" y="78"/>
                      <a:pt x="19" y="85"/>
                    </a:cubicBezTo>
                    <a:cubicBezTo>
                      <a:pt x="6" y="81"/>
                      <a:pt x="5" y="81"/>
                      <a:pt x="1" y="69"/>
                    </a:cubicBezTo>
                    <a:cubicBezTo>
                      <a:pt x="2" y="66"/>
                      <a:pt x="0" y="4"/>
                      <a:pt x="7" y="1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7" name="Freeform 47"/>
              <p:cNvSpPr>
                <a:spLocks/>
              </p:cNvSpPr>
              <p:nvPr/>
            </p:nvSpPr>
            <p:spPr bwMode="ltGray">
              <a:xfrm>
                <a:off x="2394" y="431"/>
                <a:ext cx="42" cy="58"/>
              </a:xfrm>
              <a:custGeom>
                <a:avLst/>
                <a:gdLst/>
                <a:ahLst/>
                <a:cxnLst>
                  <a:cxn ang="0">
                    <a:pos x="13" y="28"/>
                  </a:cxn>
                  <a:cxn ang="0">
                    <a:pos x="29" y="2"/>
                  </a:cxn>
                  <a:cxn ang="0">
                    <a:pos x="43" y="4"/>
                  </a:cxn>
                  <a:cxn ang="0">
                    <a:pos x="39" y="26"/>
                  </a:cxn>
                  <a:cxn ang="0">
                    <a:pos x="13" y="74"/>
                  </a:cxn>
                  <a:cxn ang="0">
                    <a:pos x="7" y="60"/>
                  </a:cxn>
                  <a:cxn ang="0">
                    <a:pos x="3" y="36"/>
                  </a:cxn>
                  <a:cxn ang="0">
                    <a:pos x="13" y="28"/>
                  </a:cxn>
                </a:cxnLst>
                <a:rect l="0" t="0" r="r" b="b"/>
                <a:pathLst>
                  <a:path w="44" h="74">
                    <a:moveTo>
                      <a:pt x="13" y="28"/>
                    </a:moveTo>
                    <a:cubicBezTo>
                      <a:pt x="15" y="13"/>
                      <a:pt x="14" y="7"/>
                      <a:pt x="29" y="2"/>
                    </a:cubicBezTo>
                    <a:cubicBezTo>
                      <a:pt x="34" y="3"/>
                      <a:pt x="40" y="0"/>
                      <a:pt x="43" y="4"/>
                    </a:cubicBezTo>
                    <a:cubicBezTo>
                      <a:pt x="44" y="6"/>
                      <a:pt x="41" y="21"/>
                      <a:pt x="39" y="26"/>
                    </a:cubicBezTo>
                    <a:cubicBezTo>
                      <a:pt x="31" y="43"/>
                      <a:pt x="30" y="63"/>
                      <a:pt x="13" y="74"/>
                    </a:cubicBezTo>
                    <a:cubicBezTo>
                      <a:pt x="4" y="71"/>
                      <a:pt x="4" y="68"/>
                      <a:pt x="7" y="60"/>
                    </a:cubicBezTo>
                    <a:cubicBezTo>
                      <a:pt x="5" y="50"/>
                      <a:pt x="0" y="46"/>
                      <a:pt x="3" y="36"/>
                    </a:cubicBezTo>
                    <a:cubicBezTo>
                      <a:pt x="4" y="32"/>
                      <a:pt x="8" y="23"/>
                      <a:pt x="1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8" name="Freeform 48"/>
              <p:cNvSpPr>
                <a:spLocks/>
              </p:cNvSpPr>
              <p:nvPr/>
            </p:nvSpPr>
            <p:spPr bwMode="ltGray">
              <a:xfrm>
                <a:off x="2513" y="402"/>
                <a:ext cx="21" cy="23"/>
              </a:xfrm>
              <a:custGeom>
                <a:avLst/>
                <a:gdLst/>
                <a:ahLst/>
                <a:cxnLst>
                  <a:cxn ang="0">
                    <a:pos x="7" y="16"/>
                  </a:cxn>
                  <a:cxn ang="0">
                    <a:pos x="5" y="30"/>
                  </a:cxn>
                  <a:cxn ang="0">
                    <a:pos x="7" y="16"/>
                  </a:cxn>
                </a:cxnLst>
                <a:rect l="0" t="0" r="r" b="b"/>
                <a:pathLst>
                  <a:path w="20" h="30">
                    <a:moveTo>
                      <a:pt x="7" y="16"/>
                    </a:moveTo>
                    <a:cubicBezTo>
                      <a:pt x="18" y="0"/>
                      <a:pt x="20" y="20"/>
                      <a:pt x="5" y="30"/>
                    </a:cubicBezTo>
                    <a:cubicBezTo>
                      <a:pt x="0" y="23"/>
                      <a:pt x="1" y="22"/>
                      <a:pt x="7" y="1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29" name="Freeform 49"/>
              <p:cNvSpPr>
                <a:spLocks/>
              </p:cNvSpPr>
              <p:nvPr/>
            </p:nvSpPr>
            <p:spPr bwMode="ltGray">
              <a:xfrm>
                <a:off x="333" y="170"/>
                <a:ext cx="1015" cy="865"/>
              </a:xfrm>
              <a:custGeom>
                <a:avLst/>
                <a:gdLst/>
                <a:ahLst/>
                <a:cxnLst>
                  <a:cxn ang="0">
                    <a:pos x="481" y="464"/>
                  </a:cxn>
                  <a:cxn ang="0">
                    <a:pos x="486" y="451"/>
                  </a:cxn>
                  <a:cxn ang="0">
                    <a:pos x="500" y="413"/>
                  </a:cxn>
                  <a:cxn ang="0">
                    <a:pos x="309" y="287"/>
                  </a:cxn>
                  <a:cxn ang="0">
                    <a:pos x="282" y="346"/>
                  </a:cxn>
                  <a:cxn ang="0">
                    <a:pos x="303" y="556"/>
                  </a:cxn>
                  <a:cxn ang="0">
                    <a:pos x="282" y="494"/>
                  </a:cxn>
                  <a:cxn ang="0">
                    <a:pos x="242" y="439"/>
                  </a:cxn>
                  <a:cxn ang="0">
                    <a:pos x="245" y="413"/>
                  </a:cxn>
                  <a:cxn ang="0">
                    <a:pos x="247" y="394"/>
                  </a:cxn>
                  <a:cxn ang="0">
                    <a:pos x="220" y="375"/>
                  </a:cxn>
                  <a:cxn ang="0">
                    <a:pos x="194" y="346"/>
                  </a:cxn>
                  <a:cxn ang="0">
                    <a:pos x="148" y="354"/>
                  </a:cxn>
                  <a:cxn ang="0">
                    <a:pos x="126" y="365"/>
                  </a:cxn>
                  <a:cxn ang="0">
                    <a:pos x="78" y="365"/>
                  </a:cxn>
                  <a:cxn ang="0">
                    <a:pos x="22" y="312"/>
                  </a:cxn>
                  <a:cxn ang="0">
                    <a:pos x="11" y="295"/>
                  </a:cxn>
                  <a:cxn ang="0">
                    <a:pos x="0" y="264"/>
                  </a:cxn>
                  <a:cxn ang="0">
                    <a:pos x="24" y="213"/>
                  </a:cxn>
                  <a:cxn ang="0">
                    <a:pos x="32" y="181"/>
                  </a:cxn>
                  <a:cxn ang="0">
                    <a:pos x="51" y="143"/>
                  </a:cxn>
                  <a:cxn ang="0">
                    <a:pos x="81" y="116"/>
                  </a:cxn>
                  <a:cxn ang="0">
                    <a:pos x="167" y="67"/>
                  </a:cxn>
                  <a:cxn ang="0">
                    <a:pos x="220" y="30"/>
                  </a:cxn>
                  <a:cxn ang="0">
                    <a:pos x="258" y="6"/>
                  </a:cxn>
                  <a:cxn ang="0">
                    <a:pos x="363" y="2"/>
                  </a:cxn>
                  <a:cxn ang="0">
                    <a:pos x="398" y="0"/>
                  </a:cxn>
                  <a:cxn ang="0">
                    <a:pos x="384" y="34"/>
                  </a:cxn>
                  <a:cxn ang="0">
                    <a:pos x="443" y="84"/>
                  </a:cxn>
                  <a:cxn ang="0">
                    <a:pos x="497" y="74"/>
                  </a:cxn>
                  <a:cxn ang="0">
                    <a:pos x="529" y="82"/>
                  </a:cxn>
                  <a:cxn ang="0">
                    <a:pos x="559" y="97"/>
                  </a:cxn>
                  <a:cxn ang="0">
                    <a:pos x="572" y="188"/>
                  </a:cxn>
                  <a:cxn ang="0">
                    <a:pos x="572" y="240"/>
                  </a:cxn>
                  <a:cxn ang="0">
                    <a:pos x="599" y="283"/>
                  </a:cxn>
                  <a:cxn ang="0">
                    <a:pos x="645" y="300"/>
                  </a:cxn>
                  <a:cxn ang="0">
                    <a:pos x="680" y="295"/>
                  </a:cxn>
                  <a:cxn ang="0">
                    <a:pos x="664" y="340"/>
                  </a:cxn>
                  <a:cxn ang="0">
                    <a:pos x="599" y="407"/>
                  </a:cxn>
                  <a:cxn ang="0">
                    <a:pos x="548" y="485"/>
                  </a:cxn>
                  <a:cxn ang="0">
                    <a:pos x="556" y="508"/>
                  </a:cxn>
                  <a:cxn ang="0">
                    <a:pos x="435" y="556"/>
                  </a:cxn>
                </a:cxnLst>
                <a:rect l="0" t="0" r="r" b="b"/>
                <a:pathLst>
                  <a:path w="682" h="557">
                    <a:moveTo>
                      <a:pt x="435" y="556"/>
                    </a:moveTo>
                    <a:lnTo>
                      <a:pt x="481" y="464"/>
                    </a:lnTo>
                    <a:lnTo>
                      <a:pt x="473" y="449"/>
                    </a:lnTo>
                    <a:lnTo>
                      <a:pt x="486" y="451"/>
                    </a:lnTo>
                    <a:lnTo>
                      <a:pt x="495" y="441"/>
                    </a:lnTo>
                    <a:lnTo>
                      <a:pt x="500" y="413"/>
                    </a:lnTo>
                    <a:lnTo>
                      <a:pt x="500" y="371"/>
                    </a:lnTo>
                    <a:lnTo>
                      <a:pt x="309" y="287"/>
                    </a:lnTo>
                    <a:lnTo>
                      <a:pt x="296" y="308"/>
                    </a:lnTo>
                    <a:lnTo>
                      <a:pt x="282" y="346"/>
                    </a:lnTo>
                    <a:lnTo>
                      <a:pt x="396" y="557"/>
                    </a:lnTo>
                    <a:lnTo>
                      <a:pt x="303" y="556"/>
                    </a:lnTo>
                    <a:lnTo>
                      <a:pt x="304" y="536"/>
                    </a:lnTo>
                    <a:cubicBezTo>
                      <a:pt x="284" y="520"/>
                      <a:pt x="296" y="510"/>
                      <a:pt x="282" y="494"/>
                    </a:cubicBezTo>
                    <a:cubicBezTo>
                      <a:pt x="276" y="475"/>
                      <a:pt x="267" y="468"/>
                      <a:pt x="253" y="451"/>
                    </a:cubicBezTo>
                    <a:cubicBezTo>
                      <a:pt x="249" y="447"/>
                      <a:pt x="245" y="443"/>
                      <a:pt x="242" y="439"/>
                    </a:cubicBezTo>
                    <a:lnTo>
                      <a:pt x="237" y="432"/>
                    </a:lnTo>
                    <a:cubicBezTo>
                      <a:pt x="237" y="432"/>
                      <a:pt x="245" y="413"/>
                      <a:pt x="245" y="413"/>
                    </a:cubicBezTo>
                    <a:cubicBezTo>
                      <a:pt x="247" y="409"/>
                      <a:pt x="250" y="401"/>
                      <a:pt x="250" y="401"/>
                    </a:cubicBezTo>
                    <a:cubicBezTo>
                      <a:pt x="249" y="399"/>
                      <a:pt x="247" y="397"/>
                      <a:pt x="247" y="394"/>
                    </a:cubicBezTo>
                    <a:cubicBezTo>
                      <a:pt x="248" y="390"/>
                      <a:pt x="253" y="382"/>
                      <a:pt x="253" y="382"/>
                    </a:cubicBezTo>
                    <a:cubicBezTo>
                      <a:pt x="243" y="370"/>
                      <a:pt x="237" y="371"/>
                      <a:pt x="220" y="375"/>
                    </a:cubicBezTo>
                    <a:cubicBezTo>
                      <a:pt x="217" y="371"/>
                      <a:pt x="210" y="369"/>
                      <a:pt x="207" y="365"/>
                    </a:cubicBezTo>
                    <a:cubicBezTo>
                      <a:pt x="185" y="337"/>
                      <a:pt x="216" y="363"/>
                      <a:pt x="194" y="346"/>
                    </a:cubicBezTo>
                    <a:cubicBezTo>
                      <a:pt x="167" y="349"/>
                      <a:pt x="179" y="346"/>
                      <a:pt x="156" y="352"/>
                    </a:cubicBezTo>
                    <a:cubicBezTo>
                      <a:pt x="153" y="353"/>
                      <a:pt x="148" y="354"/>
                      <a:pt x="148" y="354"/>
                    </a:cubicBezTo>
                    <a:cubicBezTo>
                      <a:pt x="146" y="356"/>
                      <a:pt x="145" y="359"/>
                      <a:pt x="142" y="361"/>
                    </a:cubicBezTo>
                    <a:cubicBezTo>
                      <a:pt x="138" y="363"/>
                      <a:pt x="126" y="365"/>
                      <a:pt x="126" y="365"/>
                    </a:cubicBezTo>
                    <a:cubicBezTo>
                      <a:pt x="105" y="354"/>
                      <a:pt x="116" y="355"/>
                      <a:pt x="94" y="361"/>
                    </a:cubicBezTo>
                    <a:cubicBezTo>
                      <a:pt x="89" y="362"/>
                      <a:pt x="78" y="365"/>
                      <a:pt x="78" y="365"/>
                    </a:cubicBezTo>
                    <a:cubicBezTo>
                      <a:pt x="62" y="383"/>
                      <a:pt x="46" y="346"/>
                      <a:pt x="35" y="337"/>
                    </a:cubicBezTo>
                    <a:cubicBezTo>
                      <a:pt x="32" y="330"/>
                      <a:pt x="24" y="320"/>
                      <a:pt x="22" y="312"/>
                    </a:cubicBezTo>
                    <a:cubicBezTo>
                      <a:pt x="20" y="308"/>
                      <a:pt x="22" y="303"/>
                      <a:pt x="19" y="300"/>
                    </a:cubicBezTo>
                    <a:cubicBezTo>
                      <a:pt x="17" y="297"/>
                      <a:pt x="13" y="297"/>
                      <a:pt x="11" y="295"/>
                    </a:cubicBezTo>
                    <a:cubicBezTo>
                      <a:pt x="3" y="277"/>
                      <a:pt x="15" y="306"/>
                      <a:pt x="5" y="276"/>
                    </a:cubicBezTo>
                    <a:cubicBezTo>
                      <a:pt x="4" y="272"/>
                      <a:pt x="0" y="264"/>
                      <a:pt x="0" y="264"/>
                    </a:cubicBezTo>
                    <a:cubicBezTo>
                      <a:pt x="3" y="253"/>
                      <a:pt x="2" y="248"/>
                      <a:pt x="13" y="243"/>
                    </a:cubicBezTo>
                    <a:cubicBezTo>
                      <a:pt x="20" y="221"/>
                      <a:pt x="17" y="231"/>
                      <a:pt x="24" y="213"/>
                    </a:cubicBezTo>
                    <a:cubicBezTo>
                      <a:pt x="26" y="209"/>
                      <a:pt x="30" y="200"/>
                      <a:pt x="30" y="200"/>
                    </a:cubicBezTo>
                    <a:cubicBezTo>
                      <a:pt x="26" y="192"/>
                      <a:pt x="24" y="191"/>
                      <a:pt x="32" y="181"/>
                    </a:cubicBezTo>
                    <a:cubicBezTo>
                      <a:pt x="36" y="177"/>
                      <a:pt x="43" y="169"/>
                      <a:pt x="43" y="169"/>
                    </a:cubicBezTo>
                    <a:cubicBezTo>
                      <a:pt x="37" y="155"/>
                      <a:pt x="36" y="153"/>
                      <a:pt x="51" y="143"/>
                    </a:cubicBezTo>
                    <a:cubicBezTo>
                      <a:pt x="56" y="140"/>
                      <a:pt x="67" y="135"/>
                      <a:pt x="67" y="135"/>
                    </a:cubicBezTo>
                    <a:cubicBezTo>
                      <a:pt x="73" y="129"/>
                      <a:pt x="75" y="122"/>
                      <a:pt x="81" y="116"/>
                    </a:cubicBezTo>
                    <a:cubicBezTo>
                      <a:pt x="89" y="107"/>
                      <a:pt x="102" y="105"/>
                      <a:pt x="113" y="99"/>
                    </a:cubicBezTo>
                    <a:cubicBezTo>
                      <a:pt x="125" y="85"/>
                      <a:pt x="149" y="76"/>
                      <a:pt x="167" y="67"/>
                    </a:cubicBezTo>
                    <a:cubicBezTo>
                      <a:pt x="174" y="59"/>
                      <a:pt x="175" y="50"/>
                      <a:pt x="188" y="46"/>
                    </a:cubicBezTo>
                    <a:cubicBezTo>
                      <a:pt x="198" y="39"/>
                      <a:pt x="208" y="36"/>
                      <a:pt x="220" y="30"/>
                    </a:cubicBezTo>
                    <a:cubicBezTo>
                      <a:pt x="223" y="28"/>
                      <a:pt x="228" y="25"/>
                      <a:pt x="228" y="25"/>
                    </a:cubicBezTo>
                    <a:cubicBezTo>
                      <a:pt x="237" y="16"/>
                      <a:pt x="245" y="10"/>
                      <a:pt x="258" y="6"/>
                    </a:cubicBezTo>
                    <a:cubicBezTo>
                      <a:pt x="269" y="31"/>
                      <a:pt x="301" y="6"/>
                      <a:pt x="320" y="4"/>
                    </a:cubicBezTo>
                    <a:cubicBezTo>
                      <a:pt x="334" y="3"/>
                      <a:pt x="349" y="3"/>
                      <a:pt x="363" y="2"/>
                    </a:cubicBezTo>
                    <a:cubicBezTo>
                      <a:pt x="369" y="3"/>
                      <a:pt x="376" y="5"/>
                      <a:pt x="382" y="4"/>
                    </a:cubicBezTo>
                    <a:cubicBezTo>
                      <a:pt x="387" y="4"/>
                      <a:pt x="398" y="0"/>
                      <a:pt x="398" y="0"/>
                    </a:cubicBezTo>
                    <a:cubicBezTo>
                      <a:pt x="415" y="8"/>
                      <a:pt x="406" y="16"/>
                      <a:pt x="400" y="30"/>
                    </a:cubicBezTo>
                    <a:cubicBezTo>
                      <a:pt x="398" y="34"/>
                      <a:pt x="384" y="34"/>
                      <a:pt x="384" y="34"/>
                    </a:cubicBezTo>
                    <a:cubicBezTo>
                      <a:pt x="379" y="47"/>
                      <a:pt x="398" y="51"/>
                      <a:pt x="411" y="55"/>
                    </a:cubicBezTo>
                    <a:cubicBezTo>
                      <a:pt x="419" y="72"/>
                      <a:pt x="421" y="79"/>
                      <a:pt x="443" y="84"/>
                    </a:cubicBezTo>
                    <a:cubicBezTo>
                      <a:pt x="461" y="71"/>
                      <a:pt x="435" y="65"/>
                      <a:pt x="468" y="57"/>
                    </a:cubicBezTo>
                    <a:cubicBezTo>
                      <a:pt x="482" y="61"/>
                      <a:pt x="485" y="70"/>
                      <a:pt x="497" y="74"/>
                    </a:cubicBezTo>
                    <a:cubicBezTo>
                      <a:pt x="505" y="76"/>
                      <a:pt x="513" y="78"/>
                      <a:pt x="521" y="80"/>
                    </a:cubicBezTo>
                    <a:cubicBezTo>
                      <a:pt x="524" y="81"/>
                      <a:pt x="529" y="82"/>
                      <a:pt x="529" y="82"/>
                    </a:cubicBezTo>
                    <a:cubicBezTo>
                      <a:pt x="547" y="78"/>
                      <a:pt x="547" y="76"/>
                      <a:pt x="562" y="84"/>
                    </a:cubicBezTo>
                    <a:cubicBezTo>
                      <a:pt x="566" y="95"/>
                      <a:pt x="565" y="86"/>
                      <a:pt x="559" y="97"/>
                    </a:cubicBezTo>
                    <a:cubicBezTo>
                      <a:pt x="557" y="101"/>
                      <a:pt x="554" y="110"/>
                      <a:pt x="554" y="110"/>
                    </a:cubicBezTo>
                    <a:cubicBezTo>
                      <a:pt x="556" y="132"/>
                      <a:pt x="556" y="168"/>
                      <a:pt x="572" y="188"/>
                    </a:cubicBezTo>
                    <a:cubicBezTo>
                      <a:pt x="568" y="198"/>
                      <a:pt x="564" y="208"/>
                      <a:pt x="562" y="219"/>
                    </a:cubicBezTo>
                    <a:cubicBezTo>
                      <a:pt x="564" y="227"/>
                      <a:pt x="569" y="233"/>
                      <a:pt x="572" y="240"/>
                    </a:cubicBezTo>
                    <a:cubicBezTo>
                      <a:pt x="573" y="247"/>
                      <a:pt x="572" y="254"/>
                      <a:pt x="575" y="259"/>
                    </a:cubicBezTo>
                    <a:cubicBezTo>
                      <a:pt x="577" y="263"/>
                      <a:pt x="595" y="272"/>
                      <a:pt x="599" y="283"/>
                    </a:cubicBezTo>
                    <a:cubicBezTo>
                      <a:pt x="594" y="295"/>
                      <a:pt x="603" y="306"/>
                      <a:pt x="618" y="310"/>
                    </a:cubicBezTo>
                    <a:cubicBezTo>
                      <a:pt x="630" y="307"/>
                      <a:pt x="638" y="308"/>
                      <a:pt x="645" y="300"/>
                    </a:cubicBezTo>
                    <a:cubicBezTo>
                      <a:pt x="660" y="302"/>
                      <a:pt x="663" y="303"/>
                      <a:pt x="672" y="293"/>
                    </a:cubicBezTo>
                    <a:cubicBezTo>
                      <a:pt x="675" y="294"/>
                      <a:pt x="679" y="293"/>
                      <a:pt x="680" y="295"/>
                    </a:cubicBezTo>
                    <a:cubicBezTo>
                      <a:pt x="682" y="301"/>
                      <a:pt x="674" y="321"/>
                      <a:pt x="672" y="327"/>
                    </a:cubicBezTo>
                    <a:cubicBezTo>
                      <a:pt x="668" y="340"/>
                      <a:pt x="671" y="326"/>
                      <a:pt x="664" y="340"/>
                    </a:cubicBezTo>
                    <a:cubicBezTo>
                      <a:pt x="652" y="360"/>
                      <a:pt x="646" y="381"/>
                      <a:pt x="621" y="394"/>
                    </a:cubicBezTo>
                    <a:cubicBezTo>
                      <a:pt x="614" y="402"/>
                      <a:pt x="609" y="402"/>
                      <a:pt x="599" y="407"/>
                    </a:cubicBezTo>
                    <a:cubicBezTo>
                      <a:pt x="590" y="418"/>
                      <a:pt x="579" y="429"/>
                      <a:pt x="567" y="439"/>
                    </a:cubicBezTo>
                    <a:cubicBezTo>
                      <a:pt x="560" y="454"/>
                      <a:pt x="555" y="470"/>
                      <a:pt x="548" y="485"/>
                    </a:cubicBezTo>
                    <a:cubicBezTo>
                      <a:pt x="549" y="489"/>
                      <a:pt x="550" y="492"/>
                      <a:pt x="551" y="496"/>
                    </a:cubicBezTo>
                    <a:cubicBezTo>
                      <a:pt x="552" y="500"/>
                      <a:pt x="556" y="508"/>
                      <a:pt x="556" y="508"/>
                    </a:cubicBezTo>
                    <a:cubicBezTo>
                      <a:pt x="559" y="524"/>
                      <a:pt x="562" y="546"/>
                      <a:pt x="576" y="557"/>
                    </a:cubicBezTo>
                    <a:lnTo>
                      <a:pt x="435" y="556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0" name="Freeform 50"/>
              <p:cNvSpPr>
                <a:spLocks/>
              </p:cNvSpPr>
              <p:nvPr/>
            </p:nvSpPr>
            <p:spPr bwMode="ltGray">
              <a:xfrm>
                <a:off x="727" y="496"/>
                <a:ext cx="382" cy="539"/>
              </a:xfrm>
              <a:custGeom>
                <a:avLst/>
                <a:gdLst/>
                <a:ahLst/>
                <a:cxnLst>
                  <a:cxn ang="0">
                    <a:pos x="243" y="347"/>
                  </a:cxn>
                  <a:cxn ang="0">
                    <a:pos x="233" y="301"/>
                  </a:cxn>
                  <a:cxn ang="0">
                    <a:pos x="217" y="288"/>
                  </a:cxn>
                  <a:cxn ang="0">
                    <a:pos x="215" y="269"/>
                  </a:cxn>
                  <a:cxn ang="0">
                    <a:pos x="209" y="254"/>
                  </a:cxn>
                  <a:cxn ang="0">
                    <a:pos x="209" y="229"/>
                  </a:cxn>
                  <a:cxn ang="0">
                    <a:pos x="207" y="214"/>
                  </a:cxn>
                  <a:cxn ang="0">
                    <a:pos x="228" y="202"/>
                  </a:cxn>
                  <a:cxn ang="0">
                    <a:pos x="257" y="197"/>
                  </a:cxn>
                  <a:cxn ang="0">
                    <a:pos x="257" y="136"/>
                  </a:cxn>
                  <a:cxn ang="0">
                    <a:pos x="54" y="96"/>
                  </a:cxn>
                  <a:cxn ang="0">
                    <a:pos x="32" y="98"/>
                  </a:cxn>
                  <a:cxn ang="0">
                    <a:pos x="16" y="102"/>
                  </a:cxn>
                  <a:cxn ang="0">
                    <a:pos x="0" y="149"/>
                  </a:cxn>
                  <a:cxn ang="0">
                    <a:pos x="93" y="346"/>
                  </a:cxn>
                  <a:cxn ang="0">
                    <a:pos x="243" y="347"/>
                  </a:cxn>
                </a:cxnLst>
                <a:rect l="0" t="0" r="r" b="b"/>
                <a:pathLst>
                  <a:path w="257" h="347">
                    <a:moveTo>
                      <a:pt x="243" y="347"/>
                    </a:moveTo>
                    <a:lnTo>
                      <a:pt x="233" y="301"/>
                    </a:lnTo>
                    <a:lnTo>
                      <a:pt x="217" y="288"/>
                    </a:lnTo>
                    <a:lnTo>
                      <a:pt x="215" y="269"/>
                    </a:lnTo>
                    <a:lnTo>
                      <a:pt x="209" y="254"/>
                    </a:lnTo>
                    <a:lnTo>
                      <a:pt x="209" y="229"/>
                    </a:lnTo>
                    <a:lnTo>
                      <a:pt x="207" y="214"/>
                    </a:lnTo>
                    <a:lnTo>
                      <a:pt x="228" y="202"/>
                    </a:lnTo>
                    <a:lnTo>
                      <a:pt x="257" y="197"/>
                    </a:lnTo>
                    <a:lnTo>
                      <a:pt x="257" y="136"/>
                    </a:lnTo>
                    <a:cubicBezTo>
                      <a:pt x="209" y="119"/>
                      <a:pt x="13" y="0"/>
                      <a:pt x="54" y="96"/>
                    </a:cubicBezTo>
                    <a:cubicBezTo>
                      <a:pt x="36" y="106"/>
                      <a:pt x="57" y="97"/>
                      <a:pt x="32" y="98"/>
                    </a:cubicBezTo>
                    <a:cubicBezTo>
                      <a:pt x="27" y="99"/>
                      <a:pt x="16" y="102"/>
                      <a:pt x="16" y="102"/>
                    </a:cubicBezTo>
                    <a:lnTo>
                      <a:pt x="0" y="149"/>
                    </a:lnTo>
                    <a:lnTo>
                      <a:pt x="93" y="346"/>
                    </a:lnTo>
                    <a:lnTo>
                      <a:pt x="243" y="347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1" name="Freeform 51"/>
              <p:cNvSpPr>
                <a:spLocks/>
              </p:cNvSpPr>
              <p:nvPr/>
            </p:nvSpPr>
            <p:spPr bwMode="ltGray">
              <a:xfrm>
                <a:off x="1400" y="895"/>
                <a:ext cx="16" cy="29"/>
              </a:xfrm>
              <a:custGeom>
                <a:avLst/>
                <a:gdLst/>
                <a:ahLst/>
                <a:cxnLst>
                  <a:cxn ang="0">
                    <a:pos x="7" y="25"/>
                  </a:cxn>
                  <a:cxn ang="0">
                    <a:pos x="19" y="21"/>
                  </a:cxn>
                  <a:cxn ang="0">
                    <a:pos x="7" y="25"/>
                  </a:cxn>
                </a:cxnLst>
                <a:rect l="0" t="0" r="r" b="b"/>
                <a:pathLst>
                  <a:path w="19" h="37">
                    <a:moveTo>
                      <a:pt x="7" y="25"/>
                    </a:moveTo>
                    <a:cubicBezTo>
                      <a:pt x="0" y="4"/>
                      <a:pt x="12" y="0"/>
                      <a:pt x="19" y="21"/>
                    </a:cubicBezTo>
                    <a:cubicBezTo>
                      <a:pt x="14" y="37"/>
                      <a:pt x="18" y="36"/>
                      <a:pt x="7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2" name="Freeform 52"/>
              <p:cNvSpPr>
                <a:spLocks/>
              </p:cNvSpPr>
              <p:nvPr/>
            </p:nvSpPr>
            <p:spPr bwMode="ltGray">
              <a:xfrm>
                <a:off x="1379" y="618"/>
                <a:ext cx="21" cy="16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6" y="0"/>
                  </a:cxn>
                  <a:cxn ang="0">
                    <a:pos x="20" y="12"/>
                  </a:cxn>
                  <a:cxn ang="0">
                    <a:pos x="8" y="20"/>
                  </a:cxn>
                  <a:cxn ang="0">
                    <a:pos x="12" y="12"/>
                  </a:cxn>
                </a:cxnLst>
                <a:rect l="0" t="0" r="r" b="b"/>
                <a:pathLst>
                  <a:path w="22" h="20">
                    <a:moveTo>
                      <a:pt x="12" y="12"/>
                    </a:moveTo>
                    <a:cubicBezTo>
                      <a:pt x="13" y="8"/>
                      <a:pt x="12" y="0"/>
                      <a:pt x="16" y="0"/>
                    </a:cubicBezTo>
                    <a:cubicBezTo>
                      <a:pt x="20" y="0"/>
                      <a:pt x="22" y="8"/>
                      <a:pt x="20" y="12"/>
                    </a:cubicBezTo>
                    <a:cubicBezTo>
                      <a:pt x="18" y="16"/>
                      <a:pt x="12" y="17"/>
                      <a:pt x="8" y="20"/>
                    </a:cubicBezTo>
                    <a:cubicBezTo>
                      <a:pt x="3" y="5"/>
                      <a:pt x="0" y="6"/>
                      <a:pt x="12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3" name="Freeform 53"/>
              <p:cNvSpPr>
                <a:spLocks/>
              </p:cNvSpPr>
              <p:nvPr/>
            </p:nvSpPr>
            <p:spPr bwMode="ltGray">
              <a:xfrm>
                <a:off x="453" y="274"/>
                <a:ext cx="58" cy="25"/>
              </a:xfrm>
              <a:custGeom>
                <a:avLst/>
                <a:gdLst/>
                <a:ahLst/>
                <a:cxnLst>
                  <a:cxn ang="0">
                    <a:pos x="24" y="18"/>
                  </a:cxn>
                  <a:cxn ang="0">
                    <a:pos x="32" y="6"/>
                  </a:cxn>
                  <a:cxn ang="0">
                    <a:pos x="36" y="30"/>
                  </a:cxn>
                  <a:cxn ang="0">
                    <a:pos x="24" y="18"/>
                  </a:cxn>
                </a:cxnLst>
                <a:rect l="0" t="0" r="r" b="b"/>
                <a:pathLst>
                  <a:path w="57" h="30">
                    <a:moveTo>
                      <a:pt x="24" y="18"/>
                    </a:moveTo>
                    <a:cubicBezTo>
                      <a:pt x="0" y="10"/>
                      <a:pt x="9" y="0"/>
                      <a:pt x="32" y="6"/>
                    </a:cubicBezTo>
                    <a:cubicBezTo>
                      <a:pt x="46" y="15"/>
                      <a:pt x="57" y="23"/>
                      <a:pt x="36" y="30"/>
                    </a:cubicBezTo>
                    <a:cubicBezTo>
                      <a:pt x="21" y="25"/>
                      <a:pt x="24" y="30"/>
                      <a:pt x="24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4" name="Freeform 54"/>
              <p:cNvSpPr>
                <a:spLocks/>
              </p:cNvSpPr>
              <p:nvPr/>
            </p:nvSpPr>
            <p:spPr bwMode="ltGray">
              <a:xfrm>
                <a:off x="1161" y="49"/>
                <a:ext cx="691" cy="571"/>
              </a:xfrm>
              <a:custGeom>
                <a:avLst/>
                <a:gdLst/>
                <a:ahLst/>
                <a:cxnLst>
                  <a:cxn ang="0">
                    <a:pos x="473" y="464"/>
                  </a:cxn>
                  <a:cxn ang="0">
                    <a:pos x="393" y="452"/>
                  </a:cxn>
                  <a:cxn ang="0">
                    <a:pos x="325" y="412"/>
                  </a:cxn>
                  <a:cxn ang="0">
                    <a:pos x="265" y="400"/>
                  </a:cxn>
                  <a:cxn ang="0">
                    <a:pos x="237" y="416"/>
                  </a:cxn>
                  <a:cxn ang="0">
                    <a:pos x="261" y="428"/>
                  </a:cxn>
                  <a:cxn ang="0">
                    <a:pos x="293" y="468"/>
                  </a:cxn>
                  <a:cxn ang="0">
                    <a:pos x="321" y="476"/>
                  </a:cxn>
                  <a:cxn ang="0">
                    <a:pos x="333" y="536"/>
                  </a:cxn>
                  <a:cxn ang="0">
                    <a:pos x="313" y="552"/>
                  </a:cxn>
                  <a:cxn ang="0">
                    <a:pos x="261" y="616"/>
                  </a:cxn>
                  <a:cxn ang="0">
                    <a:pos x="225" y="628"/>
                  </a:cxn>
                  <a:cxn ang="0">
                    <a:pos x="97" y="696"/>
                  </a:cxn>
                  <a:cxn ang="0">
                    <a:pos x="77" y="616"/>
                  </a:cxn>
                  <a:cxn ang="0">
                    <a:pos x="45" y="524"/>
                  </a:cxn>
                  <a:cxn ang="0">
                    <a:pos x="33" y="448"/>
                  </a:cxn>
                  <a:cxn ang="0">
                    <a:pos x="53" y="344"/>
                  </a:cxn>
                  <a:cxn ang="0">
                    <a:pos x="17" y="392"/>
                  </a:cxn>
                  <a:cxn ang="0">
                    <a:pos x="81" y="280"/>
                  </a:cxn>
                  <a:cxn ang="0">
                    <a:pos x="113" y="204"/>
                  </a:cxn>
                  <a:cxn ang="0">
                    <a:pos x="37" y="204"/>
                  </a:cxn>
                  <a:cxn ang="0">
                    <a:pos x="1" y="196"/>
                  </a:cxn>
                  <a:cxn ang="0">
                    <a:pos x="25" y="140"/>
                  </a:cxn>
                  <a:cxn ang="0">
                    <a:pos x="97" y="112"/>
                  </a:cxn>
                  <a:cxn ang="0">
                    <a:pos x="221" y="124"/>
                  </a:cxn>
                  <a:cxn ang="0">
                    <a:pos x="229" y="64"/>
                  </a:cxn>
                  <a:cxn ang="0">
                    <a:pos x="261" y="0"/>
                  </a:cxn>
                  <a:cxn ang="0">
                    <a:pos x="357" y="44"/>
                  </a:cxn>
                  <a:cxn ang="0">
                    <a:pos x="329" y="88"/>
                  </a:cxn>
                  <a:cxn ang="0">
                    <a:pos x="301" y="176"/>
                  </a:cxn>
                  <a:cxn ang="0">
                    <a:pos x="361" y="192"/>
                  </a:cxn>
                  <a:cxn ang="0">
                    <a:pos x="373" y="136"/>
                  </a:cxn>
                  <a:cxn ang="0">
                    <a:pos x="417" y="92"/>
                  </a:cxn>
                  <a:cxn ang="0">
                    <a:pos x="497" y="88"/>
                  </a:cxn>
                  <a:cxn ang="0">
                    <a:pos x="529" y="52"/>
                  </a:cxn>
                  <a:cxn ang="0">
                    <a:pos x="541" y="460"/>
                  </a:cxn>
                </a:cxnLst>
                <a:rect l="0" t="0" r="r" b="b"/>
                <a:pathLst>
                  <a:path w="693" h="696">
                    <a:moveTo>
                      <a:pt x="541" y="460"/>
                    </a:moveTo>
                    <a:lnTo>
                      <a:pt x="473" y="464"/>
                    </a:lnTo>
                    <a:lnTo>
                      <a:pt x="441" y="452"/>
                    </a:lnTo>
                    <a:lnTo>
                      <a:pt x="393" y="452"/>
                    </a:lnTo>
                    <a:cubicBezTo>
                      <a:pt x="365" y="448"/>
                      <a:pt x="360" y="444"/>
                      <a:pt x="337" y="436"/>
                    </a:cubicBezTo>
                    <a:cubicBezTo>
                      <a:pt x="336" y="432"/>
                      <a:pt x="330" y="413"/>
                      <a:pt x="325" y="412"/>
                    </a:cubicBezTo>
                    <a:cubicBezTo>
                      <a:pt x="317" y="411"/>
                      <a:pt x="301" y="420"/>
                      <a:pt x="301" y="420"/>
                    </a:cubicBezTo>
                    <a:cubicBezTo>
                      <a:pt x="289" y="412"/>
                      <a:pt x="277" y="408"/>
                      <a:pt x="265" y="400"/>
                    </a:cubicBezTo>
                    <a:cubicBezTo>
                      <a:pt x="252" y="380"/>
                      <a:pt x="256" y="356"/>
                      <a:pt x="233" y="348"/>
                    </a:cubicBezTo>
                    <a:cubicBezTo>
                      <a:pt x="217" y="372"/>
                      <a:pt x="221" y="392"/>
                      <a:pt x="237" y="416"/>
                    </a:cubicBezTo>
                    <a:cubicBezTo>
                      <a:pt x="234" y="428"/>
                      <a:pt x="228" y="445"/>
                      <a:pt x="237" y="444"/>
                    </a:cubicBezTo>
                    <a:cubicBezTo>
                      <a:pt x="247" y="443"/>
                      <a:pt x="261" y="428"/>
                      <a:pt x="261" y="428"/>
                    </a:cubicBezTo>
                    <a:cubicBezTo>
                      <a:pt x="258" y="450"/>
                      <a:pt x="243" y="475"/>
                      <a:pt x="269" y="484"/>
                    </a:cubicBezTo>
                    <a:cubicBezTo>
                      <a:pt x="277" y="479"/>
                      <a:pt x="288" y="476"/>
                      <a:pt x="293" y="468"/>
                    </a:cubicBezTo>
                    <a:cubicBezTo>
                      <a:pt x="302" y="454"/>
                      <a:pt x="303" y="446"/>
                      <a:pt x="317" y="436"/>
                    </a:cubicBezTo>
                    <a:cubicBezTo>
                      <a:pt x="315" y="448"/>
                      <a:pt x="306" y="467"/>
                      <a:pt x="321" y="476"/>
                    </a:cubicBezTo>
                    <a:cubicBezTo>
                      <a:pt x="328" y="480"/>
                      <a:pt x="345" y="484"/>
                      <a:pt x="345" y="484"/>
                    </a:cubicBezTo>
                    <a:cubicBezTo>
                      <a:pt x="382" y="472"/>
                      <a:pt x="347" y="527"/>
                      <a:pt x="333" y="536"/>
                    </a:cubicBezTo>
                    <a:cubicBezTo>
                      <a:pt x="330" y="540"/>
                      <a:pt x="329" y="545"/>
                      <a:pt x="325" y="548"/>
                    </a:cubicBezTo>
                    <a:cubicBezTo>
                      <a:pt x="322" y="551"/>
                      <a:pt x="316" y="549"/>
                      <a:pt x="313" y="552"/>
                    </a:cubicBezTo>
                    <a:cubicBezTo>
                      <a:pt x="300" y="565"/>
                      <a:pt x="320" y="575"/>
                      <a:pt x="293" y="584"/>
                    </a:cubicBezTo>
                    <a:cubicBezTo>
                      <a:pt x="286" y="595"/>
                      <a:pt x="272" y="610"/>
                      <a:pt x="261" y="616"/>
                    </a:cubicBezTo>
                    <a:cubicBezTo>
                      <a:pt x="254" y="620"/>
                      <a:pt x="245" y="621"/>
                      <a:pt x="237" y="624"/>
                    </a:cubicBezTo>
                    <a:cubicBezTo>
                      <a:pt x="233" y="625"/>
                      <a:pt x="225" y="628"/>
                      <a:pt x="225" y="628"/>
                    </a:cubicBezTo>
                    <a:cubicBezTo>
                      <a:pt x="215" y="659"/>
                      <a:pt x="212" y="652"/>
                      <a:pt x="173" y="656"/>
                    </a:cubicBezTo>
                    <a:cubicBezTo>
                      <a:pt x="140" y="667"/>
                      <a:pt x="132" y="687"/>
                      <a:pt x="97" y="696"/>
                    </a:cubicBezTo>
                    <a:cubicBezTo>
                      <a:pt x="77" y="691"/>
                      <a:pt x="75" y="687"/>
                      <a:pt x="81" y="668"/>
                    </a:cubicBezTo>
                    <a:cubicBezTo>
                      <a:pt x="77" y="646"/>
                      <a:pt x="72" y="639"/>
                      <a:pt x="77" y="616"/>
                    </a:cubicBezTo>
                    <a:cubicBezTo>
                      <a:pt x="73" y="598"/>
                      <a:pt x="71" y="587"/>
                      <a:pt x="61" y="572"/>
                    </a:cubicBezTo>
                    <a:cubicBezTo>
                      <a:pt x="58" y="551"/>
                      <a:pt x="51" y="543"/>
                      <a:pt x="45" y="524"/>
                    </a:cubicBezTo>
                    <a:cubicBezTo>
                      <a:pt x="52" y="502"/>
                      <a:pt x="58" y="496"/>
                      <a:pt x="49" y="472"/>
                    </a:cubicBezTo>
                    <a:cubicBezTo>
                      <a:pt x="46" y="463"/>
                      <a:pt x="33" y="448"/>
                      <a:pt x="33" y="448"/>
                    </a:cubicBezTo>
                    <a:cubicBezTo>
                      <a:pt x="42" y="422"/>
                      <a:pt x="42" y="408"/>
                      <a:pt x="33" y="380"/>
                    </a:cubicBezTo>
                    <a:cubicBezTo>
                      <a:pt x="49" y="369"/>
                      <a:pt x="48" y="362"/>
                      <a:pt x="53" y="344"/>
                    </a:cubicBezTo>
                    <a:cubicBezTo>
                      <a:pt x="47" y="327"/>
                      <a:pt x="49" y="308"/>
                      <a:pt x="33" y="332"/>
                    </a:cubicBezTo>
                    <a:cubicBezTo>
                      <a:pt x="40" y="353"/>
                      <a:pt x="29" y="374"/>
                      <a:pt x="17" y="392"/>
                    </a:cubicBezTo>
                    <a:cubicBezTo>
                      <a:pt x="6" y="360"/>
                      <a:pt x="10" y="340"/>
                      <a:pt x="13" y="304"/>
                    </a:cubicBezTo>
                    <a:cubicBezTo>
                      <a:pt x="44" y="314"/>
                      <a:pt x="54" y="289"/>
                      <a:pt x="81" y="280"/>
                    </a:cubicBezTo>
                    <a:cubicBezTo>
                      <a:pt x="94" y="261"/>
                      <a:pt x="85" y="242"/>
                      <a:pt x="105" y="228"/>
                    </a:cubicBezTo>
                    <a:cubicBezTo>
                      <a:pt x="108" y="220"/>
                      <a:pt x="110" y="212"/>
                      <a:pt x="113" y="204"/>
                    </a:cubicBezTo>
                    <a:cubicBezTo>
                      <a:pt x="116" y="196"/>
                      <a:pt x="89" y="196"/>
                      <a:pt x="89" y="196"/>
                    </a:cubicBezTo>
                    <a:cubicBezTo>
                      <a:pt x="81" y="221"/>
                      <a:pt x="58" y="211"/>
                      <a:pt x="37" y="204"/>
                    </a:cubicBezTo>
                    <a:cubicBezTo>
                      <a:pt x="33" y="207"/>
                      <a:pt x="30" y="213"/>
                      <a:pt x="25" y="212"/>
                    </a:cubicBezTo>
                    <a:cubicBezTo>
                      <a:pt x="16" y="210"/>
                      <a:pt x="1" y="196"/>
                      <a:pt x="1" y="196"/>
                    </a:cubicBezTo>
                    <a:cubicBezTo>
                      <a:pt x="4" y="186"/>
                      <a:pt x="4" y="174"/>
                      <a:pt x="9" y="164"/>
                    </a:cubicBezTo>
                    <a:cubicBezTo>
                      <a:pt x="13" y="155"/>
                      <a:pt x="25" y="140"/>
                      <a:pt x="25" y="140"/>
                    </a:cubicBezTo>
                    <a:cubicBezTo>
                      <a:pt x="0" y="132"/>
                      <a:pt x="25" y="128"/>
                      <a:pt x="37" y="124"/>
                    </a:cubicBezTo>
                    <a:cubicBezTo>
                      <a:pt x="58" y="131"/>
                      <a:pt x="75" y="116"/>
                      <a:pt x="97" y="112"/>
                    </a:cubicBezTo>
                    <a:cubicBezTo>
                      <a:pt x="135" y="87"/>
                      <a:pt x="159" y="122"/>
                      <a:pt x="197" y="132"/>
                    </a:cubicBezTo>
                    <a:cubicBezTo>
                      <a:pt x="205" y="129"/>
                      <a:pt x="213" y="127"/>
                      <a:pt x="221" y="124"/>
                    </a:cubicBezTo>
                    <a:cubicBezTo>
                      <a:pt x="225" y="123"/>
                      <a:pt x="226" y="147"/>
                      <a:pt x="233" y="120"/>
                    </a:cubicBezTo>
                    <a:lnTo>
                      <a:pt x="229" y="64"/>
                    </a:lnTo>
                    <a:lnTo>
                      <a:pt x="209" y="40"/>
                    </a:lnTo>
                    <a:cubicBezTo>
                      <a:pt x="243" y="21"/>
                      <a:pt x="240" y="21"/>
                      <a:pt x="261" y="0"/>
                    </a:cubicBezTo>
                    <a:cubicBezTo>
                      <a:pt x="297" y="16"/>
                      <a:pt x="333" y="32"/>
                      <a:pt x="369" y="48"/>
                    </a:cubicBezTo>
                    <a:cubicBezTo>
                      <a:pt x="373" y="50"/>
                      <a:pt x="361" y="44"/>
                      <a:pt x="357" y="44"/>
                    </a:cubicBezTo>
                    <a:cubicBezTo>
                      <a:pt x="349" y="45"/>
                      <a:pt x="333" y="52"/>
                      <a:pt x="333" y="52"/>
                    </a:cubicBezTo>
                    <a:cubicBezTo>
                      <a:pt x="322" y="68"/>
                      <a:pt x="318" y="71"/>
                      <a:pt x="329" y="88"/>
                    </a:cubicBezTo>
                    <a:cubicBezTo>
                      <a:pt x="308" y="119"/>
                      <a:pt x="323" y="118"/>
                      <a:pt x="333" y="148"/>
                    </a:cubicBezTo>
                    <a:cubicBezTo>
                      <a:pt x="320" y="157"/>
                      <a:pt x="314" y="167"/>
                      <a:pt x="301" y="176"/>
                    </a:cubicBezTo>
                    <a:cubicBezTo>
                      <a:pt x="306" y="213"/>
                      <a:pt x="303" y="213"/>
                      <a:pt x="337" y="220"/>
                    </a:cubicBezTo>
                    <a:cubicBezTo>
                      <a:pt x="358" y="216"/>
                      <a:pt x="368" y="214"/>
                      <a:pt x="361" y="192"/>
                    </a:cubicBezTo>
                    <a:cubicBezTo>
                      <a:pt x="362" y="177"/>
                      <a:pt x="362" y="162"/>
                      <a:pt x="365" y="148"/>
                    </a:cubicBezTo>
                    <a:cubicBezTo>
                      <a:pt x="366" y="143"/>
                      <a:pt x="369" y="133"/>
                      <a:pt x="373" y="136"/>
                    </a:cubicBezTo>
                    <a:cubicBezTo>
                      <a:pt x="379" y="140"/>
                      <a:pt x="376" y="149"/>
                      <a:pt x="377" y="156"/>
                    </a:cubicBezTo>
                    <a:cubicBezTo>
                      <a:pt x="404" y="147"/>
                      <a:pt x="409" y="116"/>
                      <a:pt x="417" y="92"/>
                    </a:cubicBezTo>
                    <a:cubicBezTo>
                      <a:pt x="422" y="76"/>
                      <a:pt x="453" y="74"/>
                      <a:pt x="465" y="72"/>
                    </a:cubicBezTo>
                    <a:cubicBezTo>
                      <a:pt x="472" y="92"/>
                      <a:pt x="477" y="93"/>
                      <a:pt x="497" y="88"/>
                    </a:cubicBezTo>
                    <a:cubicBezTo>
                      <a:pt x="512" y="78"/>
                      <a:pt x="515" y="74"/>
                      <a:pt x="509" y="56"/>
                    </a:cubicBezTo>
                    <a:cubicBezTo>
                      <a:pt x="523" y="46"/>
                      <a:pt x="517" y="46"/>
                      <a:pt x="529" y="52"/>
                    </a:cubicBezTo>
                    <a:lnTo>
                      <a:pt x="693" y="72"/>
                    </a:lnTo>
                    <a:lnTo>
                      <a:pt x="541" y="460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5" name="Freeform 55"/>
              <p:cNvSpPr>
                <a:spLocks/>
              </p:cNvSpPr>
              <p:nvPr/>
            </p:nvSpPr>
            <p:spPr bwMode="ltGray">
              <a:xfrm>
                <a:off x="689" y="7"/>
                <a:ext cx="1386" cy="231"/>
              </a:xfrm>
              <a:custGeom>
                <a:avLst/>
                <a:gdLst/>
                <a:ahLst/>
                <a:cxnLst>
                  <a:cxn ang="0">
                    <a:pos x="825" y="0"/>
                  </a:cxn>
                  <a:cxn ang="0">
                    <a:pos x="143" y="29"/>
                  </a:cxn>
                  <a:cxn ang="0">
                    <a:pos x="91" y="42"/>
                  </a:cxn>
                  <a:cxn ang="0">
                    <a:pos x="62" y="42"/>
                  </a:cxn>
                  <a:cxn ang="0">
                    <a:pos x="22" y="77"/>
                  </a:cxn>
                  <a:cxn ang="0">
                    <a:pos x="0" y="105"/>
                  </a:cxn>
                  <a:cxn ang="0">
                    <a:pos x="59" y="115"/>
                  </a:cxn>
                  <a:cxn ang="0">
                    <a:pos x="97" y="96"/>
                  </a:cxn>
                  <a:cxn ang="0">
                    <a:pos x="108" y="84"/>
                  </a:cxn>
                  <a:cxn ang="0">
                    <a:pos x="167" y="52"/>
                  </a:cxn>
                  <a:cxn ang="0">
                    <a:pos x="215" y="46"/>
                  </a:cxn>
                  <a:cxn ang="0">
                    <a:pos x="237" y="94"/>
                  </a:cxn>
                  <a:cxn ang="0">
                    <a:pos x="188" y="109"/>
                  </a:cxn>
                  <a:cxn ang="0">
                    <a:pos x="231" y="113"/>
                  </a:cxn>
                  <a:cxn ang="0">
                    <a:pos x="250" y="90"/>
                  </a:cxn>
                  <a:cxn ang="0">
                    <a:pos x="266" y="92"/>
                  </a:cxn>
                  <a:cxn ang="0">
                    <a:pos x="253" y="54"/>
                  </a:cxn>
                  <a:cxn ang="0">
                    <a:pos x="266" y="44"/>
                  </a:cxn>
                  <a:cxn ang="0">
                    <a:pos x="277" y="88"/>
                  </a:cxn>
                  <a:cxn ang="0">
                    <a:pos x="266" y="113"/>
                  </a:cxn>
                  <a:cxn ang="0">
                    <a:pos x="296" y="130"/>
                  </a:cxn>
                  <a:cxn ang="0">
                    <a:pos x="299" y="92"/>
                  </a:cxn>
                  <a:cxn ang="0">
                    <a:pos x="331" y="103"/>
                  </a:cxn>
                  <a:cxn ang="0">
                    <a:pos x="382" y="73"/>
                  </a:cxn>
                  <a:cxn ang="0">
                    <a:pos x="409" y="50"/>
                  </a:cxn>
                  <a:cxn ang="0">
                    <a:pos x="439" y="56"/>
                  </a:cxn>
                  <a:cxn ang="0">
                    <a:pos x="455" y="50"/>
                  </a:cxn>
                  <a:cxn ang="0">
                    <a:pos x="431" y="44"/>
                  </a:cxn>
                  <a:cxn ang="0">
                    <a:pos x="474" y="35"/>
                  </a:cxn>
                  <a:cxn ang="0">
                    <a:pos x="544" y="54"/>
                  </a:cxn>
                  <a:cxn ang="0">
                    <a:pos x="581" y="42"/>
                  </a:cxn>
                  <a:cxn ang="0">
                    <a:pos x="584" y="63"/>
                  </a:cxn>
                  <a:cxn ang="0">
                    <a:pos x="568" y="101"/>
                  </a:cxn>
                  <a:cxn ang="0">
                    <a:pos x="611" y="88"/>
                  </a:cxn>
                  <a:cxn ang="0">
                    <a:pos x="624" y="80"/>
                  </a:cxn>
                  <a:cxn ang="0">
                    <a:pos x="648" y="61"/>
                  </a:cxn>
                  <a:cxn ang="0">
                    <a:pos x="794" y="84"/>
                  </a:cxn>
                </a:cxnLst>
                <a:rect l="0" t="0" r="r" b="b"/>
                <a:pathLst>
                  <a:path w="931" h="149">
                    <a:moveTo>
                      <a:pt x="794" y="84"/>
                    </a:moveTo>
                    <a:cubicBezTo>
                      <a:pt x="813" y="72"/>
                      <a:pt x="931" y="14"/>
                      <a:pt x="825" y="0"/>
                    </a:cubicBezTo>
                    <a:lnTo>
                      <a:pt x="159" y="0"/>
                    </a:lnTo>
                    <a:cubicBezTo>
                      <a:pt x="149" y="12"/>
                      <a:pt x="162" y="18"/>
                      <a:pt x="143" y="29"/>
                    </a:cubicBezTo>
                    <a:cubicBezTo>
                      <a:pt x="130" y="44"/>
                      <a:pt x="133" y="39"/>
                      <a:pt x="116" y="48"/>
                    </a:cubicBezTo>
                    <a:cubicBezTo>
                      <a:pt x="108" y="46"/>
                      <a:pt x="100" y="44"/>
                      <a:pt x="91" y="42"/>
                    </a:cubicBezTo>
                    <a:cubicBezTo>
                      <a:pt x="89" y="41"/>
                      <a:pt x="83" y="40"/>
                      <a:pt x="83" y="40"/>
                    </a:cubicBezTo>
                    <a:cubicBezTo>
                      <a:pt x="76" y="40"/>
                      <a:pt x="68" y="39"/>
                      <a:pt x="62" y="42"/>
                    </a:cubicBezTo>
                    <a:cubicBezTo>
                      <a:pt x="54" y="45"/>
                      <a:pt x="46" y="61"/>
                      <a:pt x="38" y="67"/>
                    </a:cubicBezTo>
                    <a:cubicBezTo>
                      <a:pt x="32" y="71"/>
                      <a:pt x="27" y="74"/>
                      <a:pt x="22" y="77"/>
                    </a:cubicBezTo>
                    <a:cubicBezTo>
                      <a:pt x="16" y="81"/>
                      <a:pt x="5" y="86"/>
                      <a:pt x="5" y="86"/>
                    </a:cubicBezTo>
                    <a:cubicBezTo>
                      <a:pt x="9" y="95"/>
                      <a:pt x="7" y="97"/>
                      <a:pt x="0" y="105"/>
                    </a:cubicBezTo>
                    <a:cubicBezTo>
                      <a:pt x="17" y="107"/>
                      <a:pt x="22" y="107"/>
                      <a:pt x="16" y="120"/>
                    </a:cubicBezTo>
                    <a:cubicBezTo>
                      <a:pt x="27" y="122"/>
                      <a:pt x="48" y="116"/>
                      <a:pt x="59" y="115"/>
                    </a:cubicBezTo>
                    <a:cubicBezTo>
                      <a:pt x="71" y="112"/>
                      <a:pt x="73" y="117"/>
                      <a:pt x="83" y="111"/>
                    </a:cubicBezTo>
                    <a:cubicBezTo>
                      <a:pt x="89" y="96"/>
                      <a:pt x="83" y="100"/>
                      <a:pt x="97" y="96"/>
                    </a:cubicBezTo>
                    <a:cubicBezTo>
                      <a:pt x="100" y="94"/>
                      <a:pt x="103" y="93"/>
                      <a:pt x="105" y="90"/>
                    </a:cubicBezTo>
                    <a:cubicBezTo>
                      <a:pt x="106" y="88"/>
                      <a:pt x="106" y="85"/>
                      <a:pt x="108" y="84"/>
                    </a:cubicBezTo>
                    <a:cubicBezTo>
                      <a:pt x="112" y="80"/>
                      <a:pt x="140" y="69"/>
                      <a:pt x="148" y="67"/>
                    </a:cubicBezTo>
                    <a:cubicBezTo>
                      <a:pt x="160" y="52"/>
                      <a:pt x="153" y="56"/>
                      <a:pt x="167" y="52"/>
                    </a:cubicBezTo>
                    <a:cubicBezTo>
                      <a:pt x="178" y="55"/>
                      <a:pt x="179" y="62"/>
                      <a:pt x="191" y="58"/>
                    </a:cubicBezTo>
                    <a:cubicBezTo>
                      <a:pt x="199" y="52"/>
                      <a:pt x="206" y="51"/>
                      <a:pt x="215" y="46"/>
                    </a:cubicBezTo>
                    <a:cubicBezTo>
                      <a:pt x="226" y="58"/>
                      <a:pt x="217" y="46"/>
                      <a:pt x="223" y="69"/>
                    </a:cubicBezTo>
                    <a:cubicBezTo>
                      <a:pt x="226" y="79"/>
                      <a:pt x="233" y="85"/>
                      <a:pt x="237" y="94"/>
                    </a:cubicBezTo>
                    <a:cubicBezTo>
                      <a:pt x="227" y="100"/>
                      <a:pt x="229" y="104"/>
                      <a:pt x="218" y="107"/>
                    </a:cubicBezTo>
                    <a:cubicBezTo>
                      <a:pt x="207" y="120"/>
                      <a:pt x="203" y="113"/>
                      <a:pt x="188" y="109"/>
                    </a:cubicBezTo>
                    <a:cubicBezTo>
                      <a:pt x="191" y="117"/>
                      <a:pt x="200" y="127"/>
                      <a:pt x="210" y="132"/>
                    </a:cubicBezTo>
                    <a:cubicBezTo>
                      <a:pt x="218" y="114"/>
                      <a:pt x="211" y="122"/>
                      <a:pt x="231" y="113"/>
                    </a:cubicBezTo>
                    <a:cubicBezTo>
                      <a:pt x="237" y="111"/>
                      <a:pt x="248" y="105"/>
                      <a:pt x="248" y="105"/>
                    </a:cubicBezTo>
                    <a:cubicBezTo>
                      <a:pt x="248" y="100"/>
                      <a:pt x="246" y="94"/>
                      <a:pt x="250" y="90"/>
                    </a:cubicBezTo>
                    <a:cubicBezTo>
                      <a:pt x="253" y="88"/>
                      <a:pt x="254" y="96"/>
                      <a:pt x="258" y="96"/>
                    </a:cubicBezTo>
                    <a:cubicBezTo>
                      <a:pt x="262" y="97"/>
                      <a:pt x="264" y="94"/>
                      <a:pt x="266" y="92"/>
                    </a:cubicBezTo>
                    <a:cubicBezTo>
                      <a:pt x="262" y="82"/>
                      <a:pt x="252" y="77"/>
                      <a:pt x="248" y="67"/>
                    </a:cubicBezTo>
                    <a:cubicBezTo>
                      <a:pt x="250" y="63"/>
                      <a:pt x="255" y="58"/>
                      <a:pt x="253" y="54"/>
                    </a:cubicBezTo>
                    <a:cubicBezTo>
                      <a:pt x="251" y="50"/>
                      <a:pt x="248" y="42"/>
                      <a:pt x="248" y="42"/>
                    </a:cubicBezTo>
                    <a:cubicBezTo>
                      <a:pt x="256" y="32"/>
                      <a:pt x="259" y="35"/>
                      <a:pt x="266" y="44"/>
                    </a:cubicBezTo>
                    <a:cubicBezTo>
                      <a:pt x="270" y="56"/>
                      <a:pt x="276" y="61"/>
                      <a:pt x="285" y="71"/>
                    </a:cubicBezTo>
                    <a:cubicBezTo>
                      <a:pt x="281" y="81"/>
                      <a:pt x="289" y="82"/>
                      <a:pt x="277" y="88"/>
                    </a:cubicBezTo>
                    <a:cubicBezTo>
                      <a:pt x="262" y="106"/>
                      <a:pt x="278" y="83"/>
                      <a:pt x="274" y="101"/>
                    </a:cubicBezTo>
                    <a:cubicBezTo>
                      <a:pt x="274" y="105"/>
                      <a:pt x="268" y="109"/>
                      <a:pt x="266" y="113"/>
                    </a:cubicBezTo>
                    <a:cubicBezTo>
                      <a:pt x="270" y="122"/>
                      <a:pt x="268" y="125"/>
                      <a:pt x="261" y="132"/>
                    </a:cubicBezTo>
                    <a:cubicBezTo>
                      <a:pt x="268" y="149"/>
                      <a:pt x="282" y="134"/>
                      <a:pt x="296" y="130"/>
                    </a:cubicBezTo>
                    <a:cubicBezTo>
                      <a:pt x="299" y="122"/>
                      <a:pt x="295" y="119"/>
                      <a:pt x="299" y="111"/>
                    </a:cubicBezTo>
                    <a:cubicBezTo>
                      <a:pt x="296" y="105"/>
                      <a:pt x="288" y="97"/>
                      <a:pt x="299" y="92"/>
                    </a:cubicBezTo>
                    <a:cubicBezTo>
                      <a:pt x="303" y="90"/>
                      <a:pt x="315" y="88"/>
                      <a:pt x="315" y="88"/>
                    </a:cubicBezTo>
                    <a:cubicBezTo>
                      <a:pt x="326" y="91"/>
                      <a:pt x="325" y="95"/>
                      <a:pt x="331" y="103"/>
                    </a:cubicBezTo>
                    <a:cubicBezTo>
                      <a:pt x="339" y="84"/>
                      <a:pt x="331" y="90"/>
                      <a:pt x="361" y="92"/>
                    </a:cubicBezTo>
                    <a:cubicBezTo>
                      <a:pt x="355" y="76"/>
                      <a:pt x="365" y="76"/>
                      <a:pt x="382" y="73"/>
                    </a:cubicBezTo>
                    <a:cubicBezTo>
                      <a:pt x="383" y="71"/>
                      <a:pt x="387" y="57"/>
                      <a:pt x="393" y="54"/>
                    </a:cubicBezTo>
                    <a:cubicBezTo>
                      <a:pt x="398" y="52"/>
                      <a:pt x="409" y="50"/>
                      <a:pt x="409" y="50"/>
                    </a:cubicBezTo>
                    <a:cubicBezTo>
                      <a:pt x="430" y="54"/>
                      <a:pt x="413" y="58"/>
                      <a:pt x="431" y="63"/>
                    </a:cubicBezTo>
                    <a:cubicBezTo>
                      <a:pt x="433" y="61"/>
                      <a:pt x="435" y="57"/>
                      <a:pt x="439" y="56"/>
                    </a:cubicBezTo>
                    <a:cubicBezTo>
                      <a:pt x="445" y="55"/>
                      <a:pt x="452" y="61"/>
                      <a:pt x="457" y="58"/>
                    </a:cubicBezTo>
                    <a:cubicBezTo>
                      <a:pt x="461" y="57"/>
                      <a:pt x="457" y="52"/>
                      <a:pt x="455" y="50"/>
                    </a:cubicBezTo>
                    <a:cubicBezTo>
                      <a:pt x="451" y="47"/>
                      <a:pt x="444" y="47"/>
                      <a:pt x="439" y="46"/>
                    </a:cubicBezTo>
                    <a:cubicBezTo>
                      <a:pt x="436" y="45"/>
                      <a:pt x="431" y="44"/>
                      <a:pt x="431" y="44"/>
                    </a:cubicBezTo>
                    <a:cubicBezTo>
                      <a:pt x="440" y="38"/>
                      <a:pt x="443" y="36"/>
                      <a:pt x="455" y="40"/>
                    </a:cubicBezTo>
                    <a:cubicBezTo>
                      <a:pt x="461" y="38"/>
                      <a:pt x="467" y="35"/>
                      <a:pt x="474" y="35"/>
                    </a:cubicBezTo>
                    <a:cubicBezTo>
                      <a:pt x="483" y="36"/>
                      <a:pt x="511" y="43"/>
                      <a:pt x="519" y="46"/>
                    </a:cubicBezTo>
                    <a:cubicBezTo>
                      <a:pt x="527" y="49"/>
                      <a:pt x="544" y="54"/>
                      <a:pt x="544" y="54"/>
                    </a:cubicBezTo>
                    <a:cubicBezTo>
                      <a:pt x="548" y="54"/>
                      <a:pt x="560" y="52"/>
                      <a:pt x="565" y="50"/>
                    </a:cubicBezTo>
                    <a:cubicBezTo>
                      <a:pt x="570" y="47"/>
                      <a:pt x="581" y="42"/>
                      <a:pt x="581" y="42"/>
                    </a:cubicBezTo>
                    <a:cubicBezTo>
                      <a:pt x="585" y="42"/>
                      <a:pt x="598" y="44"/>
                      <a:pt x="600" y="48"/>
                    </a:cubicBezTo>
                    <a:cubicBezTo>
                      <a:pt x="603" y="55"/>
                      <a:pt x="589" y="61"/>
                      <a:pt x="584" y="63"/>
                    </a:cubicBezTo>
                    <a:cubicBezTo>
                      <a:pt x="576" y="69"/>
                      <a:pt x="568" y="69"/>
                      <a:pt x="565" y="77"/>
                    </a:cubicBezTo>
                    <a:cubicBezTo>
                      <a:pt x="568" y="86"/>
                      <a:pt x="564" y="92"/>
                      <a:pt x="568" y="101"/>
                    </a:cubicBezTo>
                    <a:cubicBezTo>
                      <a:pt x="574" y="93"/>
                      <a:pt x="577" y="91"/>
                      <a:pt x="589" y="94"/>
                    </a:cubicBezTo>
                    <a:cubicBezTo>
                      <a:pt x="595" y="108"/>
                      <a:pt x="602" y="93"/>
                      <a:pt x="611" y="88"/>
                    </a:cubicBezTo>
                    <a:cubicBezTo>
                      <a:pt x="613" y="86"/>
                      <a:pt x="613" y="83"/>
                      <a:pt x="616" y="82"/>
                    </a:cubicBezTo>
                    <a:cubicBezTo>
                      <a:pt x="618" y="80"/>
                      <a:pt x="622" y="81"/>
                      <a:pt x="624" y="80"/>
                    </a:cubicBezTo>
                    <a:cubicBezTo>
                      <a:pt x="626" y="78"/>
                      <a:pt x="626" y="75"/>
                      <a:pt x="627" y="73"/>
                    </a:cubicBezTo>
                    <a:cubicBezTo>
                      <a:pt x="632" y="65"/>
                      <a:pt x="638" y="63"/>
                      <a:pt x="648" y="61"/>
                    </a:cubicBezTo>
                    <a:cubicBezTo>
                      <a:pt x="664" y="62"/>
                      <a:pt x="684" y="69"/>
                      <a:pt x="700" y="69"/>
                    </a:cubicBezTo>
                    <a:lnTo>
                      <a:pt x="794" y="84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6" name="Freeform 56"/>
              <p:cNvSpPr>
                <a:spLocks/>
              </p:cNvSpPr>
              <p:nvPr/>
            </p:nvSpPr>
            <p:spPr bwMode="ltGray">
              <a:xfrm>
                <a:off x="971" y="92"/>
                <a:ext cx="30" cy="23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31" y="0"/>
                  </a:cxn>
                  <a:cxn ang="0">
                    <a:pos x="19" y="24"/>
                  </a:cxn>
                  <a:cxn ang="0">
                    <a:pos x="3" y="28"/>
                  </a:cxn>
                </a:cxnLst>
                <a:rect l="0" t="0" r="r" b="b"/>
                <a:pathLst>
                  <a:path w="31" h="30">
                    <a:moveTo>
                      <a:pt x="3" y="28"/>
                    </a:moveTo>
                    <a:cubicBezTo>
                      <a:pt x="8" y="8"/>
                      <a:pt x="12" y="6"/>
                      <a:pt x="31" y="0"/>
                    </a:cubicBezTo>
                    <a:cubicBezTo>
                      <a:pt x="29" y="5"/>
                      <a:pt x="25" y="22"/>
                      <a:pt x="19" y="24"/>
                    </a:cubicBezTo>
                    <a:cubicBezTo>
                      <a:pt x="0" y="30"/>
                      <a:pt x="3" y="9"/>
                      <a:pt x="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7" name="Freeform 57"/>
              <p:cNvSpPr>
                <a:spLocks/>
              </p:cNvSpPr>
              <p:nvPr/>
            </p:nvSpPr>
            <p:spPr bwMode="ltGray">
              <a:xfrm>
                <a:off x="935" y="125"/>
                <a:ext cx="45" cy="27"/>
              </a:xfrm>
              <a:custGeom>
                <a:avLst/>
                <a:gdLst/>
                <a:ahLst/>
                <a:cxnLst>
                  <a:cxn ang="0">
                    <a:pos x="6" y="32"/>
                  </a:cxn>
                  <a:cxn ang="0">
                    <a:pos x="22" y="0"/>
                  </a:cxn>
                  <a:cxn ang="0">
                    <a:pos x="38" y="4"/>
                  </a:cxn>
                  <a:cxn ang="0">
                    <a:pos x="6" y="32"/>
                  </a:cxn>
                </a:cxnLst>
                <a:rect l="0" t="0" r="r" b="b"/>
                <a:pathLst>
                  <a:path w="44" h="32">
                    <a:moveTo>
                      <a:pt x="6" y="32"/>
                    </a:moveTo>
                    <a:cubicBezTo>
                      <a:pt x="0" y="14"/>
                      <a:pt x="7" y="10"/>
                      <a:pt x="22" y="0"/>
                    </a:cubicBezTo>
                    <a:cubicBezTo>
                      <a:pt x="27" y="1"/>
                      <a:pt x="35" y="0"/>
                      <a:pt x="38" y="4"/>
                    </a:cubicBezTo>
                    <a:cubicBezTo>
                      <a:pt x="44" y="13"/>
                      <a:pt x="16" y="32"/>
                      <a:pt x="6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8" name="Freeform 58"/>
              <p:cNvSpPr>
                <a:spLocks/>
              </p:cNvSpPr>
              <p:nvPr/>
            </p:nvSpPr>
            <p:spPr bwMode="ltGray">
              <a:xfrm>
                <a:off x="1081" y="226"/>
                <a:ext cx="75" cy="14"/>
              </a:xfrm>
              <a:custGeom>
                <a:avLst/>
                <a:gdLst/>
                <a:ahLst/>
                <a:cxnLst>
                  <a:cxn ang="0">
                    <a:pos x="37" y="18"/>
                  </a:cxn>
                  <a:cxn ang="0">
                    <a:pos x="25" y="2"/>
                  </a:cxn>
                  <a:cxn ang="0">
                    <a:pos x="37" y="18"/>
                  </a:cxn>
                </a:cxnLst>
                <a:rect l="0" t="0" r="r" b="b"/>
                <a:pathLst>
                  <a:path w="76" h="18">
                    <a:moveTo>
                      <a:pt x="37" y="18"/>
                    </a:moveTo>
                    <a:cubicBezTo>
                      <a:pt x="25" y="14"/>
                      <a:pt x="0" y="10"/>
                      <a:pt x="25" y="2"/>
                    </a:cubicBezTo>
                    <a:cubicBezTo>
                      <a:pt x="76" y="9"/>
                      <a:pt x="46" y="0"/>
                      <a:pt x="37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39" name="Freeform 59"/>
              <p:cNvSpPr>
                <a:spLocks/>
              </p:cNvSpPr>
              <p:nvPr/>
            </p:nvSpPr>
            <p:spPr bwMode="ltGray">
              <a:xfrm>
                <a:off x="1210" y="224"/>
                <a:ext cx="42" cy="37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12" y="9"/>
                  </a:cxn>
                  <a:cxn ang="0">
                    <a:pos x="0" y="21"/>
                  </a:cxn>
                </a:cxnLst>
                <a:rect l="0" t="0" r="r" b="b"/>
                <a:pathLst>
                  <a:path w="42" h="44">
                    <a:moveTo>
                      <a:pt x="0" y="21"/>
                    </a:moveTo>
                    <a:cubicBezTo>
                      <a:pt x="4" y="17"/>
                      <a:pt x="7" y="11"/>
                      <a:pt x="12" y="9"/>
                    </a:cubicBezTo>
                    <a:cubicBezTo>
                      <a:pt x="42" y="0"/>
                      <a:pt x="23" y="44"/>
                      <a:pt x="0" y="2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40" name="Freeform 60"/>
              <p:cNvSpPr>
                <a:spLocks/>
              </p:cNvSpPr>
              <p:nvPr/>
            </p:nvSpPr>
            <p:spPr bwMode="ltGray">
              <a:xfrm>
                <a:off x="865" y="123"/>
                <a:ext cx="33" cy="23"/>
              </a:xfrm>
              <a:custGeom>
                <a:avLst/>
                <a:gdLst/>
                <a:ahLst/>
                <a:cxnLst>
                  <a:cxn ang="0">
                    <a:pos x="7" y="22"/>
                  </a:cxn>
                  <a:cxn ang="0">
                    <a:pos x="31" y="10"/>
                  </a:cxn>
                  <a:cxn ang="0">
                    <a:pos x="7" y="22"/>
                  </a:cxn>
                </a:cxnLst>
                <a:rect l="0" t="0" r="r" b="b"/>
                <a:pathLst>
                  <a:path w="31" h="30">
                    <a:moveTo>
                      <a:pt x="7" y="22"/>
                    </a:moveTo>
                    <a:cubicBezTo>
                      <a:pt x="0" y="0"/>
                      <a:pt x="15" y="6"/>
                      <a:pt x="31" y="10"/>
                    </a:cubicBezTo>
                    <a:cubicBezTo>
                      <a:pt x="14" y="16"/>
                      <a:pt x="15" y="30"/>
                      <a:pt x="7" y="2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  <p:grpSp>
          <p:nvGrpSpPr>
            <p:cNvPr id="4" name="Group 61"/>
            <p:cNvGrpSpPr>
              <a:grpSpLocks/>
            </p:cNvGrpSpPr>
            <p:nvPr userDrawn="1"/>
          </p:nvGrpSpPr>
          <p:grpSpPr bwMode="auto">
            <a:xfrm>
              <a:off x="10" y="0"/>
              <a:ext cx="5739" cy="1022"/>
              <a:chOff x="1056" y="111"/>
              <a:chExt cx="2448" cy="418"/>
            </a:xfrm>
          </p:grpSpPr>
          <p:sp>
            <p:nvSpPr>
              <p:cNvPr id="20542" name="Line 62"/>
              <p:cNvSpPr>
                <a:spLocks noChangeShapeType="1"/>
              </p:cNvSpPr>
              <p:nvPr/>
            </p:nvSpPr>
            <p:spPr bwMode="white">
              <a:xfrm>
                <a:off x="1056" y="332"/>
                <a:ext cx="2448" cy="0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43" name="Line 63"/>
              <p:cNvSpPr>
                <a:spLocks noChangeShapeType="1"/>
              </p:cNvSpPr>
              <p:nvPr/>
            </p:nvSpPr>
            <p:spPr bwMode="white">
              <a:xfrm>
                <a:off x="1254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44" name="Line 64"/>
              <p:cNvSpPr>
                <a:spLocks noChangeShapeType="1"/>
              </p:cNvSpPr>
              <p:nvPr/>
            </p:nvSpPr>
            <p:spPr bwMode="white">
              <a:xfrm>
                <a:off x="1482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45" name="Line 65"/>
              <p:cNvSpPr>
                <a:spLocks noChangeShapeType="1"/>
              </p:cNvSpPr>
              <p:nvPr/>
            </p:nvSpPr>
            <p:spPr bwMode="white">
              <a:xfrm>
                <a:off x="1710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46" name="Line 66"/>
              <p:cNvSpPr>
                <a:spLocks noChangeShapeType="1"/>
              </p:cNvSpPr>
              <p:nvPr/>
            </p:nvSpPr>
            <p:spPr bwMode="white">
              <a:xfrm>
                <a:off x="1938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47" name="Line 67"/>
              <p:cNvSpPr>
                <a:spLocks noChangeShapeType="1"/>
              </p:cNvSpPr>
              <p:nvPr/>
            </p:nvSpPr>
            <p:spPr bwMode="white">
              <a:xfrm>
                <a:off x="2166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48" name="Line 68"/>
              <p:cNvSpPr>
                <a:spLocks noChangeShapeType="1"/>
              </p:cNvSpPr>
              <p:nvPr/>
            </p:nvSpPr>
            <p:spPr bwMode="white">
              <a:xfrm>
                <a:off x="2394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49" name="Line 69"/>
              <p:cNvSpPr>
                <a:spLocks noChangeShapeType="1"/>
              </p:cNvSpPr>
              <p:nvPr/>
            </p:nvSpPr>
            <p:spPr bwMode="white">
              <a:xfrm>
                <a:off x="2622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50" name="Line 70"/>
              <p:cNvSpPr>
                <a:spLocks noChangeShapeType="1"/>
              </p:cNvSpPr>
              <p:nvPr/>
            </p:nvSpPr>
            <p:spPr bwMode="white">
              <a:xfrm>
                <a:off x="2850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51" name="Line 71"/>
              <p:cNvSpPr>
                <a:spLocks noChangeShapeType="1"/>
              </p:cNvSpPr>
              <p:nvPr/>
            </p:nvSpPr>
            <p:spPr bwMode="white">
              <a:xfrm>
                <a:off x="3078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52" name="Line 72"/>
              <p:cNvSpPr>
                <a:spLocks noChangeShapeType="1"/>
              </p:cNvSpPr>
              <p:nvPr/>
            </p:nvSpPr>
            <p:spPr bwMode="white">
              <a:xfrm>
                <a:off x="3306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  <p:grpSp>
          <p:nvGrpSpPr>
            <p:cNvPr id="5" name="Group 73"/>
            <p:cNvGrpSpPr>
              <a:grpSpLocks/>
            </p:cNvGrpSpPr>
            <p:nvPr userDrawn="1"/>
          </p:nvGrpSpPr>
          <p:grpSpPr bwMode="auto">
            <a:xfrm>
              <a:off x="366" y="0"/>
              <a:ext cx="4919" cy="1034"/>
              <a:chOff x="1208" y="109"/>
              <a:chExt cx="2098" cy="423"/>
            </a:xfrm>
          </p:grpSpPr>
          <p:sp>
            <p:nvSpPr>
              <p:cNvPr id="20554" name="Line 74"/>
              <p:cNvSpPr>
                <a:spLocks noChangeShapeType="1"/>
              </p:cNvSpPr>
              <p:nvPr/>
            </p:nvSpPr>
            <p:spPr bwMode="ltGray">
              <a:xfrm>
                <a:off x="2850" y="110"/>
                <a:ext cx="0" cy="142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55" name="Line 75"/>
              <p:cNvSpPr>
                <a:spLocks noChangeShapeType="1"/>
              </p:cNvSpPr>
              <p:nvPr/>
            </p:nvSpPr>
            <p:spPr bwMode="ltGray">
              <a:xfrm>
                <a:off x="2972" y="332"/>
                <a:ext cx="70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56" name="Line 76"/>
              <p:cNvSpPr>
                <a:spLocks noChangeShapeType="1"/>
              </p:cNvSpPr>
              <p:nvPr/>
            </p:nvSpPr>
            <p:spPr bwMode="ltGray">
              <a:xfrm>
                <a:off x="3078" y="350"/>
                <a:ext cx="0" cy="28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57" name="Line 77"/>
              <p:cNvSpPr>
                <a:spLocks noChangeShapeType="1"/>
              </p:cNvSpPr>
              <p:nvPr/>
            </p:nvSpPr>
            <p:spPr bwMode="ltGray">
              <a:xfrm>
                <a:off x="3306" y="450"/>
                <a:ext cx="0" cy="79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58" name="Line 78"/>
              <p:cNvSpPr>
                <a:spLocks noChangeShapeType="1"/>
              </p:cNvSpPr>
              <p:nvPr/>
            </p:nvSpPr>
            <p:spPr bwMode="ltGray">
              <a:xfrm>
                <a:off x="2166" y="114"/>
                <a:ext cx="0" cy="62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59" name="Line 79"/>
              <p:cNvSpPr>
                <a:spLocks noChangeShapeType="1"/>
              </p:cNvSpPr>
              <p:nvPr/>
            </p:nvSpPr>
            <p:spPr bwMode="ltGray">
              <a:xfrm>
                <a:off x="1938" y="111"/>
                <a:ext cx="0" cy="337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0" name="Line 80"/>
              <p:cNvSpPr>
                <a:spLocks noChangeShapeType="1"/>
              </p:cNvSpPr>
              <p:nvPr/>
            </p:nvSpPr>
            <p:spPr bwMode="ltGray">
              <a:xfrm flipH="1">
                <a:off x="1912" y="332"/>
                <a:ext cx="68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1" name="Line 81"/>
              <p:cNvSpPr>
                <a:spLocks noChangeShapeType="1"/>
              </p:cNvSpPr>
              <p:nvPr/>
            </p:nvSpPr>
            <p:spPr bwMode="ltGray">
              <a:xfrm>
                <a:off x="1778" y="332"/>
                <a:ext cx="60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2" name="Line 82"/>
              <p:cNvSpPr>
                <a:spLocks noChangeShapeType="1"/>
              </p:cNvSpPr>
              <p:nvPr/>
            </p:nvSpPr>
            <p:spPr bwMode="ltGray">
              <a:xfrm flipH="1">
                <a:off x="1578" y="332"/>
                <a:ext cx="82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3" name="Line 83"/>
              <p:cNvSpPr>
                <a:spLocks noChangeShapeType="1"/>
              </p:cNvSpPr>
              <p:nvPr/>
            </p:nvSpPr>
            <p:spPr bwMode="ltGray">
              <a:xfrm>
                <a:off x="1208" y="332"/>
                <a:ext cx="348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4" name="Line 84"/>
              <p:cNvSpPr>
                <a:spLocks noChangeShapeType="1"/>
              </p:cNvSpPr>
              <p:nvPr/>
            </p:nvSpPr>
            <p:spPr bwMode="ltGray">
              <a:xfrm>
                <a:off x="1480" y="234"/>
                <a:ext cx="0" cy="298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5" name="Line 85"/>
              <p:cNvSpPr>
                <a:spLocks noChangeShapeType="1"/>
              </p:cNvSpPr>
              <p:nvPr/>
            </p:nvSpPr>
            <p:spPr bwMode="ltGray">
              <a:xfrm>
                <a:off x="1254" y="252"/>
                <a:ext cx="0" cy="156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6" name="Line 86"/>
              <p:cNvSpPr>
                <a:spLocks noChangeShapeType="1"/>
              </p:cNvSpPr>
              <p:nvPr/>
            </p:nvSpPr>
            <p:spPr bwMode="ltGray">
              <a:xfrm flipH="1" flipV="1">
                <a:off x="1482" y="109"/>
                <a:ext cx="0" cy="27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7" name="Line 87"/>
              <p:cNvSpPr>
                <a:spLocks noChangeShapeType="1"/>
              </p:cNvSpPr>
              <p:nvPr/>
            </p:nvSpPr>
            <p:spPr bwMode="ltGray">
              <a:xfrm>
                <a:off x="1710" y="180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68" name="Line 88"/>
              <p:cNvSpPr>
                <a:spLocks noChangeShapeType="1"/>
              </p:cNvSpPr>
              <p:nvPr/>
            </p:nvSpPr>
            <p:spPr bwMode="ltGray">
              <a:xfrm flipV="1">
                <a:off x="1710" y="111"/>
                <a:ext cx="0" cy="21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</p:grpSp>
      <p:grpSp>
        <p:nvGrpSpPr>
          <p:cNvPr id="6" name="Group 89"/>
          <p:cNvGrpSpPr>
            <a:grpSpLocks/>
          </p:cNvGrpSpPr>
          <p:nvPr/>
        </p:nvGrpSpPr>
        <p:grpSpPr bwMode="auto">
          <a:xfrm>
            <a:off x="0" y="-15875"/>
            <a:ext cx="9144000" cy="854075"/>
            <a:chOff x="0" y="-10"/>
            <a:chExt cx="5760" cy="1044"/>
          </a:xfrm>
        </p:grpSpPr>
        <p:sp>
          <p:nvSpPr>
            <p:cNvPr id="20570" name="Freeform 90"/>
            <p:cNvSpPr>
              <a:spLocks/>
            </p:cNvSpPr>
            <p:nvPr/>
          </p:nvSpPr>
          <p:spPr bwMode="ltGray">
            <a:xfrm>
              <a:off x="0" y="0"/>
              <a:ext cx="5760" cy="1032"/>
            </a:xfrm>
            <a:custGeom>
              <a:avLst/>
              <a:gdLst/>
              <a:ahLst/>
              <a:cxnLst>
                <a:cxn ang="0">
                  <a:pos x="4848" y="432"/>
                </a:cxn>
                <a:cxn ang="0">
                  <a:pos x="0" y="432"/>
                </a:cxn>
                <a:cxn ang="0">
                  <a:pos x="0" y="0"/>
                </a:cxn>
                <a:cxn ang="0">
                  <a:pos x="4848" y="0"/>
                </a:cxn>
                <a:cxn ang="0">
                  <a:pos x="4848" y="432"/>
                </a:cxn>
              </a:cxnLst>
              <a:rect l="0" t="0" r="r" b="b"/>
              <a:pathLst>
                <a:path w="4848" h="432">
                  <a:moveTo>
                    <a:pt x="4848" y="432"/>
                  </a:moveTo>
                  <a:lnTo>
                    <a:pt x="0" y="432"/>
                  </a:lnTo>
                  <a:lnTo>
                    <a:pt x="0" y="0"/>
                  </a:lnTo>
                  <a:lnTo>
                    <a:pt x="4848" y="0"/>
                  </a:lnTo>
                  <a:lnTo>
                    <a:pt x="4848" y="432"/>
                  </a:lnTo>
                  <a:close/>
                </a:path>
              </a:pathLst>
            </a:custGeom>
            <a:solidFill>
              <a:srgbClr val="EB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>
                <a:latin typeface="ヒラギノ丸ゴ Pro W4"/>
                <a:ea typeface="ヒラギノ丸ゴ Pro W4"/>
                <a:cs typeface="ヒラギノ丸ゴ Pro W4"/>
              </a:endParaRPr>
            </a:p>
          </p:txBody>
        </p:sp>
        <p:grpSp>
          <p:nvGrpSpPr>
            <p:cNvPr id="7" name="Group 91"/>
            <p:cNvGrpSpPr>
              <a:grpSpLocks/>
            </p:cNvGrpSpPr>
            <p:nvPr userDrawn="1"/>
          </p:nvGrpSpPr>
          <p:grpSpPr bwMode="auto">
            <a:xfrm>
              <a:off x="332" y="-10"/>
              <a:ext cx="5176" cy="1044"/>
              <a:chOff x="333" y="-9"/>
              <a:chExt cx="5176" cy="1044"/>
            </a:xfrm>
          </p:grpSpPr>
          <p:sp>
            <p:nvSpPr>
              <p:cNvPr id="20572" name="Freeform 92"/>
              <p:cNvSpPr>
                <a:spLocks/>
              </p:cNvSpPr>
              <p:nvPr/>
            </p:nvSpPr>
            <p:spPr bwMode="ltGray">
              <a:xfrm>
                <a:off x="3230" y="950"/>
                <a:ext cx="17" cy="19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15" y="5"/>
                  </a:cxn>
                  <a:cxn ang="0">
                    <a:pos x="13" y="17"/>
                  </a:cxn>
                  <a:cxn ang="0">
                    <a:pos x="5" y="11"/>
                  </a:cxn>
                </a:cxnLst>
                <a:rect l="0" t="0" r="r" b="b"/>
                <a:pathLst>
                  <a:path w="15" h="23">
                    <a:moveTo>
                      <a:pt x="5" y="11"/>
                    </a:moveTo>
                    <a:cubicBezTo>
                      <a:pt x="2" y="1"/>
                      <a:pt x="7" y="0"/>
                      <a:pt x="15" y="5"/>
                    </a:cubicBezTo>
                    <a:cubicBezTo>
                      <a:pt x="14" y="9"/>
                      <a:pt x="15" y="13"/>
                      <a:pt x="13" y="17"/>
                    </a:cubicBezTo>
                    <a:cubicBezTo>
                      <a:pt x="9" y="23"/>
                      <a:pt x="0" y="16"/>
                      <a:pt x="5" y="1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73" name="Freeform 93"/>
              <p:cNvSpPr>
                <a:spLocks/>
              </p:cNvSpPr>
              <p:nvPr/>
            </p:nvSpPr>
            <p:spPr bwMode="ltGray">
              <a:xfrm>
                <a:off x="3406" y="1016"/>
                <a:ext cx="21" cy="19"/>
              </a:xfrm>
              <a:custGeom>
                <a:avLst/>
                <a:gdLst/>
                <a:ahLst/>
                <a:cxnLst>
                  <a:cxn ang="0">
                    <a:pos x="3" y="13"/>
                  </a:cxn>
                  <a:cxn ang="0">
                    <a:pos x="11" y="3"/>
                  </a:cxn>
                  <a:cxn ang="0">
                    <a:pos x="7" y="19"/>
                  </a:cxn>
                  <a:cxn ang="0">
                    <a:pos x="3" y="13"/>
                  </a:cxn>
                </a:cxnLst>
                <a:rect l="0" t="0" r="r" b="b"/>
                <a:pathLst>
                  <a:path w="20" h="23">
                    <a:moveTo>
                      <a:pt x="3" y="13"/>
                    </a:moveTo>
                    <a:cubicBezTo>
                      <a:pt x="0" y="5"/>
                      <a:pt x="2" y="0"/>
                      <a:pt x="11" y="3"/>
                    </a:cubicBezTo>
                    <a:cubicBezTo>
                      <a:pt x="16" y="10"/>
                      <a:pt x="20" y="23"/>
                      <a:pt x="7" y="19"/>
                    </a:cubicBezTo>
                    <a:cubicBezTo>
                      <a:pt x="6" y="17"/>
                      <a:pt x="3" y="13"/>
                      <a:pt x="3" y="13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74" name="Freeform 94"/>
              <p:cNvSpPr>
                <a:spLocks/>
              </p:cNvSpPr>
              <p:nvPr/>
            </p:nvSpPr>
            <p:spPr bwMode="ltGray">
              <a:xfrm>
                <a:off x="2909" y="909"/>
                <a:ext cx="31" cy="33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8" y="21"/>
                  </a:cxn>
                  <a:cxn ang="0">
                    <a:pos x="0" y="9"/>
                  </a:cxn>
                  <a:cxn ang="0">
                    <a:pos x="16" y="3"/>
                  </a:cxn>
                  <a:cxn ang="0">
                    <a:pos x="30" y="23"/>
                  </a:cxn>
                  <a:cxn ang="0">
                    <a:pos x="28" y="31"/>
                  </a:cxn>
                  <a:cxn ang="0">
                    <a:pos x="16" y="33"/>
                  </a:cxn>
                </a:cxnLst>
                <a:rect l="0" t="0" r="r" b="b"/>
                <a:pathLst>
                  <a:path w="30" h="42">
                    <a:moveTo>
                      <a:pt x="16" y="33"/>
                    </a:moveTo>
                    <a:cubicBezTo>
                      <a:pt x="3" y="20"/>
                      <a:pt x="15" y="34"/>
                      <a:pt x="8" y="21"/>
                    </a:cubicBezTo>
                    <a:cubicBezTo>
                      <a:pt x="6" y="17"/>
                      <a:pt x="0" y="9"/>
                      <a:pt x="0" y="9"/>
                    </a:cubicBezTo>
                    <a:cubicBezTo>
                      <a:pt x="5" y="1"/>
                      <a:pt x="7" y="0"/>
                      <a:pt x="16" y="3"/>
                    </a:cubicBezTo>
                    <a:cubicBezTo>
                      <a:pt x="25" y="16"/>
                      <a:pt x="10" y="16"/>
                      <a:pt x="30" y="23"/>
                    </a:cubicBezTo>
                    <a:cubicBezTo>
                      <a:pt x="29" y="26"/>
                      <a:pt x="30" y="29"/>
                      <a:pt x="28" y="31"/>
                    </a:cubicBezTo>
                    <a:cubicBezTo>
                      <a:pt x="15" y="42"/>
                      <a:pt x="16" y="38"/>
                      <a:pt x="16" y="33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75" name="Freeform 95"/>
              <p:cNvSpPr>
                <a:spLocks/>
              </p:cNvSpPr>
              <p:nvPr/>
            </p:nvSpPr>
            <p:spPr bwMode="ltGray">
              <a:xfrm>
                <a:off x="2551" y="940"/>
                <a:ext cx="25" cy="12"/>
              </a:xfrm>
              <a:custGeom>
                <a:avLst/>
                <a:gdLst/>
                <a:ahLst/>
                <a:cxnLst>
                  <a:cxn ang="0">
                    <a:pos x="15" y="16"/>
                  </a:cxn>
                  <a:cxn ang="0">
                    <a:pos x="3" y="8"/>
                  </a:cxn>
                  <a:cxn ang="0">
                    <a:pos x="15" y="0"/>
                  </a:cxn>
                  <a:cxn ang="0">
                    <a:pos x="15" y="16"/>
                  </a:cxn>
                </a:cxnLst>
                <a:rect l="0" t="0" r="r" b="b"/>
                <a:pathLst>
                  <a:path w="25" h="16">
                    <a:moveTo>
                      <a:pt x="15" y="16"/>
                    </a:moveTo>
                    <a:cubicBezTo>
                      <a:pt x="10" y="15"/>
                      <a:pt x="0" y="12"/>
                      <a:pt x="3" y="8"/>
                    </a:cubicBezTo>
                    <a:cubicBezTo>
                      <a:pt x="6" y="4"/>
                      <a:pt x="15" y="0"/>
                      <a:pt x="15" y="0"/>
                    </a:cubicBezTo>
                    <a:cubicBezTo>
                      <a:pt x="17" y="3"/>
                      <a:pt x="25" y="16"/>
                      <a:pt x="15" y="1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76" name="Freeform 96"/>
              <p:cNvSpPr>
                <a:spLocks/>
              </p:cNvSpPr>
              <p:nvPr/>
            </p:nvSpPr>
            <p:spPr bwMode="ltGray">
              <a:xfrm>
                <a:off x="2443" y="953"/>
                <a:ext cx="65" cy="39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30" y="4"/>
                  </a:cxn>
                  <a:cxn ang="0">
                    <a:pos x="42" y="0"/>
                  </a:cxn>
                  <a:cxn ang="0">
                    <a:pos x="58" y="12"/>
                  </a:cxn>
                  <a:cxn ang="0">
                    <a:pos x="32" y="26"/>
                  </a:cxn>
                  <a:cxn ang="0">
                    <a:pos x="12" y="46"/>
                  </a:cxn>
                  <a:cxn ang="0">
                    <a:pos x="8" y="20"/>
                  </a:cxn>
                  <a:cxn ang="0">
                    <a:pos x="12" y="14"/>
                  </a:cxn>
                  <a:cxn ang="0">
                    <a:pos x="14" y="24"/>
                  </a:cxn>
                </a:cxnLst>
                <a:rect l="0" t="0" r="r" b="b"/>
                <a:pathLst>
                  <a:path w="65" h="46">
                    <a:moveTo>
                      <a:pt x="14" y="24"/>
                    </a:moveTo>
                    <a:cubicBezTo>
                      <a:pt x="18" y="13"/>
                      <a:pt x="16" y="9"/>
                      <a:pt x="30" y="4"/>
                    </a:cubicBezTo>
                    <a:cubicBezTo>
                      <a:pt x="34" y="3"/>
                      <a:pt x="42" y="0"/>
                      <a:pt x="42" y="0"/>
                    </a:cubicBezTo>
                    <a:cubicBezTo>
                      <a:pt x="50" y="1"/>
                      <a:pt x="65" y="0"/>
                      <a:pt x="58" y="12"/>
                    </a:cubicBezTo>
                    <a:cubicBezTo>
                      <a:pt x="53" y="21"/>
                      <a:pt x="40" y="21"/>
                      <a:pt x="32" y="26"/>
                    </a:cubicBezTo>
                    <a:cubicBezTo>
                      <a:pt x="26" y="35"/>
                      <a:pt x="23" y="42"/>
                      <a:pt x="12" y="46"/>
                    </a:cubicBezTo>
                    <a:cubicBezTo>
                      <a:pt x="0" y="42"/>
                      <a:pt x="5" y="30"/>
                      <a:pt x="8" y="20"/>
                    </a:cubicBezTo>
                    <a:cubicBezTo>
                      <a:pt x="9" y="18"/>
                      <a:pt x="10" y="13"/>
                      <a:pt x="12" y="14"/>
                    </a:cubicBezTo>
                    <a:cubicBezTo>
                      <a:pt x="15" y="16"/>
                      <a:pt x="13" y="21"/>
                      <a:pt x="14" y="2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77" name="Freeform 97"/>
              <p:cNvSpPr>
                <a:spLocks/>
              </p:cNvSpPr>
              <p:nvPr/>
            </p:nvSpPr>
            <p:spPr bwMode="ltGray">
              <a:xfrm>
                <a:off x="2375" y="952"/>
                <a:ext cx="68" cy="39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18" y="25"/>
                  </a:cxn>
                  <a:cxn ang="0">
                    <a:pos x="52" y="1"/>
                  </a:cxn>
                  <a:cxn ang="0">
                    <a:pos x="64" y="3"/>
                  </a:cxn>
                  <a:cxn ang="0">
                    <a:pos x="50" y="19"/>
                  </a:cxn>
                  <a:cxn ang="0">
                    <a:pos x="28" y="33"/>
                  </a:cxn>
                  <a:cxn ang="0">
                    <a:pos x="22" y="47"/>
                  </a:cxn>
                  <a:cxn ang="0">
                    <a:pos x="16" y="45"/>
                  </a:cxn>
                  <a:cxn ang="0">
                    <a:pos x="12" y="39"/>
                  </a:cxn>
                  <a:cxn ang="0">
                    <a:pos x="0" y="35"/>
                  </a:cxn>
                  <a:cxn ang="0">
                    <a:pos x="0" y="31"/>
                  </a:cxn>
                </a:cxnLst>
                <a:rect l="0" t="0" r="r" b="b"/>
                <a:pathLst>
                  <a:path w="69" h="47">
                    <a:moveTo>
                      <a:pt x="0" y="31"/>
                    </a:moveTo>
                    <a:cubicBezTo>
                      <a:pt x="7" y="24"/>
                      <a:pt x="9" y="22"/>
                      <a:pt x="18" y="25"/>
                    </a:cubicBezTo>
                    <a:cubicBezTo>
                      <a:pt x="25" y="4"/>
                      <a:pt x="36" y="12"/>
                      <a:pt x="52" y="1"/>
                    </a:cubicBezTo>
                    <a:cubicBezTo>
                      <a:pt x="56" y="2"/>
                      <a:pt x="61" y="0"/>
                      <a:pt x="64" y="3"/>
                    </a:cubicBezTo>
                    <a:cubicBezTo>
                      <a:pt x="69" y="8"/>
                      <a:pt x="50" y="19"/>
                      <a:pt x="50" y="19"/>
                    </a:cubicBezTo>
                    <a:cubicBezTo>
                      <a:pt x="46" y="31"/>
                      <a:pt x="35" y="22"/>
                      <a:pt x="28" y="33"/>
                    </a:cubicBezTo>
                    <a:cubicBezTo>
                      <a:pt x="31" y="41"/>
                      <a:pt x="31" y="44"/>
                      <a:pt x="22" y="47"/>
                    </a:cubicBezTo>
                    <a:cubicBezTo>
                      <a:pt x="20" y="46"/>
                      <a:pt x="18" y="46"/>
                      <a:pt x="16" y="45"/>
                    </a:cubicBezTo>
                    <a:cubicBezTo>
                      <a:pt x="14" y="43"/>
                      <a:pt x="14" y="40"/>
                      <a:pt x="12" y="39"/>
                    </a:cubicBezTo>
                    <a:cubicBezTo>
                      <a:pt x="8" y="37"/>
                      <a:pt x="0" y="35"/>
                      <a:pt x="0" y="35"/>
                    </a:cubicBezTo>
                    <a:cubicBezTo>
                      <a:pt x="2" y="26"/>
                      <a:pt x="3" y="25"/>
                      <a:pt x="0" y="3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78" name="Freeform 98"/>
              <p:cNvSpPr>
                <a:spLocks/>
              </p:cNvSpPr>
              <p:nvPr/>
            </p:nvSpPr>
            <p:spPr bwMode="ltGray">
              <a:xfrm>
                <a:off x="2007" y="738"/>
                <a:ext cx="354" cy="229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36" y="18"/>
                  </a:cxn>
                  <a:cxn ang="0">
                    <a:pos x="46" y="30"/>
                  </a:cxn>
                  <a:cxn ang="0">
                    <a:pos x="76" y="52"/>
                  </a:cxn>
                  <a:cxn ang="0">
                    <a:pos x="92" y="66"/>
                  </a:cxn>
                  <a:cxn ang="0">
                    <a:pos x="122" y="98"/>
                  </a:cxn>
                  <a:cxn ang="0">
                    <a:pos x="136" y="128"/>
                  </a:cxn>
                  <a:cxn ang="0">
                    <a:pos x="148" y="132"/>
                  </a:cxn>
                  <a:cxn ang="0">
                    <a:pos x="154" y="150"/>
                  </a:cxn>
                  <a:cxn ang="0">
                    <a:pos x="176" y="152"/>
                  </a:cxn>
                  <a:cxn ang="0">
                    <a:pos x="170" y="196"/>
                  </a:cxn>
                  <a:cxn ang="0">
                    <a:pos x="180" y="224"/>
                  </a:cxn>
                  <a:cxn ang="0">
                    <a:pos x="198" y="232"/>
                  </a:cxn>
                  <a:cxn ang="0">
                    <a:pos x="216" y="234"/>
                  </a:cxn>
                  <a:cxn ang="0">
                    <a:pos x="236" y="242"/>
                  </a:cxn>
                  <a:cxn ang="0">
                    <a:pos x="254" y="236"/>
                  </a:cxn>
                  <a:cxn ang="0">
                    <a:pos x="272" y="248"/>
                  </a:cxn>
                  <a:cxn ang="0">
                    <a:pos x="296" y="256"/>
                  </a:cxn>
                  <a:cxn ang="0">
                    <a:pos x="314" y="264"/>
                  </a:cxn>
                  <a:cxn ang="0">
                    <a:pos x="352" y="266"/>
                  </a:cxn>
                  <a:cxn ang="0">
                    <a:pos x="342" y="274"/>
                  </a:cxn>
                  <a:cxn ang="0">
                    <a:pos x="322" y="272"/>
                  </a:cxn>
                  <a:cxn ang="0">
                    <a:pos x="300" y="270"/>
                  </a:cxn>
                  <a:cxn ang="0">
                    <a:pos x="288" y="266"/>
                  </a:cxn>
                  <a:cxn ang="0">
                    <a:pos x="252" y="264"/>
                  </a:cxn>
                  <a:cxn ang="0">
                    <a:pos x="234" y="260"/>
                  </a:cxn>
                  <a:cxn ang="0">
                    <a:pos x="172" y="242"/>
                  </a:cxn>
                  <a:cxn ang="0">
                    <a:pos x="160" y="216"/>
                  </a:cxn>
                  <a:cxn ang="0">
                    <a:pos x="126" y="200"/>
                  </a:cxn>
                  <a:cxn ang="0">
                    <a:pos x="108" y="186"/>
                  </a:cxn>
                  <a:cxn ang="0">
                    <a:pos x="94" y="158"/>
                  </a:cxn>
                  <a:cxn ang="0">
                    <a:pos x="68" y="108"/>
                  </a:cxn>
                  <a:cxn ang="0">
                    <a:pos x="64" y="102"/>
                  </a:cxn>
                  <a:cxn ang="0">
                    <a:pos x="58" y="100"/>
                  </a:cxn>
                  <a:cxn ang="0">
                    <a:pos x="54" y="88"/>
                  </a:cxn>
                  <a:cxn ang="0">
                    <a:pos x="38" y="58"/>
                  </a:cxn>
                  <a:cxn ang="0">
                    <a:pos x="20" y="40"/>
                  </a:cxn>
                  <a:cxn ang="0">
                    <a:pos x="4" y="22"/>
                  </a:cxn>
                  <a:cxn ang="0">
                    <a:pos x="10" y="2"/>
                  </a:cxn>
                  <a:cxn ang="0">
                    <a:pos x="10" y="4"/>
                  </a:cxn>
                </a:cxnLst>
                <a:rect l="0" t="0" r="r" b="b"/>
                <a:pathLst>
                  <a:path w="355" h="277">
                    <a:moveTo>
                      <a:pt x="10" y="4"/>
                    </a:moveTo>
                    <a:cubicBezTo>
                      <a:pt x="22" y="0"/>
                      <a:pt x="24" y="14"/>
                      <a:pt x="36" y="18"/>
                    </a:cubicBezTo>
                    <a:cubicBezTo>
                      <a:pt x="37" y="19"/>
                      <a:pt x="45" y="29"/>
                      <a:pt x="46" y="30"/>
                    </a:cubicBezTo>
                    <a:cubicBezTo>
                      <a:pt x="56" y="40"/>
                      <a:pt x="67" y="38"/>
                      <a:pt x="76" y="52"/>
                    </a:cubicBezTo>
                    <a:cubicBezTo>
                      <a:pt x="80" y="58"/>
                      <a:pt x="92" y="66"/>
                      <a:pt x="92" y="66"/>
                    </a:cubicBezTo>
                    <a:cubicBezTo>
                      <a:pt x="96" y="79"/>
                      <a:pt x="112" y="88"/>
                      <a:pt x="122" y="98"/>
                    </a:cubicBezTo>
                    <a:cubicBezTo>
                      <a:pt x="124" y="105"/>
                      <a:pt x="130" y="124"/>
                      <a:pt x="136" y="128"/>
                    </a:cubicBezTo>
                    <a:cubicBezTo>
                      <a:pt x="140" y="130"/>
                      <a:pt x="148" y="132"/>
                      <a:pt x="148" y="132"/>
                    </a:cubicBezTo>
                    <a:cubicBezTo>
                      <a:pt x="150" y="138"/>
                      <a:pt x="154" y="150"/>
                      <a:pt x="154" y="150"/>
                    </a:cubicBezTo>
                    <a:cubicBezTo>
                      <a:pt x="161" y="139"/>
                      <a:pt x="168" y="144"/>
                      <a:pt x="176" y="152"/>
                    </a:cubicBezTo>
                    <a:cubicBezTo>
                      <a:pt x="174" y="167"/>
                      <a:pt x="173" y="181"/>
                      <a:pt x="170" y="196"/>
                    </a:cubicBezTo>
                    <a:cubicBezTo>
                      <a:pt x="171" y="202"/>
                      <a:pt x="174" y="220"/>
                      <a:pt x="180" y="224"/>
                    </a:cubicBezTo>
                    <a:cubicBezTo>
                      <a:pt x="185" y="228"/>
                      <a:pt x="193" y="228"/>
                      <a:pt x="198" y="232"/>
                    </a:cubicBezTo>
                    <a:cubicBezTo>
                      <a:pt x="204" y="230"/>
                      <a:pt x="216" y="234"/>
                      <a:pt x="216" y="234"/>
                    </a:cubicBezTo>
                    <a:cubicBezTo>
                      <a:pt x="223" y="241"/>
                      <a:pt x="225" y="245"/>
                      <a:pt x="236" y="242"/>
                    </a:cubicBezTo>
                    <a:cubicBezTo>
                      <a:pt x="242" y="240"/>
                      <a:pt x="254" y="236"/>
                      <a:pt x="254" y="236"/>
                    </a:cubicBezTo>
                    <a:cubicBezTo>
                      <a:pt x="260" y="240"/>
                      <a:pt x="265" y="246"/>
                      <a:pt x="272" y="248"/>
                    </a:cubicBezTo>
                    <a:cubicBezTo>
                      <a:pt x="277" y="250"/>
                      <a:pt x="291" y="252"/>
                      <a:pt x="296" y="256"/>
                    </a:cubicBezTo>
                    <a:cubicBezTo>
                      <a:pt x="301" y="260"/>
                      <a:pt x="314" y="264"/>
                      <a:pt x="314" y="264"/>
                    </a:cubicBezTo>
                    <a:cubicBezTo>
                      <a:pt x="330" y="263"/>
                      <a:pt x="338" y="261"/>
                      <a:pt x="352" y="266"/>
                    </a:cubicBezTo>
                    <a:cubicBezTo>
                      <a:pt x="355" y="275"/>
                      <a:pt x="350" y="277"/>
                      <a:pt x="342" y="274"/>
                    </a:cubicBezTo>
                    <a:cubicBezTo>
                      <a:pt x="336" y="276"/>
                      <a:pt x="322" y="272"/>
                      <a:pt x="322" y="272"/>
                    </a:cubicBezTo>
                    <a:cubicBezTo>
                      <a:pt x="314" y="275"/>
                      <a:pt x="308" y="272"/>
                      <a:pt x="300" y="270"/>
                    </a:cubicBezTo>
                    <a:cubicBezTo>
                      <a:pt x="296" y="269"/>
                      <a:pt x="288" y="266"/>
                      <a:pt x="288" y="266"/>
                    </a:cubicBezTo>
                    <a:cubicBezTo>
                      <a:pt x="276" y="270"/>
                      <a:pt x="264" y="266"/>
                      <a:pt x="252" y="264"/>
                    </a:cubicBezTo>
                    <a:cubicBezTo>
                      <a:pt x="245" y="259"/>
                      <a:pt x="242" y="257"/>
                      <a:pt x="234" y="260"/>
                    </a:cubicBezTo>
                    <a:cubicBezTo>
                      <a:pt x="211" y="252"/>
                      <a:pt x="192" y="256"/>
                      <a:pt x="172" y="242"/>
                    </a:cubicBezTo>
                    <a:cubicBezTo>
                      <a:pt x="165" y="231"/>
                      <a:pt x="176" y="221"/>
                      <a:pt x="160" y="216"/>
                    </a:cubicBezTo>
                    <a:cubicBezTo>
                      <a:pt x="154" y="233"/>
                      <a:pt x="136" y="203"/>
                      <a:pt x="126" y="200"/>
                    </a:cubicBezTo>
                    <a:cubicBezTo>
                      <a:pt x="120" y="196"/>
                      <a:pt x="114" y="190"/>
                      <a:pt x="108" y="186"/>
                    </a:cubicBezTo>
                    <a:cubicBezTo>
                      <a:pt x="104" y="175"/>
                      <a:pt x="104" y="165"/>
                      <a:pt x="94" y="158"/>
                    </a:cubicBezTo>
                    <a:cubicBezTo>
                      <a:pt x="83" y="142"/>
                      <a:pt x="85" y="119"/>
                      <a:pt x="68" y="108"/>
                    </a:cubicBezTo>
                    <a:cubicBezTo>
                      <a:pt x="67" y="106"/>
                      <a:pt x="66" y="104"/>
                      <a:pt x="64" y="102"/>
                    </a:cubicBezTo>
                    <a:cubicBezTo>
                      <a:pt x="62" y="101"/>
                      <a:pt x="59" y="102"/>
                      <a:pt x="58" y="100"/>
                    </a:cubicBezTo>
                    <a:cubicBezTo>
                      <a:pt x="56" y="97"/>
                      <a:pt x="54" y="88"/>
                      <a:pt x="54" y="88"/>
                    </a:cubicBezTo>
                    <a:cubicBezTo>
                      <a:pt x="59" y="73"/>
                      <a:pt x="52" y="61"/>
                      <a:pt x="38" y="58"/>
                    </a:cubicBezTo>
                    <a:cubicBezTo>
                      <a:pt x="32" y="49"/>
                      <a:pt x="31" y="44"/>
                      <a:pt x="20" y="40"/>
                    </a:cubicBezTo>
                    <a:cubicBezTo>
                      <a:pt x="16" y="27"/>
                      <a:pt x="16" y="26"/>
                      <a:pt x="4" y="22"/>
                    </a:cubicBezTo>
                    <a:cubicBezTo>
                      <a:pt x="1" y="13"/>
                      <a:pt x="0" y="5"/>
                      <a:pt x="10" y="2"/>
                    </a:cubicBezTo>
                    <a:cubicBezTo>
                      <a:pt x="18" y="5"/>
                      <a:pt x="18" y="4"/>
                      <a:pt x="10" y="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79" name="Freeform 99"/>
              <p:cNvSpPr>
                <a:spLocks/>
              </p:cNvSpPr>
              <p:nvPr/>
            </p:nvSpPr>
            <p:spPr bwMode="ltGray">
              <a:xfrm>
                <a:off x="2222" y="725"/>
                <a:ext cx="157" cy="167"/>
              </a:xfrm>
              <a:custGeom>
                <a:avLst/>
                <a:gdLst/>
                <a:ahLst/>
                <a:cxnLst>
                  <a:cxn ang="0">
                    <a:pos x="54" y="66"/>
                  </a:cxn>
                  <a:cxn ang="0">
                    <a:pos x="66" y="58"/>
                  </a:cxn>
                  <a:cxn ang="0">
                    <a:pos x="68" y="52"/>
                  </a:cxn>
                  <a:cxn ang="0">
                    <a:pos x="80" y="44"/>
                  </a:cxn>
                  <a:cxn ang="0">
                    <a:pos x="106" y="22"/>
                  </a:cxn>
                  <a:cxn ang="0">
                    <a:pos x="112" y="4"/>
                  </a:cxn>
                  <a:cxn ang="0">
                    <a:pos x="124" y="0"/>
                  </a:cxn>
                  <a:cxn ang="0">
                    <a:pos x="150" y="28"/>
                  </a:cxn>
                  <a:cxn ang="0">
                    <a:pos x="146" y="44"/>
                  </a:cxn>
                  <a:cxn ang="0">
                    <a:pos x="126" y="64"/>
                  </a:cxn>
                  <a:cxn ang="0">
                    <a:pos x="132" y="94"/>
                  </a:cxn>
                  <a:cxn ang="0">
                    <a:pos x="142" y="110"/>
                  </a:cxn>
                  <a:cxn ang="0">
                    <a:pos x="146" y="128"/>
                  </a:cxn>
                  <a:cxn ang="0">
                    <a:pos x="128" y="128"/>
                  </a:cxn>
                  <a:cxn ang="0">
                    <a:pos x="116" y="146"/>
                  </a:cxn>
                  <a:cxn ang="0">
                    <a:pos x="104" y="156"/>
                  </a:cxn>
                  <a:cxn ang="0">
                    <a:pos x="100" y="198"/>
                  </a:cxn>
                  <a:cxn ang="0">
                    <a:pos x="88" y="202"/>
                  </a:cxn>
                  <a:cxn ang="0">
                    <a:pos x="82" y="206"/>
                  </a:cxn>
                  <a:cxn ang="0">
                    <a:pos x="76" y="202"/>
                  </a:cxn>
                  <a:cxn ang="0">
                    <a:pos x="72" y="190"/>
                  </a:cxn>
                  <a:cxn ang="0">
                    <a:pos x="60" y="186"/>
                  </a:cxn>
                  <a:cxn ang="0">
                    <a:pos x="42" y="194"/>
                  </a:cxn>
                  <a:cxn ang="0">
                    <a:pos x="28" y="186"/>
                  </a:cxn>
                  <a:cxn ang="0">
                    <a:pos x="10" y="148"/>
                  </a:cxn>
                  <a:cxn ang="0">
                    <a:pos x="4" y="130"/>
                  </a:cxn>
                  <a:cxn ang="0">
                    <a:pos x="0" y="118"/>
                  </a:cxn>
                  <a:cxn ang="0">
                    <a:pos x="20" y="96"/>
                  </a:cxn>
                  <a:cxn ang="0">
                    <a:pos x="32" y="104"/>
                  </a:cxn>
                  <a:cxn ang="0">
                    <a:pos x="34" y="80"/>
                  </a:cxn>
                  <a:cxn ang="0">
                    <a:pos x="52" y="70"/>
                  </a:cxn>
                  <a:cxn ang="0">
                    <a:pos x="54" y="66"/>
                  </a:cxn>
                </a:cxnLst>
                <a:rect l="0" t="0" r="r" b="b"/>
                <a:pathLst>
                  <a:path w="156" h="206">
                    <a:moveTo>
                      <a:pt x="54" y="66"/>
                    </a:moveTo>
                    <a:cubicBezTo>
                      <a:pt x="58" y="63"/>
                      <a:pt x="64" y="63"/>
                      <a:pt x="66" y="58"/>
                    </a:cubicBezTo>
                    <a:cubicBezTo>
                      <a:pt x="67" y="56"/>
                      <a:pt x="67" y="53"/>
                      <a:pt x="68" y="52"/>
                    </a:cubicBezTo>
                    <a:cubicBezTo>
                      <a:pt x="71" y="49"/>
                      <a:pt x="80" y="44"/>
                      <a:pt x="80" y="44"/>
                    </a:cubicBezTo>
                    <a:cubicBezTo>
                      <a:pt x="113" y="55"/>
                      <a:pt x="85" y="29"/>
                      <a:pt x="106" y="22"/>
                    </a:cubicBezTo>
                    <a:cubicBezTo>
                      <a:pt x="110" y="17"/>
                      <a:pt x="108" y="9"/>
                      <a:pt x="112" y="4"/>
                    </a:cubicBezTo>
                    <a:cubicBezTo>
                      <a:pt x="115" y="1"/>
                      <a:pt x="124" y="0"/>
                      <a:pt x="124" y="0"/>
                    </a:cubicBezTo>
                    <a:cubicBezTo>
                      <a:pt x="138" y="14"/>
                      <a:pt x="126" y="23"/>
                      <a:pt x="150" y="28"/>
                    </a:cubicBezTo>
                    <a:cubicBezTo>
                      <a:pt x="156" y="36"/>
                      <a:pt x="154" y="39"/>
                      <a:pt x="146" y="44"/>
                    </a:cubicBezTo>
                    <a:cubicBezTo>
                      <a:pt x="141" y="52"/>
                      <a:pt x="135" y="61"/>
                      <a:pt x="126" y="64"/>
                    </a:cubicBezTo>
                    <a:cubicBezTo>
                      <a:pt x="118" y="75"/>
                      <a:pt x="128" y="83"/>
                      <a:pt x="132" y="94"/>
                    </a:cubicBezTo>
                    <a:cubicBezTo>
                      <a:pt x="129" y="103"/>
                      <a:pt x="135" y="105"/>
                      <a:pt x="142" y="110"/>
                    </a:cubicBezTo>
                    <a:cubicBezTo>
                      <a:pt x="145" y="119"/>
                      <a:pt x="141" y="120"/>
                      <a:pt x="146" y="128"/>
                    </a:cubicBezTo>
                    <a:cubicBezTo>
                      <a:pt x="142" y="139"/>
                      <a:pt x="135" y="133"/>
                      <a:pt x="128" y="128"/>
                    </a:cubicBezTo>
                    <a:cubicBezTo>
                      <a:pt x="116" y="132"/>
                      <a:pt x="122" y="136"/>
                      <a:pt x="116" y="146"/>
                    </a:cubicBezTo>
                    <a:cubicBezTo>
                      <a:pt x="113" y="151"/>
                      <a:pt x="108" y="152"/>
                      <a:pt x="104" y="156"/>
                    </a:cubicBezTo>
                    <a:cubicBezTo>
                      <a:pt x="107" y="167"/>
                      <a:pt x="112" y="191"/>
                      <a:pt x="100" y="198"/>
                    </a:cubicBezTo>
                    <a:cubicBezTo>
                      <a:pt x="96" y="200"/>
                      <a:pt x="92" y="200"/>
                      <a:pt x="88" y="202"/>
                    </a:cubicBezTo>
                    <a:cubicBezTo>
                      <a:pt x="86" y="203"/>
                      <a:pt x="84" y="205"/>
                      <a:pt x="82" y="206"/>
                    </a:cubicBezTo>
                    <a:cubicBezTo>
                      <a:pt x="80" y="205"/>
                      <a:pt x="77" y="204"/>
                      <a:pt x="76" y="202"/>
                    </a:cubicBezTo>
                    <a:cubicBezTo>
                      <a:pt x="74" y="198"/>
                      <a:pt x="76" y="191"/>
                      <a:pt x="72" y="190"/>
                    </a:cubicBezTo>
                    <a:cubicBezTo>
                      <a:pt x="68" y="189"/>
                      <a:pt x="60" y="186"/>
                      <a:pt x="60" y="186"/>
                    </a:cubicBezTo>
                    <a:cubicBezTo>
                      <a:pt x="53" y="188"/>
                      <a:pt x="49" y="192"/>
                      <a:pt x="42" y="194"/>
                    </a:cubicBezTo>
                    <a:cubicBezTo>
                      <a:pt x="34" y="189"/>
                      <a:pt x="37" y="183"/>
                      <a:pt x="28" y="186"/>
                    </a:cubicBezTo>
                    <a:cubicBezTo>
                      <a:pt x="12" y="181"/>
                      <a:pt x="19" y="161"/>
                      <a:pt x="10" y="148"/>
                    </a:cubicBezTo>
                    <a:cubicBezTo>
                      <a:pt x="5" y="121"/>
                      <a:pt x="11" y="147"/>
                      <a:pt x="4" y="130"/>
                    </a:cubicBezTo>
                    <a:cubicBezTo>
                      <a:pt x="2" y="126"/>
                      <a:pt x="0" y="118"/>
                      <a:pt x="0" y="118"/>
                    </a:cubicBezTo>
                    <a:cubicBezTo>
                      <a:pt x="2" y="95"/>
                      <a:pt x="0" y="83"/>
                      <a:pt x="20" y="96"/>
                    </a:cubicBezTo>
                    <a:cubicBezTo>
                      <a:pt x="23" y="105"/>
                      <a:pt x="23" y="110"/>
                      <a:pt x="32" y="104"/>
                    </a:cubicBezTo>
                    <a:cubicBezTo>
                      <a:pt x="35" y="95"/>
                      <a:pt x="29" y="88"/>
                      <a:pt x="34" y="80"/>
                    </a:cubicBezTo>
                    <a:cubicBezTo>
                      <a:pt x="36" y="76"/>
                      <a:pt x="48" y="73"/>
                      <a:pt x="52" y="70"/>
                    </a:cubicBezTo>
                    <a:cubicBezTo>
                      <a:pt x="57" y="63"/>
                      <a:pt x="58" y="62"/>
                      <a:pt x="54" y="6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0" name="Freeform 100"/>
              <p:cNvSpPr>
                <a:spLocks/>
              </p:cNvSpPr>
              <p:nvPr/>
            </p:nvSpPr>
            <p:spPr bwMode="ltGray">
              <a:xfrm>
                <a:off x="2375" y="800"/>
                <a:ext cx="110" cy="31"/>
              </a:xfrm>
              <a:custGeom>
                <a:avLst/>
                <a:gdLst/>
                <a:ahLst/>
                <a:cxnLst>
                  <a:cxn ang="0">
                    <a:pos x="4" y="32"/>
                  </a:cxn>
                  <a:cxn ang="0">
                    <a:pos x="18" y="10"/>
                  </a:cxn>
                  <a:cxn ang="0">
                    <a:pos x="46" y="20"/>
                  </a:cxn>
                  <a:cxn ang="0">
                    <a:pos x="72" y="14"/>
                  </a:cxn>
                  <a:cxn ang="0">
                    <a:pos x="90" y="0"/>
                  </a:cxn>
                  <a:cxn ang="0">
                    <a:pos x="76" y="26"/>
                  </a:cxn>
                  <a:cxn ang="0">
                    <a:pos x="60" y="38"/>
                  </a:cxn>
                  <a:cxn ang="0">
                    <a:pos x="42" y="32"/>
                  </a:cxn>
                  <a:cxn ang="0">
                    <a:pos x="14" y="30"/>
                  </a:cxn>
                  <a:cxn ang="0">
                    <a:pos x="4" y="32"/>
                  </a:cxn>
                </a:cxnLst>
                <a:rect l="0" t="0" r="r" b="b"/>
                <a:pathLst>
                  <a:path w="109" h="38">
                    <a:moveTo>
                      <a:pt x="4" y="32"/>
                    </a:moveTo>
                    <a:cubicBezTo>
                      <a:pt x="7" y="22"/>
                      <a:pt x="7" y="14"/>
                      <a:pt x="18" y="10"/>
                    </a:cubicBezTo>
                    <a:cubicBezTo>
                      <a:pt x="28" y="12"/>
                      <a:pt x="37" y="14"/>
                      <a:pt x="46" y="20"/>
                    </a:cubicBezTo>
                    <a:cubicBezTo>
                      <a:pt x="62" y="15"/>
                      <a:pt x="54" y="17"/>
                      <a:pt x="72" y="14"/>
                    </a:cubicBezTo>
                    <a:cubicBezTo>
                      <a:pt x="77" y="9"/>
                      <a:pt x="90" y="0"/>
                      <a:pt x="90" y="0"/>
                    </a:cubicBezTo>
                    <a:cubicBezTo>
                      <a:pt x="109" y="6"/>
                      <a:pt x="85" y="23"/>
                      <a:pt x="76" y="26"/>
                    </a:cubicBezTo>
                    <a:cubicBezTo>
                      <a:pt x="71" y="33"/>
                      <a:pt x="68" y="35"/>
                      <a:pt x="60" y="38"/>
                    </a:cubicBezTo>
                    <a:cubicBezTo>
                      <a:pt x="54" y="36"/>
                      <a:pt x="42" y="32"/>
                      <a:pt x="42" y="32"/>
                    </a:cubicBezTo>
                    <a:cubicBezTo>
                      <a:pt x="33" y="23"/>
                      <a:pt x="26" y="26"/>
                      <a:pt x="14" y="30"/>
                    </a:cubicBezTo>
                    <a:cubicBezTo>
                      <a:pt x="1" y="28"/>
                      <a:pt x="0" y="24"/>
                      <a:pt x="4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1" name="Freeform 101"/>
              <p:cNvSpPr>
                <a:spLocks/>
              </p:cNvSpPr>
              <p:nvPr/>
            </p:nvSpPr>
            <p:spPr bwMode="ltGray">
              <a:xfrm>
                <a:off x="2370" y="839"/>
                <a:ext cx="75" cy="83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18" y="0"/>
                  </a:cxn>
                  <a:cxn ang="0">
                    <a:pos x="34" y="18"/>
                  </a:cxn>
                  <a:cxn ang="0">
                    <a:pos x="62" y="4"/>
                  </a:cxn>
                  <a:cxn ang="0">
                    <a:pos x="46" y="34"/>
                  </a:cxn>
                  <a:cxn ang="0">
                    <a:pos x="54" y="48"/>
                  </a:cxn>
                  <a:cxn ang="0">
                    <a:pos x="58" y="60"/>
                  </a:cxn>
                  <a:cxn ang="0">
                    <a:pos x="46" y="74"/>
                  </a:cxn>
                  <a:cxn ang="0">
                    <a:pos x="34" y="60"/>
                  </a:cxn>
                  <a:cxn ang="0">
                    <a:pos x="22" y="48"/>
                  </a:cxn>
                  <a:cxn ang="0">
                    <a:pos x="28" y="68"/>
                  </a:cxn>
                  <a:cxn ang="0">
                    <a:pos x="30" y="74"/>
                  </a:cxn>
                  <a:cxn ang="0">
                    <a:pos x="20" y="104"/>
                  </a:cxn>
                  <a:cxn ang="0">
                    <a:pos x="12" y="102"/>
                  </a:cxn>
                  <a:cxn ang="0">
                    <a:pos x="8" y="90"/>
                  </a:cxn>
                  <a:cxn ang="0">
                    <a:pos x="0" y="54"/>
                  </a:cxn>
                  <a:cxn ang="0">
                    <a:pos x="2" y="30"/>
                  </a:cxn>
                  <a:cxn ang="0">
                    <a:pos x="8" y="18"/>
                  </a:cxn>
                </a:cxnLst>
                <a:rect l="0" t="0" r="r" b="b"/>
                <a:pathLst>
                  <a:path w="76" h="104">
                    <a:moveTo>
                      <a:pt x="8" y="18"/>
                    </a:moveTo>
                    <a:cubicBezTo>
                      <a:pt x="10" y="8"/>
                      <a:pt x="9" y="3"/>
                      <a:pt x="18" y="0"/>
                    </a:cubicBezTo>
                    <a:cubicBezTo>
                      <a:pt x="28" y="3"/>
                      <a:pt x="25" y="12"/>
                      <a:pt x="34" y="18"/>
                    </a:cubicBezTo>
                    <a:cubicBezTo>
                      <a:pt x="46" y="16"/>
                      <a:pt x="51" y="8"/>
                      <a:pt x="62" y="4"/>
                    </a:cubicBezTo>
                    <a:cubicBezTo>
                      <a:pt x="76" y="9"/>
                      <a:pt x="56" y="31"/>
                      <a:pt x="46" y="34"/>
                    </a:cubicBezTo>
                    <a:cubicBezTo>
                      <a:pt x="51" y="56"/>
                      <a:pt x="43" y="29"/>
                      <a:pt x="54" y="48"/>
                    </a:cubicBezTo>
                    <a:cubicBezTo>
                      <a:pt x="56" y="52"/>
                      <a:pt x="58" y="60"/>
                      <a:pt x="58" y="60"/>
                    </a:cubicBezTo>
                    <a:cubicBezTo>
                      <a:pt x="55" y="68"/>
                      <a:pt x="54" y="71"/>
                      <a:pt x="46" y="74"/>
                    </a:cubicBezTo>
                    <a:cubicBezTo>
                      <a:pt x="38" y="71"/>
                      <a:pt x="37" y="68"/>
                      <a:pt x="34" y="60"/>
                    </a:cubicBezTo>
                    <a:cubicBezTo>
                      <a:pt x="33" y="50"/>
                      <a:pt x="32" y="33"/>
                      <a:pt x="22" y="48"/>
                    </a:cubicBezTo>
                    <a:cubicBezTo>
                      <a:pt x="25" y="60"/>
                      <a:pt x="23" y="53"/>
                      <a:pt x="28" y="68"/>
                    </a:cubicBezTo>
                    <a:cubicBezTo>
                      <a:pt x="29" y="70"/>
                      <a:pt x="30" y="74"/>
                      <a:pt x="30" y="74"/>
                    </a:cubicBezTo>
                    <a:cubicBezTo>
                      <a:pt x="24" y="84"/>
                      <a:pt x="22" y="93"/>
                      <a:pt x="20" y="104"/>
                    </a:cubicBezTo>
                    <a:cubicBezTo>
                      <a:pt x="17" y="103"/>
                      <a:pt x="14" y="104"/>
                      <a:pt x="12" y="102"/>
                    </a:cubicBezTo>
                    <a:cubicBezTo>
                      <a:pt x="9" y="99"/>
                      <a:pt x="8" y="90"/>
                      <a:pt x="8" y="90"/>
                    </a:cubicBezTo>
                    <a:cubicBezTo>
                      <a:pt x="13" y="75"/>
                      <a:pt x="14" y="64"/>
                      <a:pt x="0" y="54"/>
                    </a:cubicBezTo>
                    <a:cubicBezTo>
                      <a:pt x="1" y="46"/>
                      <a:pt x="1" y="38"/>
                      <a:pt x="2" y="30"/>
                    </a:cubicBezTo>
                    <a:cubicBezTo>
                      <a:pt x="2" y="27"/>
                      <a:pt x="13" y="2"/>
                      <a:pt x="8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2" name="Freeform 102"/>
              <p:cNvSpPr>
                <a:spLocks/>
              </p:cNvSpPr>
              <p:nvPr/>
            </p:nvSpPr>
            <p:spPr bwMode="ltGray">
              <a:xfrm>
                <a:off x="2497" y="792"/>
                <a:ext cx="37" cy="50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13" y="0"/>
                  </a:cxn>
                  <a:cxn ang="0">
                    <a:pos x="15" y="28"/>
                  </a:cxn>
                  <a:cxn ang="0">
                    <a:pos x="37" y="38"/>
                  </a:cxn>
                  <a:cxn ang="0">
                    <a:pos x="19" y="44"/>
                  </a:cxn>
                  <a:cxn ang="0">
                    <a:pos x="5" y="58"/>
                  </a:cxn>
                  <a:cxn ang="0">
                    <a:pos x="1" y="34"/>
                  </a:cxn>
                  <a:cxn ang="0">
                    <a:pos x="3" y="28"/>
                  </a:cxn>
                </a:cxnLst>
                <a:rect l="0" t="0" r="r" b="b"/>
                <a:pathLst>
                  <a:path w="37" h="61">
                    <a:moveTo>
                      <a:pt x="3" y="28"/>
                    </a:moveTo>
                    <a:cubicBezTo>
                      <a:pt x="5" y="14"/>
                      <a:pt x="2" y="7"/>
                      <a:pt x="13" y="0"/>
                    </a:cubicBezTo>
                    <a:cubicBezTo>
                      <a:pt x="26" y="9"/>
                      <a:pt x="23" y="17"/>
                      <a:pt x="15" y="28"/>
                    </a:cubicBezTo>
                    <a:cubicBezTo>
                      <a:pt x="25" y="31"/>
                      <a:pt x="33" y="27"/>
                      <a:pt x="37" y="38"/>
                    </a:cubicBezTo>
                    <a:cubicBezTo>
                      <a:pt x="30" y="45"/>
                      <a:pt x="28" y="47"/>
                      <a:pt x="19" y="44"/>
                    </a:cubicBezTo>
                    <a:cubicBezTo>
                      <a:pt x="13" y="54"/>
                      <a:pt x="18" y="61"/>
                      <a:pt x="5" y="58"/>
                    </a:cubicBezTo>
                    <a:cubicBezTo>
                      <a:pt x="0" y="50"/>
                      <a:pt x="3" y="44"/>
                      <a:pt x="1" y="34"/>
                    </a:cubicBezTo>
                    <a:cubicBezTo>
                      <a:pt x="2" y="32"/>
                      <a:pt x="3" y="28"/>
                      <a:pt x="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3" name="Freeform 103"/>
              <p:cNvSpPr>
                <a:spLocks/>
              </p:cNvSpPr>
              <p:nvPr/>
            </p:nvSpPr>
            <p:spPr bwMode="ltGray">
              <a:xfrm>
                <a:off x="2506" y="868"/>
                <a:ext cx="47" cy="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9" y="0"/>
                  </a:cxn>
                  <a:cxn ang="0">
                    <a:pos x="49" y="16"/>
                  </a:cxn>
                  <a:cxn ang="0">
                    <a:pos x="35" y="14"/>
                  </a:cxn>
                  <a:cxn ang="0">
                    <a:pos x="3" y="16"/>
                  </a:cxn>
                  <a:cxn ang="0">
                    <a:pos x="7" y="0"/>
                  </a:cxn>
                </a:cxnLst>
                <a:rect l="0" t="0" r="r" b="b"/>
                <a:pathLst>
                  <a:path w="49" h="29">
                    <a:moveTo>
                      <a:pt x="7" y="0"/>
                    </a:moveTo>
                    <a:cubicBezTo>
                      <a:pt x="15" y="6"/>
                      <a:pt x="19" y="2"/>
                      <a:pt x="29" y="0"/>
                    </a:cubicBezTo>
                    <a:cubicBezTo>
                      <a:pt x="45" y="5"/>
                      <a:pt x="40" y="3"/>
                      <a:pt x="49" y="16"/>
                    </a:cubicBezTo>
                    <a:cubicBezTo>
                      <a:pt x="46" y="29"/>
                      <a:pt x="42" y="21"/>
                      <a:pt x="35" y="14"/>
                    </a:cubicBezTo>
                    <a:cubicBezTo>
                      <a:pt x="26" y="15"/>
                      <a:pt x="12" y="19"/>
                      <a:pt x="3" y="16"/>
                    </a:cubicBezTo>
                    <a:cubicBezTo>
                      <a:pt x="0" y="6"/>
                      <a:pt x="7" y="10"/>
                      <a:pt x="7" y="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4" name="Freeform 104"/>
              <p:cNvSpPr>
                <a:spLocks/>
              </p:cNvSpPr>
              <p:nvPr/>
            </p:nvSpPr>
            <p:spPr bwMode="ltGray">
              <a:xfrm>
                <a:off x="2555" y="831"/>
                <a:ext cx="61" cy="43"/>
              </a:xfrm>
              <a:custGeom>
                <a:avLst/>
                <a:gdLst/>
                <a:ahLst/>
                <a:cxnLst>
                  <a:cxn ang="0">
                    <a:pos x="21" y="38"/>
                  </a:cxn>
                  <a:cxn ang="0">
                    <a:pos x="15" y="26"/>
                  </a:cxn>
                  <a:cxn ang="0">
                    <a:pos x="3" y="22"/>
                  </a:cxn>
                  <a:cxn ang="0">
                    <a:pos x="13" y="8"/>
                  </a:cxn>
                  <a:cxn ang="0">
                    <a:pos x="25" y="0"/>
                  </a:cxn>
                  <a:cxn ang="0">
                    <a:pos x="49" y="10"/>
                  </a:cxn>
                  <a:cxn ang="0">
                    <a:pos x="53" y="20"/>
                  </a:cxn>
                  <a:cxn ang="0">
                    <a:pos x="61" y="32"/>
                  </a:cxn>
                  <a:cxn ang="0">
                    <a:pos x="41" y="38"/>
                  </a:cxn>
                  <a:cxn ang="0">
                    <a:pos x="23" y="44"/>
                  </a:cxn>
                  <a:cxn ang="0">
                    <a:pos x="21" y="38"/>
                  </a:cxn>
                </a:cxnLst>
                <a:rect l="0" t="0" r="r" b="b"/>
                <a:pathLst>
                  <a:path w="61" h="48">
                    <a:moveTo>
                      <a:pt x="21" y="38"/>
                    </a:moveTo>
                    <a:cubicBezTo>
                      <a:pt x="19" y="34"/>
                      <a:pt x="19" y="29"/>
                      <a:pt x="15" y="26"/>
                    </a:cubicBezTo>
                    <a:cubicBezTo>
                      <a:pt x="12" y="24"/>
                      <a:pt x="3" y="22"/>
                      <a:pt x="3" y="22"/>
                    </a:cubicBezTo>
                    <a:cubicBezTo>
                      <a:pt x="0" y="12"/>
                      <a:pt x="5" y="12"/>
                      <a:pt x="13" y="8"/>
                    </a:cubicBezTo>
                    <a:cubicBezTo>
                      <a:pt x="17" y="6"/>
                      <a:pt x="25" y="0"/>
                      <a:pt x="25" y="0"/>
                    </a:cubicBezTo>
                    <a:cubicBezTo>
                      <a:pt x="37" y="2"/>
                      <a:pt x="41" y="2"/>
                      <a:pt x="49" y="10"/>
                    </a:cubicBezTo>
                    <a:cubicBezTo>
                      <a:pt x="45" y="21"/>
                      <a:pt x="46" y="12"/>
                      <a:pt x="53" y="20"/>
                    </a:cubicBezTo>
                    <a:cubicBezTo>
                      <a:pt x="56" y="24"/>
                      <a:pt x="61" y="32"/>
                      <a:pt x="61" y="32"/>
                    </a:cubicBezTo>
                    <a:cubicBezTo>
                      <a:pt x="56" y="47"/>
                      <a:pt x="53" y="42"/>
                      <a:pt x="41" y="38"/>
                    </a:cubicBezTo>
                    <a:cubicBezTo>
                      <a:pt x="27" y="47"/>
                      <a:pt x="34" y="48"/>
                      <a:pt x="23" y="44"/>
                    </a:cubicBezTo>
                    <a:cubicBezTo>
                      <a:pt x="22" y="42"/>
                      <a:pt x="21" y="38"/>
                      <a:pt x="21" y="3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5" name="Freeform 105"/>
              <p:cNvSpPr>
                <a:spLocks/>
              </p:cNvSpPr>
              <p:nvPr/>
            </p:nvSpPr>
            <p:spPr bwMode="ltGray">
              <a:xfrm>
                <a:off x="2572" y="853"/>
                <a:ext cx="286" cy="147"/>
              </a:xfrm>
              <a:custGeom>
                <a:avLst/>
                <a:gdLst/>
                <a:ahLst/>
                <a:cxnLst>
                  <a:cxn ang="0">
                    <a:pos x="46" y="28"/>
                  </a:cxn>
                  <a:cxn ang="0">
                    <a:pos x="36" y="14"/>
                  </a:cxn>
                  <a:cxn ang="0">
                    <a:pos x="26" y="30"/>
                  </a:cxn>
                  <a:cxn ang="0">
                    <a:pos x="0" y="24"/>
                  </a:cxn>
                  <a:cxn ang="0">
                    <a:pos x="10" y="42"/>
                  </a:cxn>
                  <a:cxn ang="0">
                    <a:pos x="16" y="62"/>
                  </a:cxn>
                  <a:cxn ang="0">
                    <a:pos x="24" y="48"/>
                  </a:cxn>
                  <a:cxn ang="0">
                    <a:pos x="30" y="44"/>
                  </a:cxn>
                  <a:cxn ang="0">
                    <a:pos x="48" y="56"/>
                  </a:cxn>
                  <a:cxn ang="0">
                    <a:pos x="70" y="62"/>
                  </a:cxn>
                  <a:cxn ang="0">
                    <a:pos x="88" y="72"/>
                  </a:cxn>
                  <a:cxn ang="0">
                    <a:pos x="106" y="102"/>
                  </a:cxn>
                  <a:cxn ang="0">
                    <a:pos x="104" y="122"/>
                  </a:cxn>
                  <a:cxn ang="0">
                    <a:pos x="98" y="134"/>
                  </a:cxn>
                  <a:cxn ang="0">
                    <a:pos x="122" y="128"/>
                  </a:cxn>
                  <a:cxn ang="0">
                    <a:pos x="140" y="140"/>
                  </a:cxn>
                  <a:cxn ang="0">
                    <a:pos x="168" y="148"/>
                  </a:cxn>
                  <a:cxn ang="0">
                    <a:pos x="174" y="146"/>
                  </a:cxn>
                  <a:cxn ang="0">
                    <a:pos x="168" y="134"/>
                  </a:cxn>
                  <a:cxn ang="0">
                    <a:pos x="178" y="136"/>
                  </a:cxn>
                  <a:cxn ang="0">
                    <a:pos x="186" y="118"/>
                  </a:cxn>
                  <a:cxn ang="0">
                    <a:pos x="202" y="122"/>
                  </a:cxn>
                  <a:cxn ang="0">
                    <a:pos x="214" y="130"/>
                  </a:cxn>
                  <a:cxn ang="0">
                    <a:pos x="244" y="168"/>
                  </a:cxn>
                  <a:cxn ang="0">
                    <a:pos x="262" y="178"/>
                  </a:cxn>
                  <a:cxn ang="0">
                    <a:pos x="284" y="170"/>
                  </a:cxn>
                  <a:cxn ang="0">
                    <a:pos x="268" y="160"/>
                  </a:cxn>
                  <a:cxn ang="0">
                    <a:pos x="256" y="138"/>
                  </a:cxn>
                  <a:cxn ang="0">
                    <a:pos x="250" y="132"/>
                  </a:cxn>
                  <a:cxn ang="0">
                    <a:pos x="248" y="122"/>
                  </a:cxn>
                  <a:cxn ang="0">
                    <a:pos x="236" y="116"/>
                  </a:cxn>
                  <a:cxn ang="0">
                    <a:pos x="240" y="96"/>
                  </a:cxn>
                  <a:cxn ang="0">
                    <a:pos x="220" y="86"/>
                  </a:cxn>
                  <a:cxn ang="0">
                    <a:pos x="210" y="70"/>
                  </a:cxn>
                  <a:cxn ang="0">
                    <a:pos x="190" y="54"/>
                  </a:cxn>
                  <a:cxn ang="0">
                    <a:pos x="168" y="38"/>
                  </a:cxn>
                  <a:cxn ang="0">
                    <a:pos x="156" y="34"/>
                  </a:cxn>
                  <a:cxn ang="0">
                    <a:pos x="120" y="16"/>
                  </a:cxn>
                  <a:cxn ang="0">
                    <a:pos x="102" y="4"/>
                  </a:cxn>
                  <a:cxn ang="0">
                    <a:pos x="96" y="0"/>
                  </a:cxn>
                  <a:cxn ang="0">
                    <a:pos x="70" y="10"/>
                  </a:cxn>
                  <a:cxn ang="0">
                    <a:pos x="56" y="32"/>
                  </a:cxn>
                  <a:cxn ang="0">
                    <a:pos x="46" y="28"/>
                  </a:cxn>
                </a:cxnLst>
                <a:rect l="0" t="0" r="r" b="b"/>
                <a:pathLst>
                  <a:path w="286" h="182">
                    <a:moveTo>
                      <a:pt x="46" y="28"/>
                    </a:moveTo>
                    <a:cubicBezTo>
                      <a:pt x="41" y="14"/>
                      <a:pt x="46" y="17"/>
                      <a:pt x="36" y="14"/>
                    </a:cubicBezTo>
                    <a:cubicBezTo>
                      <a:pt x="31" y="17"/>
                      <a:pt x="26" y="30"/>
                      <a:pt x="26" y="30"/>
                    </a:cubicBezTo>
                    <a:cubicBezTo>
                      <a:pt x="12" y="25"/>
                      <a:pt x="19" y="21"/>
                      <a:pt x="0" y="24"/>
                    </a:cubicBezTo>
                    <a:cubicBezTo>
                      <a:pt x="2" y="33"/>
                      <a:pt x="2" y="37"/>
                      <a:pt x="10" y="42"/>
                    </a:cubicBezTo>
                    <a:cubicBezTo>
                      <a:pt x="12" y="49"/>
                      <a:pt x="14" y="55"/>
                      <a:pt x="16" y="62"/>
                    </a:cubicBezTo>
                    <a:cubicBezTo>
                      <a:pt x="24" y="59"/>
                      <a:pt x="27" y="57"/>
                      <a:pt x="24" y="48"/>
                    </a:cubicBezTo>
                    <a:cubicBezTo>
                      <a:pt x="26" y="47"/>
                      <a:pt x="28" y="43"/>
                      <a:pt x="30" y="44"/>
                    </a:cubicBezTo>
                    <a:cubicBezTo>
                      <a:pt x="48" y="48"/>
                      <a:pt x="36" y="52"/>
                      <a:pt x="48" y="56"/>
                    </a:cubicBezTo>
                    <a:cubicBezTo>
                      <a:pt x="74" y="65"/>
                      <a:pt x="47" y="56"/>
                      <a:pt x="70" y="62"/>
                    </a:cubicBezTo>
                    <a:cubicBezTo>
                      <a:pt x="77" y="64"/>
                      <a:pt x="88" y="72"/>
                      <a:pt x="88" y="72"/>
                    </a:cubicBezTo>
                    <a:cubicBezTo>
                      <a:pt x="96" y="84"/>
                      <a:pt x="102" y="87"/>
                      <a:pt x="106" y="102"/>
                    </a:cubicBezTo>
                    <a:cubicBezTo>
                      <a:pt x="105" y="109"/>
                      <a:pt x="106" y="115"/>
                      <a:pt x="104" y="122"/>
                    </a:cubicBezTo>
                    <a:cubicBezTo>
                      <a:pt x="103" y="126"/>
                      <a:pt x="94" y="132"/>
                      <a:pt x="98" y="134"/>
                    </a:cubicBezTo>
                    <a:cubicBezTo>
                      <a:pt x="106" y="137"/>
                      <a:pt x="122" y="128"/>
                      <a:pt x="122" y="128"/>
                    </a:cubicBezTo>
                    <a:cubicBezTo>
                      <a:pt x="130" y="131"/>
                      <a:pt x="133" y="135"/>
                      <a:pt x="140" y="140"/>
                    </a:cubicBezTo>
                    <a:cubicBezTo>
                      <a:pt x="148" y="145"/>
                      <a:pt x="159" y="145"/>
                      <a:pt x="168" y="148"/>
                    </a:cubicBezTo>
                    <a:cubicBezTo>
                      <a:pt x="170" y="147"/>
                      <a:pt x="173" y="148"/>
                      <a:pt x="174" y="146"/>
                    </a:cubicBezTo>
                    <a:cubicBezTo>
                      <a:pt x="176" y="142"/>
                      <a:pt x="164" y="136"/>
                      <a:pt x="168" y="134"/>
                    </a:cubicBezTo>
                    <a:cubicBezTo>
                      <a:pt x="171" y="132"/>
                      <a:pt x="175" y="135"/>
                      <a:pt x="178" y="136"/>
                    </a:cubicBezTo>
                    <a:cubicBezTo>
                      <a:pt x="182" y="131"/>
                      <a:pt x="186" y="118"/>
                      <a:pt x="186" y="118"/>
                    </a:cubicBezTo>
                    <a:cubicBezTo>
                      <a:pt x="189" y="119"/>
                      <a:pt x="199" y="120"/>
                      <a:pt x="202" y="122"/>
                    </a:cubicBezTo>
                    <a:cubicBezTo>
                      <a:pt x="206" y="124"/>
                      <a:pt x="214" y="130"/>
                      <a:pt x="214" y="130"/>
                    </a:cubicBezTo>
                    <a:cubicBezTo>
                      <a:pt x="224" y="145"/>
                      <a:pt x="228" y="158"/>
                      <a:pt x="244" y="168"/>
                    </a:cubicBezTo>
                    <a:cubicBezTo>
                      <a:pt x="250" y="172"/>
                      <a:pt x="262" y="178"/>
                      <a:pt x="262" y="178"/>
                    </a:cubicBezTo>
                    <a:cubicBezTo>
                      <a:pt x="265" y="178"/>
                      <a:pt x="286" y="182"/>
                      <a:pt x="284" y="170"/>
                    </a:cubicBezTo>
                    <a:cubicBezTo>
                      <a:pt x="283" y="164"/>
                      <a:pt x="268" y="160"/>
                      <a:pt x="268" y="160"/>
                    </a:cubicBezTo>
                    <a:cubicBezTo>
                      <a:pt x="261" y="150"/>
                      <a:pt x="270" y="143"/>
                      <a:pt x="256" y="138"/>
                    </a:cubicBezTo>
                    <a:cubicBezTo>
                      <a:pt x="254" y="136"/>
                      <a:pt x="251" y="135"/>
                      <a:pt x="250" y="132"/>
                    </a:cubicBezTo>
                    <a:cubicBezTo>
                      <a:pt x="248" y="129"/>
                      <a:pt x="250" y="125"/>
                      <a:pt x="248" y="122"/>
                    </a:cubicBezTo>
                    <a:cubicBezTo>
                      <a:pt x="246" y="118"/>
                      <a:pt x="240" y="118"/>
                      <a:pt x="236" y="116"/>
                    </a:cubicBezTo>
                    <a:cubicBezTo>
                      <a:pt x="230" y="107"/>
                      <a:pt x="227" y="100"/>
                      <a:pt x="240" y="96"/>
                    </a:cubicBezTo>
                    <a:cubicBezTo>
                      <a:pt x="236" y="83"/>
                      <a:pt x="236" y="84"/>
                      <a:pt x="220" y="86"/>
                    </a:cubicBezTo>
                    <a:cubicBezTo>
                      <a:pt x="209" y="82"/>
                      <a:pt x="208" y="82"/>
                      <a:pt x="210" y="70"/>
                    </a:cubicBezTo>
                    <a:cubicBezTo>
                      <a:pt x="207" y="60"/>
                      <a:pt x="199" y="57"/>
                      <a:pt x="190" y="54"/>
                    </a:cubicBezTo>
                    <a:cubicBezTo>
                      <a:pt x="181" y="45"/>
                      <a:pt x="181" y="42"/>
                      <a:pt x="168" y="38"/>
                    </a:cubicBezTo>
                    <a:cubicBezTo>
                      <a:pt x="164" y="37"/>
                      <a:pt x="156" y="34"/>
                      <a:pt x="156" y="34"/>
                    </a:cubicBezTo>
                    <a:cubicBezTo>
                      <a:pt x="146" y="24"/>
                      <a:pt x="134" y="21"/>
                      <a:pt x="120" y="16"/>
                    </a:cubicBezTo>
                    <a:cubicBezTo>
                      <a:pt x="113" y="14"/>
                      <a:pt x="108" y="8"/>
                      <a:pt x="102" y="4"/>
                    </a:cubicBezTo>
                    <a:cubicBezTo>
                      <a:pt x="100" y="3"/>
                      <a:pt x="96" y="0"/>
                      <a:pt x="96" y="0"/>
                    </a:cubicBezTo>
                    <a:cubicBezTo>
                      <a:pt x="83" y="2"/>
                      <a:pt x="79" y="1"/>
                      <a:pt x="70" y="10"/>
                    </a:cubicBezTo>
                    <a:cubicBezTo>
                      <a:pt x="67" y="19"/>
                      <a:pt x="63" y="27"/>
                      <a:pt x="56" y="32"/>
                    </a:cubicBezTo>
                    <a:cubicBezTo>
                      <a:pt x="49" y="30"/>
                      <a:pt x="52" y="31"/>
                      <a:pt x="46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6" name="Freeform 106"/>
              <p:cNvSpPr>
                <a:spLocks/>
              </p:cNvSpPr>
              <p:nvPr/>
            </p:nvSpPr>
            <p:spPr bwMode="ltGray">
              <a:xfrm>
                <a:off x="2820" y="866"/>
                <a:ext cx="78" cy="64"/>
              </a:xfrm>
              <a:custGeom>
                <a:avLst/>
                <a:gdLst/>
                <a:ahLst/>
                <a:cxnLst>
                  <a:cxn ang="0">
                    <a:pos x="1" y="58"/>
                  </a:cxn>
                  <a:cxn ang="0">
                    <a:pos x="27" y="60"/>
                  </a:cxn>
                  <a:cxn ang="0">
                    <a:pos x="45" y="48"/>
                  </a:cxn>
                  <a:cxn ang="0">
                    <a:pos x="57" y="30"/>
                  </a:cxn>
                  <a:cxn ang="0">
                    <a:pos x="43" y="14"/>
                  </a:cxn>
                  <a:cxn ang="0">
                    <a:pos x="43" y="4"/>
                  </a:cxn>
                  <a:cxn ang="0">
                    <a:pos x="71" y="26"/>
                  </a:cxn>
                  <a:cxn ang="0">
                    <a:pos x="67" y="54"/>
                  </a:cxn>
                  <a:cxn ang="0">
                    <a:pos x="33" y="78"/>
                  </a:cxn>
                  <a:cxn ang="0">
                    <a:pos x="9" y="66"/>
                  </a:cxn>
                  <a:cxn ang="0">
                    <a:pos x="3" y="62"/>
                  </a:cxn>
                  <a:cxn ang="0">
                    <a:pos x="1" y="58"/>
                  </a:cxn>
                </a:cxnLst>
                <a:rect l="0" t="0" r="r" b="b"/>
                <a:pathLst>
                  <a:path w="78" h="78">
                    <a:moveTo>
                      <a:pt x="1" y="58"/>
                    </a:moveTo>
                    <a:cubicBezTo>
                      <a:pt x="6" y="44"/>
                      <a:pt x="18" y="57"/>
                      <a:pt x="27" y="60"/>
                    </a:cubicBezTo>
                    <a:cubicBezTo>
                      <a:pt x="35" y="57"/>
                      <a:pt x="38" y="52"/>
                      <a:pt x="45" y="48"/>
                    </a:cubicBezTo>
                    <a:cubicBezTo>
                      <a:pt x="48" y="40"/>
                      <a:pt x="51" y="36"/>
                      <a:pt x="57" y="30"/>
                    </a:cubicBezTo>
                    <a:cubicBezTo>
                      <a:pt x="55" y="23"/>
                      <a:pt x="43" y="14"/>
                      <a:pt x="43" y="14"/>
                    </a:cubicBezTo>
                    <a:cubicBezTo>
                      <a:pt x="33" y="0"/>
                      <a:pt x="30" y="1"/>
                      <a:pt x="43" y="4"/>
                    </a:cubicBezTo>
                    <a:cubicBezTo>
                      <a:pt x="54" y="11"/>
                      <a:pt x="58" y="22"/>
                      <a:pt x="71" y="26"/>
                    </a:cubicBezTo>
                    <a:cubicBezTo>
                      <a:pt x="78" y="37"/>
                      <a:pt x="78" y="46"/>
                      <a:pt x="67" y="54"/>
                    </a:cubicBezTo>
                    <a:cubicBezTo>
                      <a:pt x="51" y="49"/>
                      <a:pt x="53" y="71"/>
                      <a:pt x="33" y="78"/>
                    </a:cubicBezTo>
                    <a:cubicBezTo>
                      <a:pt x="16" y="72"/>
                      <a:pt x="25" y="76"/>
                      <a:pt x="9" y="66"/>
                    </a:cubicBezTo>
                    <a:cubicBezTo>
                      <a:pt x="7" y="65"/>
                      <a:pt x="3" y="62"/>
                      <a:pt x="3" y="62"/>
                    </a:cubicBezTo>
                    <a:cubicBezTo>
                      <a:pt x="0" y="54"/>
                      <a:pt x="13" y="42"/>
                      <a:pt x="1" y="5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7" name="Freeform 107"/>
              <p:cNvSpPr>
                <a:spLocks/>
              </p:cNvSpPr>
              <p:nvPr/>
            </p:nvSpPr>
            <p:spPr bwMode="ltGray">
              <a:xfrm>
                <a:off x="2984" y="732"/>
                <a:ext cx="19" cy="14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3" y="14"/>
                  </a:cxn>
                  <a:cxn ang="0">
                    <a:pos x="3" y="4"/>
                  </a:cxn>
                </a:cxnLst>
                <a:rect l="0" t="0" r="r" b="b"/>
                <a:pathLst>
                  <a:path w="17" h="18">
                    <a:moveTo>
                      <a:pt x="3" y="4"/>
                    </a:moveTo>
                    <a:cubicBezTo>
                      <a:pt x="17" y="7"/>
                      <a:pt x="16" y="18"/>
                      <a:pt x="3" y="14"/>
                    </a:cubicBezTo>
                    <a:cubicBezTo>
                      <a:pt x="0" y="6"/>
                      <a:pt x="7" y="0"/>
                      <a:pt x="3" y="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8" name="Freeform 108"/>
              <p:cNvSpPr>
                <a:spLocks/>
              </p:cNvSpPr>
              <p:nvPr/>
            </p:nvSpPr>
            <p:spPr bwMode="ltGray">
              <a:xfrm>
                <a:off x="3083" y="829"/>
                <a:ext cx="26" cy="19"/>
              </a:xfrm>
              <a:custGeom>
                <a:avLst/>
                <a:gdLst/>
                <a:ahLst/>
                <a:cxnLst>
                  <a:cxn ang="0">
                    <a:pos x="8" y="14"/>
                  </a:cxn>
                  <a:cxn ang="0">
                    <a:pos x="14" y="0"/>
                  </a:cxn>
                  <a:cxn ang="0">
                    <a:pos x="14" y="22"/>
                  </a:cxn>
                  <a:cxn ang="0">
                    <a:pos x="8" y="14"/>
                  </a:cxn>
                </a:cxnLst>
                <a:rect l="0" t="0" r="r" b="b"/>
                <a:pathLst>
                  <a:path w="26" h="22">
                    <a:moveTo>
                      <a:pt x="8" y="14"/>
                    </a:moveTo>
                    <a:cubicBezTo>
                      <a:pt x="5" y="6"/>
                      <a:pt x="5" y="3"/>
                      <a:pt x="14" y="0"/>
                    </a:cubicBezTo>
                    <a:cubicBezTo>
                      <a:pt x="26" y="4"/>
                      <a:pt x="23" y="16"/>
                      <a:pt x="14" y="22"/>
                    </a:cubicBezTo>
                    <a:cubicBezTo>
                      <a:pt x="0" y="17"/>
                      <a:pt x="13" y="3"/>
                      <a:pt x="8" y="1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89" name="Freeform 109"/>
              <p:cNvSpPr>
                <a:spLocks/>
              </p:cNvSpPr>
              <p:nvPr/>
            </p:nvSpPr>
            <p:spPr bwMode="ltGray">
              <a:xfrm>
                <a:off x="2766" y="610"/>
                <a:ext cx="19" cy="12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17" y="2"/>
                  </a:cxn>
                  <a:cxn ang="0">
                    <a:pos x="9" y="12"/>
                  </a:cxn>
                  <a:cxn ang="0">
                    <a:pos x="7" y="12"/>
                  </a:cxn>
                </a:cxnLst>
                <a:rect l="0" t="0" r="r" b="b"/>
                <a:pathLst>
                  <a:path w="20" h="15">
                    <a:moveTo>
                      <a:pt x="7" y="12"/>
                    </a:moveTo>
                    <a:cubicBezTo>
                      <a:pt x="0" y="1"/>
                      <a:pt x="6" y="0"/>
                      <a:pt x="17" y="2"/>
                    </a:cubicBezTo>
                    <a:cubicBezTo>
                      <a:pt x="20" y="10"/>
                      <a:pt x="18" y="15"/>
                      <a:pt x="9" y="12"/>
                    </a:cubicBezTo>
                    <a:cubicBezTo>
                      <a:pt x="4" y="4"/>
                      <a:pt x="4" y="4"/>
                      <a:pt x="7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0" name="Freeform 110"/>
              <p:cNvSpPr>
                <a:spLocks/>
              </p:cNvSpPr>
              <p:nvPr/>
            </p:nvSpPr>
            <p:spPr bwMode="ltGray">
              <a:xfrm>
                <a:off x="2600" y="713"/>
                <a:ext cx="19" cy="12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15" y="2"/>
                  </a:cxn>
                  <a:cxn ang="0">
                    <a:pos x="15" y="14"/>
                  </a:cxn>
                  <a:cxn ang="0">
                    <a:pos x="7" y="12"/>
                  </a:cxn>
                </a:cxnLst>
                <a:rect l="0" t="0" r="r" b="b"/>
                <a:pathLst>
                  <a:path w="20" h="15">
                    <a:moveTo>
                      <a:pt x="7" y="12"/>
                    </a:moveTo>
                    <a:cubicBezTo>
                      <a:pt x="0" y="2"/>
                      <a:pt x="3" y="0"/>
                      <a:pt x="15" y="2"/>
                    </a:cubicBezTo>
                    <a:cubicBezTo>
                      <a:pt x="16" y="4"/>
                      <a:pt x="20" y="12"/>
                      <a:pt x="15" y="14"/>
                    </a:cubicBezTo>
                    <a:cubicBezTo>
                      <a:pt x="12" y="15"/>
                      <a:pt x="7" y="12"/>
                      <a:pt x="7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1" name="Freeform 111"/>
              <p:cNvSpPr>
                <a:spLocks/>
              </p:cNvSpPr>
              <p:nvPr/>
            </p:nvSpPr>
            <p:spPr bwMode="ltGray">
              <a:xfrm>
                <a:off x="2417" y="680"/>
                <a:ext cx="80" cy="66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14" y="24"/>
                  </a:cxn>
                  <a:cxn ang="0">
                    <a:pos x="26" y="20"/>
                  </a:cxn>
                  <a:cxn ang="0">
                    <a:pos x="48" y="18"/>
                  </a:cxn>
                  <a:cxn ang="0">
                    <a:pos x="58" y="0"/>
                  </a:cxn>
                  <a:cxn ang="0">
                    <a:pos x="80" y="40"/>
                  </a:cxn>
                  <a:cxn ang="0">
                    <a:pos x="70" y="56"/>
                  </a:cxn>
                  <a:cxn ang="0">
                    <a:pos x="54" y="62"/>
                  </a:cxn>
                  <a:cxn ang="0">
                    <a:pos x="48" y="80"/>
                  </a:cxn>
                  <a:cxn ang="0">
                    <a:pos x="32" y="68"/>
                  </a:cxn>
                  <a:cxn ang="0">
                    <a:pos x="38" y="52"/>
                  </a:cxn>
                  <a:cxn ang="0">
                    <a:pos x="30" y="28"/>
                  </a:cxn>
                  <a:cxn ang="0">
                    <a:pos x="20" y="48"/>
                  </a:cxn>
                  <a:cxn ang="0">
                    <a:pos x="8" y="56"/>
                  </a:cxn>
                  <a:cxn ang="0">
                    <a:pos x="0" y="50"/>
                  </a:cxn>
                </a:cxnLst>
                <a:rect l="0" t="0" r="r" b="b"/>
                <a:pathLst>
                  <a:path w="80" h="80">
                    <a:moveTo>
                      <a:pt x="0" y="50"/>
                    </a:moveTo>
                    <a:cubicBezTo>
                      <a:pt x="1" y="47"/>
                      <a:pt x="12" y="25"/>
                      <a:pt x="14" y="24"/>
                    </a:cubicBezTo>
                    <a:cubicBezTo>
                      <a:pt x="17" y="22"/>
                      <a:pt x="26" y="20"/>
                      <a:pt x="26" y="20"/>
                    </a:cubicBezTo>
                    <a:cubicBezTo>
                      <a:pt x="34" y="23"/>
                      <a:pt x="40" y="21"/>
                      <a:pt x="48" y="18"/>
                    </a:cubicBezTo>
                    <a:cubicBezTo>
                      <a:pt x="52" y="12"/>
                      <a:pt x="54" y="6"/>
                      <a:pt x="58" y="0"/>
                    </a:cubicBezTo>
                    <a:cubicBezTo>
                      <a:pt x="70" y="4"/>
                      <a:pt x="76" y="28"/>
                      <a:pt x="80" y="40"/>
                    </a:cubicBezTo>
                    <a:cubicBezTo>
                      <a:pt x="75" y="54"/>
                      <a:pt x="80" y="50"/>
                      <a:pt x="70" y="56"/>
                    </a:cubicBezTo>
                    <a:cubicBezTo>
                      <a:pt x="61" y="53"/>
                      <a:pt x="59" y="54"/>
                      <a:pt x="54" y="62"/>
                    </a:cubicBezTo>
                    <a:cubicBezTo>
                      <a:pt x="57" y="71"/>
                      <a:pt x="56" y="75"/>
                      <a:pt x="48" y="80"/>
                    </a:cubicBezTo>
                    <a:cubicBezTo>
                      <a:pt x="40" y="77"/>
                      <a:pt x="39" y="72"/>
                      <a:pt x="32" y="68"/>
                    </a:cubicBezTo>
                    <a:cubicBezTo>
                      <a:pt x="26" y="59"/>
                      <a:pt x="30" y="57"/>
                      <a:pt x="38" y="52"/>
                    </a:cubicBezTo>
                    <a:cubicBezTo>
                      <a:pt x="41" y="42"/>
                      <a:pt x="39" y="34"/>
                      <a:pt x="30" y="28"/>
                    </a:cubicBezTo>
                    <a:cubicBezTo>
                      <a:pt x="20" y="31"/>
                      <a:pt x="30" y="40"/>
                      <a:pt x="20" y="48"/>
                    </a:cubicBezTo>
                    <a:cubicBezTo>
                      <a:pt x="16" y="51"/>
                      <a:pt x="8" y="56"/>
                      <a:pt x="8" y="56"/>
                    </a:cubicBezTo>
                    <a:cubicBezTo>
                      <a:pt x="2" y="50"/>
                      <a:pt x="5" y="50"/>
                      <a:pt x="0" y="5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2" name="Freeform 112"/>
              <p:cNvSpPr>
                <a:spLocks/>
              </p:cNvSpPr>
              <p:nvPr/>
            </p:nvSpPr>
            <p:spPr bwMode="ltGray">
              <a:xfrm>
                <a:off x="2391" y="540"/>
                <a:ext cx="94" cy="144"/>
              </a:xfrm>
              <a:custGeom>
                <a:avLst/>
                <a:gdLst/>
                <a:ahLst/>
                <a:cxnLst>
                  <a:cxn ang="0">
                    <a:pos x="14" y="96"/>
                  </a:cxn>
                  <a:cxn ang="0">
                    <a:pos x="26" y="128"/>
                  </a:cxn>
                  <a:cxn ang="0">
                    <a:pos x="32" y="108"/>
                  </a:cxn>
                  <a:cxn ang="0">
                    <a:pos x="52" y="100"/>
                  </a:cxn>
                  <a:cxn ang="0">
                    <a:pos x="46" y="124"/>
                  </a:cxn>
                  <a:cxn ang="0">
                    <a:pos x="66" y="126"/>
                  </a:cxn>
                  <a:cxn ang="0">
                    <a:pos x="76" y="142"/>
                  </a:cxn>
                  <a:cxn ang="0">
                    <a:pos x="58" y="148"/>
                  </a:cxn>
                  <a:cxn ang="0">
                    <a:pos x="74" y="174"/>
                  </a:cxn>
                  <a:cxn ang="0">
                    <a:pos x="84" y="154"/>
                  </a:cxn>
                  <a:cxn ang="0">
                    <a:pos x="82" y="112"/>
                  </a:cxn>
                  <a:cxn ang="0">
                    <a:pos x="60" y="106"/>
                  </a:cxn>
                  <a:cxn ang="0">
                    <a:pos x="50" y="82"/>
                  </a:cxn>
                  <a:cxn ang="0">
                    <a:pos x="34" y="82"/>
                  </a:cxn>
                  <a:cxn ang="0">
                    <a:pos x="30" y="70"/>
                  </a:cxn>
                  <a:cxn ang="0">
                    <a:pos x="42" y="42"/>
                  </a:cxn>
                  <a:cxn ang="0">
                    <a:pos x="30" y="0"/>
                  </a:cxn>
                  <a:cxn ang="0">
                    <a:pos x="18" y="22"/>
                  </a:cxn>
                  <a:cxn ang="0">
                    <a:pos x="4" y="46"/>
                  </a:cxn>
                  <a:cxn ang="0">
                    <a:pos x="14" y="76"/>
                  </a:cxn>
                  <a:cxn ang="0">
                    <a:pos x="14" y="96"/>
                  </a:cxn>
                </a:cxnLst>
                <a:rect l="0" t="0" r="r" b="b"/>
                <a:pathLst>
                  <a:path w="94" h="174">
                    <a:moveTo>
                      <a:pt x="14" y="96"/>
                    </a:moveTo>
                    <a:cubicBezTo>
                      <a:pt x="11" y="109"/>
                      <a:pt x="15" y="120"/>
                      <a:pt x="26" y="128"/>
                    </a:cubicBezTo>
                    <a:cubicBezTo>
                      <a:pt x="34" y="120"/>
                      <a:pt x="35" y="119"/>
                      <a:pt x="32" y="108"/>
                    </a:cubicBezTo>
                    <a:cubicBezTo>
                      <a:pt x="35" y="92"/>
                      <a:pt x="39" y="92"/>
                      <a:pt x="52" y="100"/>
                    </a:cubicBezTo>
                    <a:cubicBezTo>
                      <a:pt x="59" y="110"/>
                      <a:pt x="49" y="114"/>
                      <a:pt x="46" y="124"/>
                    </a:cubicBezTo>
                    <a:cubicBezTo>
                      <a:pt x="50" y="137"/>
                      <a:pt x="57" y="129"/>
                      <a:pt x="66" y="126"/>
                    </a:cubicBezTo>
                    <a:cubicBezTo>
                      <a:pt x="77" y="129"/>
                      <a:pt x="79" y="131"/>
                      <a:pt x="76" y="142"/>
                    </a:cubicBezTo>
                    <a:cubicBezTo>
                      <a:pt x="67" y="139"/>
                      <a:pt x="65" y="141"/>
                      <a:pt x="58" y="148"/>
                    </a:cubicBezTo>
                    <a:cubicBezTo>
                      <a:pt x="60" y="160"/>
                      <a:pt x="62" y="170"/>
                      <a:pt x="74" y="174"/>
                    </a:cubicBezTo>
                    <a:cubicBezTo>
                      <a:pt x="77" y="165"/>
                      <a:pt x="74" y="157"/>
                      <a:pt x="84" y="154"/>
                    </a:cubicBezTo>
                    <a:cubicBezTo>
                      <a:pt x="91" y="143"/>
                      <a:pt x="94" y="122"/>
                      <a:pt x="82" y="112"/>
                    </a:cubicBezTo>
                    <a:cubicBezTo>
                      <a:pt x="77" y="108"/>
                      <a:pt x="66" y="108"/>
                      <a:pt x="60" y="106"/>
                    </a:cubicBezTo>
                    <a:cubicBezTo>
                      <a:pt x="65" y="92"/>
                      <a:pt x="66" y="87"/>
                      <a:pt x="50" y="82"/>
                    </a:cubicBezTo>
                    <a:cubicBezTo>
                      <a:pt x="48" y="82"/>
                      <a:pt x="37" y="86"/>
                      <a:pt x="34" y="82"/>
                    </a:cubicBezTo>
                    <a:cubicBezTo>
                      <a:pt x="32" y="79"/>
                      <a:pt x="30" y="70"/>
                      <a:pt x="30" y="70"/>
                    </a:cubicBezTo>
                    <a:cubicBezTo>
                      <a:pt x="32" y="54"/>
                      <a:pt x="32" y="52"/>
                      <a:pt x="42" y="42"/>
                    </a:cubicBezTo>
                    <a:cubicBezTo>
                      <a:pt x="41" y="30"/>
                      <a:pt x="45" y="5"/>
                      <a:pt x="30" y="0"/>
                    </a:cubicBezTo>
                    <a:cubicBezTo>
                      <a:pt x="14" y="4"/>
                      <a:pt x="16" y="4"/>
                      <a:pt x="18" y="22"/>
                    </a:cubicBezTo>
                    <a:cubicBezTo>
                      <a:pt x="16" y="39"/>
                      <a:pt x="15" y="35"/>
                      <a:pt x="4" y="46"/>
                    </a:cubicBezTo>
                    <a:cubicBezTo>
                      <a:pt x="0" y="59"/>
                      <a:pt x="5" y="67"/>
                      <a:pt x="14" y="76"/>
                    </a:cubicBezTo>
                    <a:cubicBezTo>
                      <a:pt x="15" y="80"/>
                      <a:pt x="17" y="93"/>
                      <a:pt x="14" y="9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3" name="Freeform 113"/>
              <p:cNvSpPr>
                <a:spLocks/>
              </p:cNvSpPr>
              <p:nvPr/>
            </p:nvSpPr>
            <p:spPr bwMode="ltGray">
              <a:xfrm>
                <a:off x="2415" y="645"/>
                <a:ext cx="32" cy="41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12" y="0"/>
                  </a:cxn>
                  <a:cxn ang="0">
                    <a:pos x="20" y="16"/>
                  </a:cxn>
                  <a:cxn ang="0">
                    <a:pos x="22" y="24"/>
                  </a:cxn>
                  <a:cxn ang="0">
                    <a:pos x="28" y="26"/>
                  </a:cxn>
                  <a:cxn ang="0">
                    <a:pos x="32" y="38"/>
                  </a:cxn>
                  <a:cxn ang="0">
                    <a:pos x="18" y="50"/>
                  </a:cxn>
                  <a:cxn ang="0">
                    <a:pos x="6" y="24"/>
                  </a:cxn>
                </a:cxnLst>
                <a:rect l="0" t="0" r="r" b="b"/>
                <a:pathLst>
                  <a:path w="32" h="50">
                    <a:moveTo>
                      <a:pt x="6" y="24"/>
                    </a:moveTo>
                    <a:cubicBezTo>
                      <a:pt x="0" y="15"/>
                      <a:pt x="3" y="6"/>
                      <a:pt x="12" y="0"/>
                    </a:cubicBezTo>
                    <a:cubicBezTo>
                      <a:pt x="23" y="3"/>
                      <a:pt x="23" y="5"/>
                      <a:pt x="20" y="16"/>
                    </a:cubicBezTo>
                    <a:cubicBezTo>
                      <a:pt x="21" y="19"/>
                      <a:pt x="20" y="22"/>
                      <a:pt x="22" y="24"/>
                    </a:cubicBezTo>
                    <a:cubicBezTo>
                      <a:pt x="23" y="26"/>
                      <a:pt x="27" y="24"/>
                      <a:pt x="28" y="26"/>
                    </a:cubicBezTo>
                    <a:cubicBezTo>
                      <a:pt x="30" y="29"/>
                      <a:pt x="32" y="38"/>
                      <a:pt x="32" y="38"/>
                    </a:cubicBezTo>
                    <a:cubicBezTo>
                      <a:pt x="29" y="46"/>
                      <a:pt x="26" y="47"/>
                      <a:pt x="18" y="50"/>
                    </a:cubicBezTo>
                    <a:cubicBezTo>
                      <a:pt x="12" y="41"/>
                      <a:pt x="18" y="24"/>
                      <a:pt x="6" y="2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4" name="Freeform 114"/>
              <p:cNvSpPr>
                <a:spLocks/>
              </p:cNvSpPr>
              <p:nvPr/>
            </p:nvSpPr>
            <p:spPr bwMode="ltGray">
              <a:xfrm>
                <a:off x="2349" y="655"/>
                <a:ext cx="45" cy="41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22" y="20"/>
                  </a:cxn>
                  <a:cxn ang="0">
                    <a:pos x="36" y="0"/>
                  </a:cxn>
                  <a:cxn ang="0">
                    <a:pos x="24" y="28"/>
                  </a:cxn>
                  <a:cxn ang="0">
                    <a:pos x="2" y="50"/>
                  </a:cxn>
                  <a:cxn ang="0">
                    <a:pos x="0" y="44"/>
                  </a:cxn>
                </a:cxnLst>
                <a:rect l="0" t="0" r="r" b="b"/>
                <a:pathLst>
                  <a:path w="43" h="50">
                    <a:moveTo>
                      <a:pt x="0" y="44"/>
                    </a:moveTo>
                    <a:cubicBezTo>
                      <a:pt x="6" y="38"/>
                      <a:pt x="18" y="29"/>
                      <a:pt x="22" y="20"/>
                    </a:cubicBezTo>
                    <a:cubicBezTo>
                      <a:pt x="27" y="10"/>
                      <a:pt x="25" y="4"/>
                      <a:pt x="36" y="0"/>
                    </a:cubicBezTo>
                    <a:cubicBezTo>
                      <a:pt x="43" y="11"/>
                      <a:pt x="36" y="24"/>
                      <a:pt x="24" y="28"/>
                    </a:cubicBezTo>
                    <a:cubicBezTo>
                      <a:pt x="21" y="38"/>
                      <a:pt x="12" y="47"/>
                      <a:pt x="2" y="50"/>
                    </a:cubicBezTo>
                    <a:cubicBezTo>
                      <a:pt x="1" y="48"/>
                      <a:pt x="0" y="44"/>
                      <a:pt x="0" y="44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5" name="Freeform 115"/>
              <p:cNvSpPr>
                <a:spLocks/>
              </p:cNvSpPr>
              <p:nvPr/>
            </p:nvSpPr>
            <p:spPr bwMode="ltGray">
              <a:xfrm>
                <a:off x="4808" y="596"/>
                <a:ext cx="701" cy="439"/>
              </a:xfrm>
              <a:custGeom>
                <a:avLst/>
                <a:gdLst/>
                <a:ahLst/>
                <a:cxnLst>
                  <a:cxn ang="0">
                    <a:pos x="21" y="280"/>
                  </a:cxn>
                  <a:cxn ang="0">
                    <a:pos x="24" y="250"/>
                  </a:cxn>
                  <a:cxn ang="0">
                    <a:pos x="22" y="245"/>
                  </a:cxn>
                  <a:cxn ang="0">
                    <a:pos x="16" y="218"/>
                  </a:cxn>
                  <a:cxn ang="0">
                    <a:pos x="4" y="215"/>
                  </a:cxn>
                  <a:cxn ang="0">
                    <a:pos x="0" y="191"/>
                  </a:cxn>
                  <a:cxn ang="0">
                    <a:pos x="12" y="180"/>
                  </a:cxn>
                  <a:cxn ang="0">
                    <a:pos x="6" y="165"/>
                  </a:cxn>
                  <a:cxn ang="0">
                    <a:pos x="2" y="160"/>
                  </a:cxn>
                  <a:cxn ang="0">
                    <a:pos x="28" y="120"/>
                  </a:cxn>
                  <a:cxn ang="0">
                    <a:pos x="44" y="96"/>
                  </a:cxn>
                  <a:cxn ang="0">
                    <a:pos x="42" y="70"/>
                  </a:cxn>
                  <a:cxn ang="0">
                    <a:pos x="24" y="43"/>
                  </a:cxn>
                  <a:cxn ang="0">
                    <a:pos x="20" y="32"/>
                  </a:cxn>
                  <a:cxn ang="0">
                    <a:pos x="26" y="36"/>
                  </a:cxn>
                  <a:cxn ang="0">
                    <a:pos x="48" y="35"/>
                  </a:cxn>
                  <a:cxn ang="0">
                    <a:pos x="64" y="11"/>
                  </a:cxn>
                  <a:cxn ang="0">
                    <a:pos x="82" y="0"/>
                  </a:cxn>
                  <a:cxn ang="0">
                    <a:pos x="88" y="2"/>
                  </a:cxn>
                  <a:cxn ang="0">
                    <a:pos x="92" y="9"/>
                  </a:cxn>
                  <a:cxn ang="0">
                    <a:pos x="98" y="5"/>
                  </a:cxn>
                  <a:cxn ang="0">
                    <a:pos x="110" y="8"/>
                  </a:cxn>
                  <a:cxn ang="0">
                    <a:pos x="116" y="9"/>
                  </a:cxn>
                  <a:cxn ang="0">
                    <a:pos x="141" y="14"/>
                  </a:cxn>
                  <a:cxn ang="0">
                    <a:pos x="155" y="24"/>
                  </a:cxn>
                  <a:cxn ang="0">
                    <a:pos x="167" y="17"/>
                  </a:cxn>
                  <a:cxn ang="0">
                    <a:pos x="173" y="14"/>
                  </a:cxn>
                  <a:cxn ang="0">
                    <a:pos x="195" y="14"/>
                  </a:cxn>
                  <a:cxn ang="0">
                    <a:pos x="211" y="32"/>
                  </a:cxn>
                  <a:cxn ang="0">
                    <a:pos x="231" y="59"/>
                  </a:cxn>
                  <a:cxn ang="0">
                    <a:pos x="245" y="70"/>
                  </a:cxn>
                  <a:cxn ang="0">
                    <a:pos x="257" y="68"/>
                  </a:cxn>
                  <a:cxn ang="0">
                    <a:pos x="270" y="65"/>
                  </a:cxn>
                  <a:cxn ang="0">
                    <a:pos x="290" y="71"/>
                  </a:cxn>
                  <a:cxn ang="0">
                    <a:pos x="300" y="81"/>
                  </a:cxn>
                  <a:cxn ang="0">
                    <a:pos x="308" y="90"/>
                  </a:cxn>
                  <a:cxn ang="0">
                    <a:pos x="318" y="111"/>
                  </a:cxn>
                  <a:cxn ang="0">
                    <a:pos x="322" y="120"/>
                  </a:cxn>
                  <a:cxn ang="0">
                    <a:pos x="324" y="125"/>
                  </a:cxn>
                  <a:cxn ang="0">
                    <a:pos x="310" y="142"/>
                  </a:cxn>
                  <a:cxn ang="0">
                    <a:pos x="322" y="141"/>
                  </a:cxn>
                  <a:cxn ang="0">
                    <a:pos x="342" y="155"/>
                  </a:cxn>
                  <a:cxn ang="0">
                    <a:pos x="364" y="157"/>
                  </a:cxn>
                  <a:cxn ang="0">
                    <a:pos x="380" y="168"/>
                  </a:cxn>
                  <a:cxn ang="0">
                    <a:pos x="382" y="172"/>
                  </a:cxn>
                  <a:cxn ang="0">
                    <a:pos x="382" y="176"/>
                  </a:cxn>
                  <a:cxn ang="0">
                    <a:pos x="394" y="172"/>
                  </a:cxn>
                  <a:cxn ang="0">
                    <a:pos x="400" y="171"/>
                  </a:cxn>
                  <a:cxn ang="0">
                    <a:pos x="439" y="185"/>
                  </a:cxn>
                  <a:cxn ang="0">
                    <a:pos x="447" y="199"/>
                  </a:cxn>
                  <a:cxn ang="0">
                    <a:pos x="465" y="201"/>
                  </a:cxn>
                  <a:cxn ang="0">
                    <a:pos x="471" y="215"/>
                  </a:cxn>
                  <a:cxn ang="0">
                    <a:pos x="451" y="258"/>
                  </a:cxn>
                  <a:cxn ang="0">
                    <a:pos x="435" y="281"/>
                  </a:cxn>
                </a:cxnLst>
                <a:rect l="0" t="0" r="r" b="b"/>
                <a:pathLst>
                  <a:path w="471" h="281">
                    <a:moveTo>
                      <a:pt x="21" y="280"/>
                    </a:moveTo>
                    <a:cubicBezTo>
                      <a:pt x="32" y="281"/>
                      <a:pt x="25" y="253"/>
                      <a:pt x="24" y="250"/>
                    </a:cubicBezTo>
                    <a:cubicBezTo>
                      <a:pt x="23" y="248"/>
                      <a:pt x="22" y="245"/>
                      <a:pt x="22" y="245"/>
                    </a:cubicBezTo>
                    <a:cubicBezTo>
                      <a:pt x="21" y="243"/>
                      <a:pt x="20" y="221"/>
                      <a:pt x="16" y="218"/>
                    </a:cubicBezTo>
                    <a:cubicBezTo>
                      <a:pt x="13" y="216"/>
                      <a:pt x="4" y="215"/>
                      <a:pt x="4" y="215"/>
                    </a:cubicBezTo>
                    <a:cubicBezTo>
                      <a:pt x="0" y="207"/>
                      <a:pt x="3" y="200"/>
                      <a:pt x="0" y="191"/>
                    </a:cubicBezTo>
                    <a:cubicBezTo>
                      <a:pt x="2" y="185"/>
                      <a:pt x="7" y="186"/>
                      <a:pt x="12" y="180"/>
                    </a:cubicBezTo>
                    <a:cubicBezTo>
                      <a:pt x="14" y="172"/>
                      <a:pt x="14" y="169"/>
                      <a:pt x="6" y="165"/>
                    </a:cubicBezTo>
                    <a:cubicBezTo>
                      <a:pt x="4" y="163"/>
                      <a:pt x="2" y="162"/>
                      <a:pt x="2" y="160"/>
                    </a:cubicBezTo>
                    <a:cubicBezTo>
                      <a:pt x="2" y="150"/>
                      <a:pt x="16" y="123"/>
                      <a:pt x="28" y="120"/>
                    </a:cubicBezTo>
                    <a:cubicBezTo>
                      <a:pt x="32" y="111"/>
                      <a:pt x="40" y="105"/>
                      <a:pt x="44" y="96"/>
                    </a:cubicBezTo>
                    <a:cubicBezTo>
                      <a:pt x="39" y="83"/>
                      <a:pt x="38" y="85"/>
                      <a:pt x="42" y="70"/>
                    </a:cubicBezTo>
                    <a:cubicBezTo>
                      <a:pt x="38" y="60"/>
                      <a:pt x="34" y="48"/>
                      <a:pt x="24" y="43"/>
                    </a:cubicBezTo>
                    <a:cubicBezTo>
                      <a:pt x="18" y="36"/>
                      <a:pt x="10" y="37"/>
                      <a:pt x="20" y="32"/>
                    </a:cubicBezTo>
                    <a:cubicBezTo>
                      <a:pt x="27" y="34"/>
                      <a:pt x="26" y="32"/>
                      <a:pt x="26" y="36"/>
                    </a:cubicBezTo>
                    <a:cubicBezTo>
                      <a:pt x="34" y="41"/>
                      <a:pt x="39" y="39"/>
                      <a:pt x="48" y="35"/>
                    </a:cubicBezTo>
                    <a:cubicBezTo>
                      <a:pt x="45" y="22"/>
                      <a:pt x="48" y="14"/>
                      <a:pt x="64" y="11"/>
                    </a:cubicBezTo>
                    <a:cubicBezTo>
                      <a:pt x="71" y="8"/>
                      <a:pt x="75" y="3"/>
                      <a:pt x="82" y="0"/>
                    </a:cubicBezTo>
                    <a:cubicBezTo>
                      <a:pt x="84" y="1"/>
                      <a:pt x="88" y="0"/>
                      <a:pt x="88" y="2"/>
                    </a:cubicBezTo>
                    <a:cubicBezTo>
                      <a:pt x="90" y="12"/>
                      <a:pt x="75" y="13"/>
                      <a:pt x="92" y="9"/>
                    </a:cubicBezTo>
                    <a:cubicBezTo>
                      <a:pt x="94" y="8"/>
                      <a:pt x="96" y="5"/>
                      <a:pt x="98" y="5"/>
                    </a:cubicBezTo>
                    <a:cubicBezTo>
                      <a:pt x="102" y="4"/>
                      <a:pt x="106" y="7"/>
                      <a:pt x="110" y="8"/>
                    </a:cubicBezTo>
                    <a:cubicBezTo>
                      <a:pt x="112" y="8"/>
                      <a:pt x="116" y="9"/>
                      <a:pt x="116" y="9"/>
                    </a:cubicBezTo>
                    <a:cubicBezTo>
                      <a:pt x="122" y="16"/>
                      <a:pt x="129" y="13"/>
                      <a:pt x="141" y="14"/>
                    </a:cubicBezTo>
                    <a:cubicBezTo>
                      <a:pt x="143" y="21"/>
                      <a:pt x="147" y="22"/>
                      <a:pt x="155" y="24"/>
                    </a:cubicBezTo>
                    <a:cubicBezTo>
                      <a:pt x="159" y="22"/>
                      <a:pt x="163" y="20"/>
                      <a:pt x="167" y="17"/>
                    </a:cubicBezTo>
                    <a:cubicBezTo>
                      <a:pt x="169" y="16"/>
                      <a:pt x="173" y="14"/>
                      <a:pt x="173" y="14"/>
                    </a:cubicBezTo>
                    <a:cubicBezTo>
                      <a:pt x="195" y="26"/>
                      <a:pt x="175" y="20"/>
                      <a:pt x="195" y="14"/>
                    </a:cubicBezTo>
                    <a:cubicBezTo>
                      <a:pt x="207" y="17"/>
                      <a:pt x="201" y="26"/>
                      <a:pt x="211" y="32"/>
                    </a:cubicBezTo>
                    <a:cubicBezTo>
                      <a:pt x="214" y="38"/>
                      <a:pt x="224" y="55"/>
                      <a:pt x="231" y="59"/>
                    </a:cubicBezTo>
                    <a:cubicBezTo>
                      <a:pt x="241" y="70"/>
                      <a:pt x="235" y="67"/>
                      <a:pt x="245" y="70"/>
                    </a:cubicBezTo>
                    <a:cubicBezTo>
                      <a:pt x="249" y="69"/>
                      <a:pt x="253" y="69"/>
                      <a:pt x="257" y="68"/>
                    </a:cubicBezTo>
                    <a:cubicBezTo>
                      <a:pt x="261" y="67"/>
                      <a:pt x="270" y="65"/>
                      <a:pt x="270" y="65"/>
                    </a:cubicBezTo>
                    <a:cubicBezTo>
                      <a:pt x="278" y="66"/>
                      <a:pt x="283" y="67"/>
                      <a:pt x="290" y="71"/>
                    </a:cubicBezTo>
                    <a:cubicBezTo>
                      <a:pt x="304" y="88"/>
                      <a:pt x="282" y="62"/>
                      <a:pt x="300" y="81"/>
                    </a:cubicBezTo>
                    <a:cubicBezTo>
                      <a:pt x="302" y="84"/>
                      <a:pt x="308" y="90"/>
                      <a:pt x="308" y="90"/>
                    </a:cubicBezTo>
                    <a:cubicBezTo>
                      <a:pt x="311" y="98"/>
                      <a:pt x="315" y="103"/>
                      <a:pt x="318" y="111"/>
                    </a:cubicBezTo>
                    <a:cubicBezTo>
                      <a:pt x="319" y="114"/>
                      <a:pt x="321" y="117"/>
                      <a:pt x="322" y="120"/>
                    </a:cubicBezTo>
                    <a:cubicBezTo>
                      <a:pt x="323" y="122"/>
                      <a:pt x="324" y="125"/>
                      <a:pt x="324" y="125"/>
                    </a:cubicBezTo>
                    <a:cubicBezTo>
                      <a:pt x="321" y="132"/>
                      <a:pt x="313" y="134"/>
                      <a:pt x="310" y="142"/>
                    </a:cubicBezTo>
                    <a:cubicBezTo>
                      <a:pt x="313" y="151"/>
                      <a:pt x="317" y="146"/>
                      <a:pt x="322" y="141"/>
                    </a:cubicBezTo>
                    <a:cubicBezTo>
                      <a:pt x="341" y="143"/>
                      <a:pt x="339" y="142"/>
                      <a:pt x="342" y="155"/>
                    </a:cubicBezTo>
                    <a:cubicBezTo>
                      <a:pt x="351" y="150"/>
                      <a:pt x="355" y="152"/>
                      <a:pt x="364" y="157"/>
                    </a:cubicBezTo>
                    <a:cubicBezTo>
                      <a:pt x="369" y="162"/>
                      <a:pt x="372" y="166"/>
                      <a:pt x="380" y="168"/>
                    </a:cubicBezTo>
                    <a:cubicBezTo>
                      <a:pt x="381" y="169"/>
                      <a:pt x="383" y="171"/>
                      <a:pt x="382" y="172"/>
                    </a:cubicBezTo>
                    <a:cubicBezTo>
                      <a:pt x="380" y="176"/>
                      <a:pt x="368" y="172"/>
                      <a:pt x="382" y="176"/>
                    </a:cubicBezTo>
                    <a:cubicBezTo>
                      <a:pt x="386" y="175"/>
                      <a:pt x="390" y="173"/>
                      <a:pt x="394" y="172"/>
                    </a:cubicBezTo>
                    <a:cubicBezTo>
                      <a:pt x="396" y="172"/>
                      <a:pt x="400" y="171"/>
                      <a:pt x="400" y="171"/>
                    </a:cubicBezTo>
                    <a:cubicBezTo>
                      <a:pt x="413" y="177"/>
                      <a:pt x="427" y="179"/>
                      <a:pt x="439" y="185"/>
                    </a:cubicBezTo>
                    <a:cubicBezTo>
                      <a:pt x="441" y="190"/>
                      <a:pt x="445" y="194"/>
                      <a:pt x="447" y="199"/>
                    </a:cubicBezTo>
                    <a:cubicBezTo>
                      <a:pt x="453" y="198"/>
                      <a:pt x="460" y="195"/>
                      <a:pt x="465" y="201"/>
                    </a:cubicBezTo>
                    <a:cubicBezTo>
                      <a:pt x="468" y="205"/>
                      <a:pt x="471" y="215"/>
                      <a:pt x="471" y="215"/>
                    </a:cubicBezTo>
                    <a:cubicBezTo>
                      <a:pt x="468" y="231"/>
                      <a:pt x="469" y="248"/>
                      <a:pt x="451" y="258"/>
                    </a:cubicBezTo>
                    <a:cubicBezTo>
                      <a:pt x="447" y="262"/>
                      <a:pt x="437" y="275"/>
                      <a:pt x="435" y="281"/>
                    </a:cubicBezTo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6" name="Freeform 116"/>
              <p:cNvSpPr>
                <a:spLocks/>
              </p:cNvSpPr>
              <p:nvPr/>
            </p:nvSpPr>
            <p:spPr bwMode="ltGray">
              <a:xfrm>
                <a:off x="3880" y="-7"/>
                <a:ext cx="984" cy="693"/>
              </a:xfrm>
              <a:custGeom>
                <a:avLst/>
                <a:gdLst/>
                <a:ahLst/>
                <a:cxnLst>
                  <a:cxn ang="0">
                    <a:pos x="406" y="6"/>
                  </a:cxn>
                  <a:cxn ang="0">
                    <a:pos x="502" y="34"/>
                  </a:cxn>
                  <a:cxn ang="0">
                    <a:pos x="550" y="38"/>
                  </a:cxn>
                  <a:cxn ang="0">
                    <a:pos x="578" y="130"/>
                  </a:cxn>
                  <a:cxn ang="0">
                    <a:pos x="586" y="90"/>
                  </a:cxn>
                  <a:cxn ang="0">
                    <a:pos x="606" y="70"/>
                  </a:cxn>
                  <a:cxn ang="0">
                    <a:pos x="642" y="126"/>
                  </a:cxn>
                  <a:cxn ang="0">
                    <a:pos x="682" y="98"/>
                  </a:cxn>
                  <a:cxn ang="0">
                    <a:pos x="706" y="86"/>
                  </a:cxn>
                  <a:cxn ang="0">
                    <a:pos x="762" y="2"/>
                  </a:cxn>
                  <a:cxn ang="0">
                    <a:pos x="798" y="70"/>
                  </a:cxn>
                  <a:cxn ang="0">
                    <a:pos x="798" y="130"/>
                  </a:cxn>
                  <a:cxn ang="0">
                    <a:pos x="790" y="158"/>
                  </a:cxn>
                  <a:cxn ang="0">
                    <a:pos x="766" y="162"/>
                  </a:cxn>
                  <a:cxn ang="0">
                    <a:pos x="762" y="186"/>
                  </a:cxn>
                  <a:cxn ang="0">
                    <a:pos x="802" y="226"/>
                  </a:cxn>
                  <a:cxn ang="0">
                    <a:pos x="786" y="322"/>
                  </a:cxn>
                  <a:cxn ang="0">
                    <a:pos x="830" y="414"/>
                  </a:cxn>
                  <a:cxn ang="0">
                    <a:pos x="854" y="450"/>
                  </a:cxn>
                  <a:cxn ang="0">
                    <a:pos x="830" y="450"/>
                  </a:cxn>
                  <a:cxn ang="0">
                    <a:pos x="746" y="378"/>
                  </a:cxn>
                  <a:cxn ang="0">
                    <a:pos x="678" y="402"/>
                  </a:cxn>
                  <a:cxn ang="0">
                    <a:pos x="590" y="442"/>
                  </a:cxn>
                  <a:cxn ang="0">
                    <a:pos x="642" y="578"/>
                  </a:cxn>
                  <a:cxn ang="0">
                    <a:pos x="710" y="610"/>
                  </a:cxn>
                  <a:cxn ang="0">
                    <a:pos x="738" y="550"/>
                  </a:cxn>
                  <a:cxn ang="0">
                    <a:pos x="774" y="570"/>
                  </a:cxn>
                  <a:cxn ang="0">
                    <a:pos x="766" y="630"/>
                  </a:cxn>
                  <a:cxn ang="0">
                    <a:pos x="802" y="670"/>
                  </a:cxn>
                  <a:cxn ang="0">
                    <a:pos x="838" y="658"/>
                  </a:cxn>
                  <a:cxn ang="0">
                    <a:pos x="922" y="806"/>
                  </a:cxn>
                  <a:cxn ang="0">
                    <a:pos x="942" y="826"/>
                  </a:cxn>
                  <a:cxn ang="0">
                    <a:pos x="874" y="810"/>
                  </a:cxn>
                  <a:cxn ang="0">
                    <a:pos x="830" y="758"/>
                  </a:cxn>
                  <a:cxn ang="0">
                    <a:pos x="778" y="710"/>
                  </a:cxn>
                  <a:cxn ang="0">
                    <a:pos x="702" y="662"/>
                  </a:cxn>
                  <a:cxn ang="0">
                    <a:pos x="614" y="646"/>
                  </a:cxn>
                  <a:cxn ang="0">
                    <a:pos x="506" y="594"/>
                  </a:cxn>
                  <a:cxn ang="0">
                    <a:pos x="462" y="506"/>
                  </a:cxn>
                  <a:cxn ang="0">
                    <a:pos x="430" y="462"/>
                  </a:cxn>
                  <a:cxn ang="0">
                    <a:pos x="382" y="430"/>
                  </a:cxn>
                  <a:cxn ang="0">
                    <a:pos x="342" y="370"/>
                  </a:cxn>
                  <a:cxn ang="0">
                    <a:pos x="354" y="414"/>
                  </a:cxn>
                  <a:cxn ang="0">
                    <a:pos x="418" y="494"/>
                  </a:cxn>
                  <a:cxn ang="0">
                    <a:pos x="422" y="526"/>
                  </a:cxn>
                  <a:cxn ang="0">
                    <a:pos x="394" y="498"/>
                  </a:cxn>
                  <a:cxn ang="0">
                    <a:pos x="354" y="466"/>
                  </a:cxn>
                  <a:cxn ang="0">
                    <a:pos x="314" y="402"/>
                  </a:cxn>
                  <a:cxn ang="0">
                    <a:pos x="266" y="346"/>
                  </a:cxn>
                  <a:cxn ang="0">
                    <a:pos x="210" y="314"/>
                  </a:cxn>
                  <a:cxn ang="0">
                    <a:pos x="154" y="238"/>
                  </a:cxn>
                  <a:cxn ang="0">
                    <a:pos x="66" y="66"/>
                  </a:cxn>
                  <a:cxn ang="0">
                    <a:pos x="34" y="38"/>
                  </a:cxn>
                  <a:cxn ang="0">
                    <a:pos x="46" y="22"/>
                  </a:cxn>
                  <a:cxn ang="0">
                    <a:pos x="102" y="70"/>
                  </a:cxn>
                </a:cxnLst>
                <a:rect l="0" t="0" r="r" b="b"/>
                <a:pathLst>
                  <a:path w="984" h="844">
                    <a:moveTo>
                      <a:pt x="82" y="38"/>
                    </a:moveTo>
                    <a:lnTo>
                      <a:pt x="406" y="6"/>
                    </a:lnTo>
                    <a:cubicBezTo>
                      <a:pt x="497" y="22"/>
                      <a:pt x="465" y="0"/>
                      <a:pt x="474" y="54"/>
                    </a:cubicBezTo>
                    <a:cubicBezTo>
                      <a:pt x="492" y="48"/>
                      <a:pt x="484" y="40"/>
                      <a:pt x="502" y="34"/>
                    </a:cubicBezTo>
                    <a:cubicBezTo>
                      <a:pt x="510" y="37"/>
                      <a:pt x="517" y="46"/>
                      <a:pt x="526" y="46"/>
                    </a:cubicBezTo>
                    <a:cubicBezTo>
                      <a:pt x="534" y="46"/>
                      <a:pt x="550" y="38"/>
                      <a:pt x="550" y="38"/>
                    </a:cubicBezTo>
                    <a:cubicBezTo>
                      <a:pt x="556" y="55"/>
                      <a:pt x="552" y="60"/>
                      <a:pt x="542" y="74"/>
                    </a:cubicBezTo>
                    <a:cubicBezTo>
                      <a:pt x="555" y="114"/>
                      <a:pt x="550" y="102"/>
                      <a:pt x="578" y="130"/>
                    </a:cubicBezTo>
                    <a:cubicBezTo>
                      <a:pt x="584" y="148"/>
                      <a:pt x="590" y="148"/>
                      <a:pt x="606" y="138"/>
                    </a:cubicBezTo>
                    <a:cubicBezTo>
                      <a:pt x="600" y="119"/>
                      <a:pt x="594" y="107"/>
                      <a:pt x="586" y="90"/>
                    </a:cubicBezTo>
                    <a:cubicBezTo>
                      <a:pt x="583" y="82"/>
                      <a:pt x="578" y="66"/>
                      <a:pt x="578" y="66"/>
                    </a:cubicBezTo>
                    <a:cubicBezTo>
                      <a:pt x="585" y="44"/>
                      <a:pt x="597" y="56"/>
                      <a:pt x="606" y="70"/>
                    </a:cubicBezTo>
                    <a:cubicBezTo>
                      <a:pt x="609" y="86"/>
                      <a:pt x="608" y="117"/>
                      <a:pt x="626" y="90"/>
                    </a:cubicBezTo>
                    <a:cubicBezTo>
                      <a:pt x="648" y="97"/>
                      <a:pt x="646" y="104"/>
                      <a:pt x="642" y="126"/>
                    </a:cubicBezTo>
                    <a:cubicBezTo>
                      <a:pt x="650" y="150"/>
                      <a:pt x="665" y="141"/>
                      <a:pt x="682" y="130"/>
                    </a:cubicBezTo>
                    <a:cubicBezTo>
                      <a:pt x="689" y="108"/>
                      <a:pt x="673" y="124"/>
                      <a:pt x="682" y="98"/>
                    </a:cubicBezTo>
                    <a:cubicBezTo>
                      <a:pt x="683" y="94"/>
                      <a:pt x="690" y="96"/>
                      <a:pt x="694" y="94"/>
                    </a:cubicBezTo>
                    <a:cubicBezTo>
                      <a:pt x="698" y="92"/>
                      <a:pt x="702" y="89"/>
                      <a:pt x="706" y="86"/>
                    </a:cubicBezTo>
                    <a:cubicBezTo>
                      <a:pt x="717" y="54"/>
                      <a:pt x="688" y="54"/>
                      <a:pt x="742" y="46"/>
                    </a:cubicBezTo>
                    <a:cubicBezTo>
                      <a:pt x="748" y="27"/>
                      <a:pt x="741" y="9"/>
                      <a:pt x="762" y="2"/>
                    </a:cubicBezTo>
                    <a:cubicBezTo>
                      <a:pt x="788" y="11"/>
                      <a:pt x="777" y="38"/>
                      <a:pt x="802" y="46"/>
                    </a:cubicBezTo>
                    <a:cubicBezTo>
                      <a:pt x="831" y="36"/>
                      <a:pt x="805" y="63"/>
                      <a:pt x="798" y="70"/>
                    </a:cubicBezTo>
                    <a:cubicBezTo>
                      <a:pt x="789" y="96"/>
                      <a:pt x="787" y="96"/>
                      <a:pt x="802" y="118"/>
                    </a:cubicBezTo>
                    <a:cubicBezTo>
                      <a:pt x="801" y="122"/>
                      <a:pt x="801" y="127"/>
                      <a:pt x="798" y="130"/>
                    </a:cubicBezTo>
                    <a:cubicBezTo>
                      <a:pt x="794" y="133"/>
                      <a:pt x="784" y="129"/>
                      <a:pt x="782" y="134"/>
                    </a:cubicBezTo>
                    <a:cubicBezTo>
                      <a:pt x="780" y="142"/>
                      <a:pt x="790" y="158"/>
                      <a:pt x="790" y="158"/>
                    </a:cubicBezTo>
                    <a:cubicBezTo>
                      <a:pt x="786" y="161"/>
                      <a:pt x="783" y="165"/>
                      <a:pt x="778" y="166"/>
                    </a:cubicBezTo>
                    <a:cubicBezTo>
                      <a:pt x="774" y="167"/>
                      <a:pt x="769" y="159"/>
                      <a:pt x="766" y="162"/>
                    </a:cubicBezTo>
                    <a:cubicBezTo>
                      <a:pt x="758" y="170"/>
                      <a:pt x="794" y="182"/>
                      <a:pt x="794" y="182"/>
                    </a:cubicBezTo>
                    <a:cubicBezTo>
                      <a:pt x="804" y="211"/>
                      <a:pt x="775" y="190"/>
                      <a:pt x="762" y="186"/>
                    </a:cubicBezTo>
                    <a:cubicBezTo>
                      <a:pt x="767" y="194"/>
                      <a:pt x="773" y="202"/>
                      <a:pt x="778" y="210"/>
                    </a:cubicBezTo>
                    <a:cubicBezTo>
                      <a:pt x="783" y="218"/>
                      <a:pt x="802" y="226"/>
                      <a:pt x="802" y="226"/>
                    </a:cubicBezTo>
                    <a:cubicBezTo>
                      <a:pt x="813" y="242"/>
                      <a:pt x="804" y="245"/>
                      <a:pt x="810" y="262"/>
                    </a:cubicBezTo>
                    <a:cubicBezTo>
                      <a:pt x="803" y="282"/>
                      <a:pt x="793" y="301"/>
                      <a:pt x="786" y="322"/>
                    </a:cubicBezTo>
                    <a:cubicBezTo>
                      <a:pt x="783" y="330"/>
                      <a:pt x="778" y="346"/>
                      <a:pt x="778" y="346"/>
                    </a:cubicBezTo>
                    <a:cubicBezTo>
                      <a:pt x="785" y="366"/>
                      <a:pt x="817" y="394"/>
                      <a:pt x="830" y="414"/>
                    </a:cubicBezTo>
                    <a:cubicBezTo>
                      <a:pt x="835" y="422"/>
                      <a:pt x="841" y="430"/>
                      <a:pt x="846" y="438"/>
                    </a:cubicBezTo>
                    <a:cubicBezTo>
                      <a:pt x="849" y="442"/>
                      <a:pt x="854" y="450"/>
                      <a:pt x="854" y="450"/>
                    </a:cubicBezTo>
                    <a:cubicBezTo>
                      <a:pt x="853" y="457"/>
                      <a:pt x="855" y="466"/>
                      <a:pt x="850" y="470"/>
                    </a:cubicBezTo>
                    <a:cubicBezTo>
                      <a:pt x="844" y="475"/>
                      <a:pt x="831" y="451"/>
                      <a:pt x="830" y="450"/>
                    </a:cubicBezTo>
                    <a:cubicBezTo>
                      <a:pt x="811" y="431"/>
                      <a:pt x="789" y="421"/>
                      <a:pt x="774" y="398"/>
                    </a:cubicBezTo>
                    <a:cubicBezTo>
                      <a:pt x="769" y="379"/>
                      <a:pt x="766" y="371"/>
                      <a:pt x="746" y="378"/>
                    </a:cubicBezTo>
                    <a:cubicBezTo>
                      <a:pt x="717" y="368"/>
                      <a:pt x="730" y="368"/>
                      <a:pt x="706" y="374"/>
                    </a:cubicBezTo>
                    <a:cubicBezTo>
                      <a:pt x="688" y="402"/>
                      <a:pt x="699" y="395"/>
                      <a:pt x="678" y="402"/>
                    </a:cubicBezTo>
                    <a:cubicBezTo>
                      <a:pt x="654" y="386"/>
                      <a:pt x="650" y="390"/>
                      <a:pt x="618" y="394"/>
                    </a:cubicBezTo>
                    <a:cubicBezTo>
                      <a:pt x="607" y="411"/>
                      <a:pt x="601" y="426"/>
                      <a:pt x="590" y="442"/>
                    </a:cubicBezTo>
                    <a:cubicBezTo>
                      <a:pt x="600" y="471"/>
                      <a:pt x="593" y="459"/>
                      <a:pt x="606" y="478"/>
                    </a:cubicBezTo>
                    <a:cubicBezTo>
                      <a:pt x="593" y="518"/>
                      <a:pt x="622" y="548"/>
                      <a:pt x="642" y="578"/>
                    </a:cubicBezTo>
                    <a:cubicBezTo>
                      <a:pt x="651" y="591"/>
                      <a:pt x="651" y="601"/>
                      <a:pt x="666" y="606"/>
                    </a:cubicBezTo>
                    <a:cubicBezTo>
                      <a:pt x="680" y="627"/>
                      <a:pt x="691" y="623"/>
                      <a:pt x="710" y="610"/>
                    </a:cubicBezTo>
                    <a:cubicBezTo>
                      <a:pt x="729" y="616"/>
                      <a:pt x="729" y="606"/>
                      <a:pt x="734" y="590"/>
                    </a:cubicBezTo>
                    <a:cubicBezTo>
                      <a:pt x="735" y="577"/>
                      <a:pt x="731" y="562"/>
                      <a:pt x="738" y="550"/>
                    </a:cubicBezTo>
                    <a:cubicBezTo>
                      <a:pt x="742" y="543"/>
                      <a:pt x="762" y="542"/>
                      <a:pt x="762" y="542"/>
                    </a:cubicBezTo>
                    <a:cubicBezTo>
                      <a:pt x="783" y="547"/>
                      <a:pt x="786" y="552"/>
                      <a:pt x="774" y="570"/>
                    </a:cubicBezTo>
                    <a:cubicBezTo>
                      <a:pt x="779" y="590"/>
                      <a:pt x="790" y="605"/>
                      <a:pt x="770" y="618"/>
                    </a:cubicBezTo>
                    <a:cubicBezTo>
                      <a:pt x="769" y="622"/>
                      <a:pt x="764" y="626"/>
                      <a:pt x="766" y="630"/>
                    </a:cubicBezTo>
                    <a:cubicBezTo>
                      <a:pt x="768" y="634"/>
                      <a:pt x="775" y="634"/>
                      <a:pt x="778" y="638"/>
                    </a:cubicBezTo>
                    <a:cubicBezTo>
                      <a:pt x="788" y="651"/>
                      <a:pt x="786" y="660"/>
                      <a:pt x="802" y="670"/>
                    </a:cubicBezTo>
                    <a:cubicBezTo>
                      <a:pt x="810" y="667"/>
                      <a:pt x="818" y="665"/>
                      <a:pt x="826" y="662"/>
                    </a:cubicBezTo>
                    <a:cubicBezTo>
                      <a:pt x="830" y="661"/>
                      <a:pt x="838" y="658"/>
                      <a:pt x="838" y="658"/>
                    </a:cubicBezTo>
                    <a:cubicBezTo>
                      <a:pt x="857" y="664"/>
                      <a:pt x="864" y="680"/>
                      <a:pt x="870" y="698"/>
                    </a:cubicBezTo>
                    <a:cubicBezTo>
                      <a:pt x="859" y="731"/>
                      <a:pt x="887" y="794"/>
                      <a:pt x="922" y="806"/>
                    </a:cubicBezTo>
                    <a:cubicBezTo>
                      <a:pt x="938" y="801"/>
                      <a:pt x="941" y="792"/>
                      <a:pt x="958" y="798"/>
                    </a:cubicBezTo>
                    <a:cubicBezTo>
                      <a:pt x="984" y="837"/>
                      <a:pt x="928" y="784"/>
                      <a:pt x="942" y="826"/>
                    </a:cubicBezTo>
                    <a:cubicBezTo>
                      <a:pt x="936" y="844"/>
                      <a:pt x="930" y="844"/>
                      <a:pt x="914" y="834"/>
                    </a:cubicBezTo>
                    <a:cubicBezTo>
                      <a:pt x="903" y="817"/>
                      <a:pt x="890" y="821"/>
                      <a:pt x="874" y="810"/>
                    </a:cubicBezTo>
                    <a:cubicBezTo>
                      <a:pt x="851" y="776"/>
                      <a:pt x="882" y="816"/>
                      <a:pt x="854" y="794"/>
                    </a:cubicBezTo>
                    <a:cubicBezTo>
                      <a:pt x="843" y="785"/>
                      <a:pt x="840" y="768"/>
                      <a:pt x="830" y="758"/>
                    </a:cubicBezTo>
                    <a:cubicBezTo>
                      <a:pt x="824" y="739"/>
                      <a:pt x="817" y="724"/>
                      <a:pt x="798" y="718"/>
                    </a:cubicBezTo>
                    <a:cubicBezTo>
                      <a:pt x="791" y="696"/>
                      <a:pt x="800" y="712"/>
                      <a:pt x="778" y="710"/>
                    </a:cubicBezTo>
                    <a:cubicBezTo>
                      <a:pt x="767" y="709"/>
                      <a:pt x="746" y="702"/>
                      <a:pt x="746" y="702"/>
                    </a:cubicBezTo>
                    <a:cubicBezTo>
                      <a:pt x="729" y="691"/>
                      <a:pt x="720" y="674"/>
                      <a:pt x="702" y="662"/>
                    </a:cubicBezTo>
                    <a:cubicBezTo>
                      <a:pt x="694" y="665"/>
                      <a:pt x="687" y="673"/>
                      <a:pt x="678" y="674"/>
                    </a:cubicBezTo>
                    <a:cubicBezTo>
                      <a:pt x="657" y="677"/>
                      <a:pt x="630" y="657"/>
                      <a:pt x="614" y="646"/>
                    </a:cubicBezTo>
                    <a:cubicBezTo>
                      <a:pt x="600" y="637"/>
                      <a:pt x="580" y="639"/>
                      <a:pt x="566" y="630"/>
                    </a:cubicBezTo>
                    <a:cubicBezTo>
                      <a:pt x="546" y="617"/>
                      <a:pt x="525" y="607"/>
                      <a:pt x="506" y="594"/>
                    </a:cubicBezTo>
                    <a:cubicBezTo>
                      <a:pt x="513" y="572"/>
                      <a:pt x="509" y="551"/>
                      <a:pt x="490" y="538"/>
                    </a:cubicBezTo>
                    <a:cubicBezTo>
                      <a:pt x="485" y="522"/>
                      <a:pt x="476" y="515"/>
                      <a:pt x="462" y="506"/>
                    </a:cubicBezTo>
                    <a:cubicBezTo>
                      <a:pt x="441" y="474"/>
                      <a:pt x="469" y="513"/>
                      <a:pt x="442" y="486"/>
                    </a:cubicBezTo>
                    <a:cubicBezTo>
                      <a:pt x="436" y="480"/>
                      <a:pt x="436" y="468"/>
                      <a:pt x="430" y="462"/>
                    </a:cubicBezTo>
                    <a:cubicBezTo>
                      <a:pt x="427" y="459"/>
                      <a:pt x="422" y="459"/>
                      <a:pt x="418" y="458"/>
                    </a:cubicBezTo>
                    <a:cubicBezTo>
                      <a:pt x="407" y="447"/>
                      <a:pt x="382" y="430"/>
                      <a:pt x="382" y="430"/>
                    </a:cubicBezTo>
                    <a:cubicBezTo>
                      <a:pt x="371" y="413"/>
                      <a:pt x="358" y="399"/>
                      <a:pt x="346" y="382"/>
                    </a:cubicBezTo>
                    <a:cubicBezTo>
                      <a:pt x="344" y="378"/>
                      <a:pt x="345" y="373"/>
                      <a:pt x="342" y="370"/>
                    </a:cubicBezTo>
                    <a:cubicBezTo>
                      <a:pt x="339" y="367"/>
                      <a:pt x="334" y="367"/>
                      <a:pt x="330" y="366"/>
                    </a:cubicBezTo>
                    <a:cubicBezTo>
                      <a:pt x="322" y="390"/>
                      <a:pt x="342" y="398"/>
                      <a:pt x="354" y="414"/>
                    </a:cubicBezTo>
                    <a:cubicBezTo>
                      <a:pt x="368" y="432"/>
                      <a:pt x="372" y="446"/>
                      <a:pt x="390" y="458"/>
                    </a:cubicBezTo>
                    <a:cubicBezTo>
                      <a:pt x="409" y="487"/>
                      <a:pt x="399" y="475"/>
                      <a:pt x="418" y="494"/>
                    </a:cubicBezTo>
                    <a:cubicBezTo>
                      <a:pt x="423" y="510"/>
                      <a:pt x="428" y="517"/>
                      <a:pt x="442" y="526"/>
                    </a:cubicBezTo>
                    <a:cubicBezTo>
                      <a:pt x="450" y="550"/>
                      <a:pt x="432" y="533"/>
                      <a:pt x="422" y="526"/>
                    </a:cubicBezTo>
                    <a:cubicBezTo>
                      <a:pt x="399" y="492"/>
                      <a:pt x="430" y="532"/>
                      <a:pt x="402" y="510"/>
                    </a:cubicBezTo>
                    <a:cubicBezTo>
                      <a:pt x="398" y="507"/>
                      <a:pt x="397" y="501"/>
                      <a:pt x="394" y="498"/>
                    </a:cubicBezTo>
                    <a:cubicBezTo>
                      <a:pt x="391" y="495"/>
                      <a:pt x="386" y="493"/>
                      <a:pt x="382" y="490"/>
                    </a:cubicBezTo>
                    <a:cubicBezTo>
                      <a:pt x="377" y="474"/>
                      <a:pt x="370" y="471"/>
                      <a:pt x="354" y="466"/>
                    </a:cubicBezTo>
                    <a:cubicBezTo>
                      <a:pt x="344" y="452"/>
                      <a:pt x="340" y="447"/>
                      <a:pt x="346" y="430"/>
                    </a:cubicBezTo>
                    <a:cubicBezTo>
                      <a:pt x="338" y="418"/>
                      <a:pt x="314" y="402"/>
                      <a:pt x="314" y="402"/>
                    </a:cubicBezTo>
                    <a:cubicBezTo>
                      <a:pt x="306" y="390"/>
                      <a:pt x="298" y="378"/>
                      <a:pt x="290" y="366"/>
                    </a:cubicBezTo>
                    <a:cubicBezTo>
                      <a:pt x="284" y="357"/>
                      <a:pt x="273" y="354"/>
                      <a:pt x="266" y="346"/>
                    </a:cubicBezTo>
                    <a:cubicBezTo>
                      <a:pt x="263" y="342"/>
                      <a:pt x="262" y="337"/>
                      <a:pt x="258" y="334"/>
                    </a:cubicBezTo>
                    <a:cubicBezTo>
                      <a:pt x="243" y="324"/>
                      <a:pt x="225" y="324"/>
                      <a:pt x="210" y="314"/>
                    </a:cubicBezTo>
                    <a:cubicBezTo>
                      <a:pt x="201" y="300"/>
                      <a:pt x="194" y="291"/>
                      <a:pt x="178" y="286"/>
                    </a:cubicBezTo>
                    <a:cubicBezTo>
                      <a:pt x="160" y="260"/>
                      <a:pt x="192" y="247"/>
                      <a:pt x="154" y="238"/>
                    </a:cubicBezTo>
                    <a:cubicBezTo>
                      <a:pt x="111" y="209"/>
                      <a:pt x="106" y="149"/>
                      <a:pt x="90" y="102"/>
                    </a:cubicBezTo>
                    <a:cubicBezTo>
                      <a:pt x="86" y="90"/>
                      <a:pt x="76" y="73"/>
                      <a:pt x="66" y="66"/>
                    </a:cubicBezTo>
                    <a:cubicBezTo>
                      <a:pt x="58" y="60"/>
                      <a:pt x="42" y="50"/>
                      <a:pt x="42" y="50"/>
                    </a:cubicBezTo>
                    <a:cubicBezTo>
                      <a:pt x="39" y="46"/>
                      <a:pt x="38" y="41"/>
                      <a:pt x="34" y="38"/>
                    </a:cubicBezTo>
                    <a:cubicBezTo>
                      <a:pt x="27" y="34"/>
                      <a:pt x="10" y="30"/>
                      <a:pt x="10" y="30"/>
                    </a:cubicBezTo>
                    <a:cubicBezTo>
                      <a:pt x="0" y="1"/>
                      <a:pt x="31" y="17"/>
                      <a:pt x="46" y="22"/>
                    </a:cubicBezTo>
                    <a:cubicBezTo>
                      <a:pt x="65" y="51"/>
                      <a:pt x="61" y="41"/>
                      <a:pt x="86" y="58"/>
                    </a:cubicBezTo>
                    <a:cubicBezTo>
                      <a:pt x="94" y="70"/>
                      <a:pt x="94" y="93"/>
                      <a:pt x="102" y="70"/>
                    </a:cubicBezTo>
                    <a:cubicBezTo>
                      <a:pt x="95" y="49"/>
                      <a:pt x="82" y="62"/>
                      <a:pt x="82" y="3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7" name="Freeform 117"/>
              <p:cNvSpPr>
                <a:spLocks/>
              </p:cNvSpPr>
              <p:nvPr/>
            </p:nvSpPr>
            <p:spPr bwMode="ltGray">
              <a:xfrm>
                <a:off x="3577" y="490"/>
                <a:ext cx="36" cy="39"/>
              </a:xfrm>
              <a:custGeom>
                <a:avLst/>
                <a:gdLst/>
                <a:ahLst/>
                <a:cxnLst>
                  <a:cxn ang="0">
                    <a:pos x="6" y="28"/>
                  </a:cxn>
                  <a:cxn ang="0">
                    <a:pos x="10" y="48"/>
                  </a:cxn>
                  <a:cxn ang="0">
                    <a:pos x="6" y="28"/>
                  </a:cxn>
                </a:cxnLst>
                <a:rect l="0" t="0" r="r" b="b"/>
                <a:pathLst>
                  <a:path w="36" h="48">
                    <a:moveTo>
                      <a:pt x="6" y="28"/>
                    </a:moveTo>
                    <a:cubicBezTo>
                      <a:pt x="25" y="0"/>
                      <a:pt x="36" y="31"/>
                      <a:pt x="10" y="48"/>
                    </a:cubicBezTo>
                    <a:cubicBezTo>
                      <a:pt x="0" y="34"/>
                      <a:pt x="0" y="40"/>
                      <a:pt x="6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8" name="Freeform 118"/>
              <p:cNvSpPr>
                <a:spLocks/>
              </p:cNvSpPr>
              <p:nvPr/>
            </p:nvSpPr>
            <p:spPr bwMode="ltGray">
              <a:xfrm>
                <a:off x="3549" y="474"/>
                <a:ext cx="38" cy="29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2" y="1"/>
                  </a:cxn>
                  <a:cxn ang="0">
                    <a:pos x="36" y="17"/>
                  </a:cxn>
                  <a:cxn ang="0">
                    <a:pos x="8" y="17"/>
                  </a:cxn>
                  <a:cxn ang="0">
                    <a:pos x="0" y="5"/>
                  </a:cxn>
                </a:cxnLst>
                <a:rect l="0" t="0" r="r" b="b"/>
                <a:pathLst>
                  <a:path w="36" h="37">
                    <a:moveTo>
                      <a:pt x="0" y="5"/>
                    </a:moveTo>
                    <a:cubicBezTo>
                      <a:pt x="4" y="4"/>
                      <a:pt x="8" y="0"/>
                      <a:pt x="12" y="1"/>
                    </a:cubicBezTo>
                    <a:cubicBezTo>
                      <a:pt x="21" y="4"/>
                      <a:pt x="36" y="17"/>
                      <a:pt x="36" y="17"/>
                    </a:cubicBezTo>
                    <a:cubicBezTo>
                      <a:pt x="29" y="37"/>
                      <a:pt x="22" y="26"/>
                      <a:pt x="8" y="17"/>
                    </a:cubicBezTo>
                    <a:cubicBezTo>
                      <a:pt x="5" y="13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599" name="Freeform 119"/>
              <p:cNvSpPr>
                <a:spLocks/>
              </p:cNvSpPr>
              <p:nvPr/>
            </p:nvSpPr>
            <p:spPr bwMode="ltGray">
              <a:xfrm>
                <a:off x="4686" y="395"/>
                <a:ext cx="171" cy="80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28" y="25"/>
                  </a:cxn>
                  <a:cxn ang="0">
                    <a:pos x="56" y="21"/>
                  </a:cxn>
                  <a:cxn ang="0">
                    <a:pos x="80" y="9"/>
                  </a:cxn>
                  <a:cxn ang="0">
                    <a:pos x="64" y="25"/>
                  </a:cxn>
                  <a:cxn ang="0">
                    <a:pos x="124" y="49"/>
                  </a:cxn>
                  <a:cxn ang="0">
                    <a:pos x="160" y="65"/>
                  </a:cxn>
                  <a:cxn ang="0">
                    <a:pos x="116" y="77"/>
                  </a:cxn>
                  <a:cxn ang="0">
                    <a:pos x="88" y="57"/>
                  </a:cxn>
                  <a:cxn ang="0">
                    <a:pos x="76" y="53"/>
                  </a:cxn>
                  <a:cxn ang="0">
                    <a:pos x="24" y="41"/>
                  </a:cxn>
                  <a:cxn ang="0">
                    <a:pos x="0" y="49"/>
                  </a:cxn>
                </a:cxnLst>
                <a:rect l="0" t="0" r="r" b="b"/>
                <a:pathLst>
                  <a:path w="170" h="96">
                    <a:moveTo>
                      <a:pt x="0" y="49"/>
                    </a:moveTo>
                    <a:cubicBezTo>
                      <a:pt x="5" y="33"/>
                      <a:pt x="12" y="30"/>
                      <a:pt x="28" y="25"/>
                    </a:cubicBezTo>
                    <a:cubicBezTo>
                      <a:pt x="20" y="0"/>
                      <a:pt x="42" y="16"/>
                      <a:pt x="56" y="21"/>
                    </a:cubicBezTo>
                    <a:cubicBezTo>
                      <a:pt x="56" y="21"/>
                      <a:pt x="77" y="6"/>
                      <a:pt x="80" y="9"/>
                    </a:cubicBezTo>
                    <a:cubicBezTo>
                      <a:pt x="85" y="14"/>
                      <a:pt x="71" y="23"/>
                      <a:pt x="64" y="25"/>
                    </a:cubicBezTo>
                    <a:cubicBezTo>
                      <a:pt x="82" y="37"/>
                      <a:pt x="103" y="42"/>
                      <a:pt x="124" y="49"/>
                    </a:cubicBezTo>
                    <a:cubicBezTo>
                      <a:pt x="136" y="53"/>
                      <a:pt x="160" y="65"/>
                      <a:pt x="160" y="65"/>
                    </a:cubicBezTo>
                    <a:cubicBezTo>
                      <a:pt x="170" y="96"/>
                      <a:pt x="134" y="83"/>
                      <a:pt x="116" y="77"/>
                    </a:cubicBezTo>
                    <a:cubicBezTo>
                      <a:pt x="109" y="57"/>
                      <a:pt x="116" y="66"/>
                      <a:pt x="88" y="57"/>
                    </a:cubicBezTo>
                    <a:cubicBezTo>
                      <a:pt x="84" y="56"/>
                      <a:pt x="76" y="53"/>
                      <a:pt x="76" y="53"/>
                    </a:cubicBezTo>
                    <a:cubicBezTo>
                      <a:pt x="57" y="34"/>
                      <a:pt x="53" y="37"/>
                      <a:pt x="24" y="41"/>
                    </a:cubicBezTo>
                    <a:cubicBezTo>
                      <a:pt x="9" y="51"/>
                      <a:pt x="17" y="49"/>
                      <a:pt x="0" y="4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0" name="Freeform 120"/>
              <p:cNvSpPr>
                <a:spLocks/>
              </p:cNvSpPr>
              <p:nvPr/>
            </p:nvSpPr>
            <p:spPr bwMode="ltGray">
              <a:xfrm>
                <a:off x="4867" y="461"/>
                <a:ext cx="138" cy="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4"/>
                  </a:cxn>
                  <a:cxn ang="0">
                    <a:pos x="88" y="24"/>
                  </a:cxn>
                  <a:cxn ang="0">
                    <a:pos x="112" y="20"/>
                  </a:cxn>
                  <a:cxn ang="0">
                    <a:pos x="108" y="44"/>
                  </a:cxn>
                  <a:cxn ang="0">
                    <a:pos x="64" y="40"/>
                  </a:cxn>
                  <a:cxn ang="0">
                    <a:pos x="0" y="36"/>
                  </a:cxn>
                  <a:cxn ang="0">
                    <a:pos x="28" y="20"/>
                  </a:cxn>
                  <a:cxn ang="0">
                    <a:pos x="0" y="0"/>
                  </a:cxn>
                </a:cxnLst>
                <a:rect l="0" t="0" r="r" b="b"/>
                <a:pathLst>
                  <a:path w="138" h="44">
                    <a:moveTo>
                      <a:pt x="0" y="0"/>
                    </a:moveTo>
                    <a:cubicBezTo>
                      <a:pt x="19" y="3"/>
                      <a:pt x="35" y="10"/>
                      <a:pt x="52" y="4"/>
                    </a:cubicBezTo>
                    <a:cubicBezTo>
                      <a:pt x="87" y="11"/>
                      <a:pt x="61" y="15"/>
                      <a:pt x="88" y="24"/>
                    </a:cubicBezTo>
                    <a:cubicBezTo>
                      <a:pt x="96" y="23"/>
                      <a:pt x="104" y="19"/>
                      <a:pt x="112" y="20"/>
                    </a:cubicBezTo>
                    <a:cubicBezTo>
                      <a:pt x="138" y="23"/>
                      <a:pt x="118" y="41"/>
                      <a:pt x="108" y="44"/>
                    </a:cubicBezTo>
                    <a:cubicBezTo>
                      <a:pt x="78" y="34"/>
                      <a:pt x="92" y="34"/>
                      <a:pt x="64" y="40"/>
                    </a:cubicBezTo>
                    <a:cubicBezTo>
                      <a:pt x="41" y="37"/>
                      <a:pt x="22" y="41"/>
                      <a:pt x="0" y="36"/>
                    </a:cubicBezTo>
                    <a:cubicBezTo>
                      <a:pt x="6" y="11"/>
                      <a:pt x="7" y="27"/>
                      <a:pt x="28" y="20"/>
                    </a:cubicBezTo>
                    <a:cubicBezTo>
                      <a:pt x="17" y="13"/>
                      <a:pt x="0" y="13"/>
                      <a:pt x="0" y="0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1" name="Freeform 121"/>
              <p:cNvSpPr>
                <a:spLocks/>
              </p:cNvSpPr>
              <p:nvPr/>
            </p:nvSpPr>
            <p:spPr bwMode="ltGray">
              <a:xfrm>
                <a:off x="4794" y="480"/>
                <a:ext cx="56" cy="35"/>
              </a:xfrm>
              <a:custGeom>
                <a:avLst/>
                <a:gdLst/>
                <a:ahLst/>
                <a:cxnLst>
                  <a:cxn ang="0">
                    <a:pos x="17" y="25"/>
                  </a:cxn>
                  <a:cxn ang="0">
                    <a:pos x="37" y="13"/>
                  </a:cxn>
                  <a:cxn ang="0">
                    <a:pos x="17" y="25"/>
                  </a:cxn>
                </a:cxnLst>
                <a:rect l="0" t="0" r="r" b="b"/>
                <a:pathLst>
                  <a:path w="57" h="42">
                    <a:moveTo>
                      <a:pt x="17" y="25"/>
                    </a:moveTo>
                    <a:cubicBezTo>
                      <a:pt x="0" y="0"/>
                      <a:pt x="21" y="9"/>
                      <a:pt x="37" y="13"/>
                    </a:cubicBezTo>
                    <a:cubicBezTo>
                      <a:pt x="57" y="42"/>
                      <a:pt x="30" y="25"/>
                      <a:pt x="17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2" name="Freeform 122"/>
              <p:cNvSpPr>
                <a:spLocks/>
              </p:cNvSpPr>
              <p:nvPr/>
            </p:nvSpPr>
            <p:spPr bwMode="ltGray">
              <a:xfrm>
                <a:off x="4757" y="375"/>
                <a:ext cx="37" cy="45"/>
              </a:xfrm>
              <a:custGeom>
                <a:avLst/>
                <a:gdLst/>
                <a:ahLst/>
                <a:cxnLst>
                  <a:cxn ang="0">
                    <a:pos x="19" y="32"/>
                  </a:cxn>
                  <a:cxn ang="0">
                    <a:pos x="19" y="0"/>
                  </a:cxn>
                  <a:cxn ang="0">
                    <a:pos x="19" y="32"/>
                  </a:cxn>
                </a:cxnLst>
                <a:rect l="0" t="0" r="r" b="b"/>
                <a:pathLst>
                  <a:path w="39" h="52">
                    <a:moveTo>
                      <a:pt x="19" y="32"/>
                    </a:moveTo>
                    <a:cubicBezTo>
                      <a:pt x="13" y="14"/>
                      <a:pt x="0" y="13"/>
                      <a:pt x="19" y="0"/>
                    </a:cubicBezTo>
                    <a:cubicBezTo>
                      <a:pt x="23" y="5"/>
                      <a:pt x="39" y="52"/>
                      <a:pt x="19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3" name="Freeform 123"/>
              <p:cNvSpPr>
                <a:spLocks/>
              </p:cNvSpPr>
              <p:nvPr/>
            </p:nvSpPr>
            <p:spPr bwMode="ltGray">
              <a:xfrm>
                <a:off x="5054" y="507"/>
                <a:ext cx="45" cy="66"/>
              </a:xfrm>
              <a:custGeom>
                <a:avLst/>
                <a:gdLst/>
                <a:ahLst/>
                <a:cxnLst>
                  <a:cxn ang="0">
                    <a:pos x="4" y="9"/>
                  </a:cxn>
                  <a:cxn ang="0">
                    <a:pos x="20" y="33"/>
                  </a:cxn>
                  <a:cxn ang="0">
                    <a:pos x="24" y="49"/>
                  </a:cxn>
                  <a:cxn ang="0">
                    <a:pos x="36" y="53"/>
                  </a:cxn>
                  <a:cxn ang="0">
                    <a:pos x="24" y="73"/>
                  </a:cxn>
                  <a:cxn ang="0">
                    <a:pos x="0" y="21"/>
                  </a:cxn>
                  <a:cxn ang="0">
                    <a:pos x="4" y="9"/>
                  </a:cxn>
                </a:cxnLst>
                <a:rect l="0" t="0" r="r" b="b"/>
                <a:pathLst>
                  <a:path w="44" h="80">
                    <a:moveTo>
                      <a:pt x="4" y="9"/>
                    </a:moveTo>
                    <a:cubicBezTo>
                      <a:pt x="9" y="17"/>
                      <a:pt x="18" y="24"/>
                      <a:pt x="20" y="33"/>
                    </a:cubicBezTo>
                    <a:cubicBezTo>
                      <a:pt x="21" y="38"/>
                      <a:pt x="21" y="45"/>
                      <a:pt x="24" y="49"/>
                    </a:cubicBezTo>
                    <a:cubicBezTo>
                      <a:pt x="27" y="52"/>
                      <a:pt x="32" y="52"/>
                      <a:pt x="36" y="53"/>
                    </a:cubicBezTo>
                    <a:cubicBezTo>
                      <a:pt x="41" y="68"/>
                      <a:pt x="44" y="80"/>
                      <a:pt x="24" y="73"/>
                    </a:cubicBezTo>
                    <a:cubicBezTo>
                      <a:pt x="19" y="55"/>
                      <a:pt x="11" y="37"/>
                      <a:pt x="0" y="21"/>
                    </a:cubicBezTo>
                    <a:cubicBezTo>
                      <a:pt x="4" y="4"/>
                      <a:pt x="4" y="0"/>
                      <a:pt x="4" y="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4" name="Freeform 124"/>
              <p:cNvSpPr>
                <a:spLocks/>
              </p:cNvSpPr>
              <p:nvPr/>
            </p:nvSpPr>
            <p:spPr bwMode="ltGray">
              <a:xfrm>
                <a:off x="4260" y="7"/>
                <a:ext cx="480" cy="99"/>
              </a:xfrm>
              <a:custGeom>
                <a:avLst/>
                <a:gdLst/>
                <a:ahLst/>
                <a:cxnLst>
                  <a:cxn ang="0">
                    <a:pos x="220" y="1"/>
                  </a:cxn>
                  <a:cxn ang="0">
                    <a:pos x="231" y="8"/>
                  </a:cxn>
                  <a:cxn ang="0">
                    <a:pos x="235" y="0"/>
                  </a:cxn>
                  <a:cxn ang="0">
                    <a:pos x="265" y="0"/>
                  </a:cxn>
                  <a:cxn ang="0">
                    <a:pos x="287" y="17"/>
                  </a:cxn>
                  <a:cxn ang="0">
                    <a:pos x="319" y="10"/>
                  </a:cxn>
                  <a:cxn ang="0">
                    <a:pos x="314" y="29"/>
                  </a:cxn>
                  <a:cxn ang="0">
                    <a:pos x="298" y="46"/>
                  </a:cxn>
                  <a:cxn ang="0">
                    <a:pos x="295" y="29"/>
                  </a:cxn>
                  <a:cxn ang="0">
                    <a:pos x="287" y="31"/>
                  </a:cxn>
                  <a:cxn ang="0">
                    <a:pos x="279" y="29"/>
                  </a:cxn>
                  <a:cxn ang="0">
                    <a:pos x="263" y="21"/>
                  </a:cxn>
                  <a:cxn ang="0">
                    <a:pos x="228" y="38"/>
                  </a:cxn>
                  <a:cxn ang="0">
                    <a:pos x="201" y="44"/>
                  </a:cxn>
                  <a:cxn ang="0">
                    <a:pos x="212" y="57"/>
                  </a:cxn>
                  <a:cxn ang="0">
                    <a:pos x="188" y="63"/>
                  </a:cxn>
                  <a:cxn ang="0">
                    <a:pos x="169" y="61"/>
                  </a:cxn>
                  <a:cxn ang="0">
                    <a:pos x="177" y="57"/>
                  </a:cxn>
                  <a:cxn ang="0">
                    <a:pos x="171" y="40"/>
                  </a:cxn>
                  <a:cxn ang="0">
                    <a:pos x="169" y="31"/>
                  </a:cxn>
                  <a:cxn ang="0">
                    <a:pos x="158" y="23"/>
                  </a:cxn>
                  <a:cxn ang="0">
                    <a:pos x="142" y="27"/>
                  </a:cxn>
                  <a:cxn ang="0">
                    <a:pos x="134" y="27"/>
                  </a:cxn>
                  <a:cxn ang="0">
                    <a:pos x="123" y="25"/>
                  </a:cxn>
                  <a:cxn ang="0">
                    <a:pos x="83" y="2"/>
                  </a:cxn>
                  <a:cxn ang="0">
                    <a:pos x="59" y="14"/>
                  </a:cxn>
                  <a:cxn ang="0">
                    <a:pos x="1" y="0"/>
                  </a:cxn>
                  <a:cxn ang="0">
                    <a:pos x="220" y="1"/>
                  </a:cxn>
                </a:cxnLst>
                <a:rect l="0" t="0" r="r" b="b"/>
                <a:pathLst>
                  <a:path w="323" h="64">
                    <a:moveTo>
                      <a:pt x="220" y="1"/>
                    </a:moveTo>
                    <a:cubicBezTo>
                      <a:pt x="215" y="12"/>
                      <a:pt x="225" y="17"/>
                      <a:pt x="231" y="8"/>
                    </a:cubicBezTo>
                    <a:cubicBezTo>
                      <a:pt x="235" y="0"/>
                      <a:pt x="229" y="7"/>
                      <a:pt x="235" y="0"/>
                    </a:cubicBezTo>
                    <a:lnTo>
                      <a:pt x="265" y="0"/>
                    </a:lnTo>
                    <a:cubicBezTo>
                      <a:pt x="277" y="6"/>
                      <a:pt x="276" y="11"/>
                      <a:pt x="287" y="17"/>
                    </a:cubicBezTo>
                    <a:cubicBezTo>
                      <a:pt x="308" y="11"/>
                      <a:pt x="293" y="7"/>
                      <a:pt x="319" y="10"/>
                    </a:cubicBezTo>
                    <a:cubicBezTo>
                      <a:pt x="323" y="19"/>
                      <a:pt x="321" y="22"/>
                      <a:pt x="314" y="29"/>
                    </a:cubicBezTo>
                    <a:cubicBezTo>
                      <a:pt x="312" y="39"/>
                      <a:pt x="313" y="50"/>
                      <a:pt x="298" y="46"/>
                    </a:cubicBezTo>
                    <a:cubicBezTo>
                      <a:pt x="297" y="40"/>
                      <a:pt x="298" y="34"/>
                      <a:pt x="295" y="29"/>
                    </a:cubicBezTo>
                    <a:cubicBezTo>
                      <a:pt x="294" y="27"/>
                      <a:pt x="290" y="31"/>
                      <a:pt x="287" y="31"/>
                    </a:cubicBezTo>
                    <a:cubicBezTo>
                      <a:pt x="284" y="31"/>
                      <a:pt x="282" y="30"/>
                      <a:pt x="279" y="29"/>
                    </a:cubicBezTo>
                    <a:cubicBezTo>
                      <a:pt x="274" y="27"/>
                      <a:pt x="263" y="21"/>
                      <a:pt x="263" y="21"/>
                    </a:cubicBezTo>
                    <a:cubicBezTo>
                      <a:pt x="249" y="23"/>
                      <a:pt x="241" y="31"/>
                      <a:pt x="228" y="38"/>
                    </a:cubicBezTo>
                    <a:cubicBezTo>
                      <a:pt x="220" y="41"/>
                      <a:pt x="209" y="42"/>
                      <a:pt x="201" y="44"/>
                    </a:cubicBezTo>
                    <a:cubicBezTo>
                      <a:pt x="193" y="54"/>
                      <a:pt x="200" y="53"/>
                      <a:pt x="212" y="57"/>
                    </a:cubicBezTo>
                    <a:cubicBezTo>
                      <a:pt x="200" y="62"/>
                      <a:pt x="199" y="57"/>
                      <a:pt x="188" y="63"/>
                    </a:cubicBezTo>
                    <a:cubicBezTo>
                      <a:pt x="181" y="62"/>
                      <a:pt x="174" y="64"/>
                      <a:pt x="169" y="61"/>
                    </a:cubicBezTo>
                    <a:cubicBezTo>
                      <a:pt x="166" y="59"/>
                      <a:pt x="175" y="59"/>
                      <a:pt x="177" y="57"/>
                    </a:cubicBezTo>
                    <a:cubicBezTo>
                      <a:pt x="181" y="48"/>
                      <a:pt x="149" y="28"/>
                      <a:pt x="171" y="40"/>
                    </a:cubicBezTo>
                    <a:cubicBezTo>
                      <a:pt x="184" y="55"/>
                      <a:pt x="184" y="36"/>
                      <a:pt x="169" y="31"/>
                    </a:cubicBezTo>
                    <a:cubicBezTo>
                      <a:pt x="167" y="27"/>
                      <a:pt x="167" y="22"/>
                      <a:pt x="158" y="23"/>
                    </a:cubicBezTo>
                    <a:cubicBezTo>
                      <a:pt x="153" y="23"/>
                      <a:pt x="142" y="27"/>
                      <a:pt x="142" y="27"/>
                    </a:cubicBezTo>
                    <a:cubicBezTo>
                      <a:pt x="136" y="39"/>
                      <a:pt x="143" y="31"/>
                      <a:pt x="134" y="27"/>
                    </a:cubicBezTo>
                    <a:cubicBezTo>
                      <a:pt x="130" y="25"/>
                      <a:pt x="126" y="25"/>
                      <a:pt x="123" y="25"/>
                    </a:cubicBezTo>
                    <a:cubicBezTo>
                      <a:pt x="117" y="11"/>
                      <a:pt x="100" y="6"/>
                      <a:pt x="83" y="2"/>
                    </a:cubicBezTo>
                    <a:cubicBezTo>
                      <a:pt x="70" y="4"/>
                      <a:pt x="69" y="9"/>
                      <a:pt x="59" y="14"/>
                    </a:cubicBezTo>
                    <a:cubicBezTo>
                      <a:pt x="45" y="14"/>
                      <a:pt x="0" y="12"/>
                      <a:pt x="1" y="0"/>
                    </a:cubicBezTo>
                    <a:lnTo>
                      <a:pt x="220" y="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5" name="Freeform 125"/>
              <p:cNvSpPr>
                <a:spLocks/>
              </p:cNvSpPr>
              <p:nvPr/>
            </p:nvSpPr>
            <p:spPr bwMode="ltGray">
              <a:xfrm>
                <a:off x="3835" y="3"/>
                <a:ext cx="446" cy="49"/>
              </a:xfrm>
              <a:custGeom>
                <a:avLst/>
                <a:gdLst/>
                <a:ahLst/>
                <a:cxnLst>
                  <a:cxn ang="0">
                    <a:pos x="105" y="31"/>
                  </a:cxn>
                  <a:cxn ang="0">
                    <a:pos x="30" y="1"/>
                  </a:cxn>
                  <a:cxn ang="0">
                    <a:pos x="285" y="0"/>
                  </a:cxn>
                  <a:cxn ang="0">
                    <a:pos x="296" y="14"/>
                  </a:cxn>
                  <a:cxn ang="0">
                    <a:pos x="264" y="16"/>
                  </a:cxn>
                  <a:cxn ang="0">
                    <a:pos x="105" y="31"/>
                  </a:cxn>
                </a:cxnLst>
                <a:rect l="0" t="0" r="r" b="b"/>
                <a:pathLst>
                  <a:path w="300" h="31">
                    <a:moveTo>
                      <a:pt x="105" y="31"/>
                    </a:moveTo>
                    <a:cubicBezTo>
                      <a:pt x="83" y="19"/>
                      <a:pt x="0" y="6"/>
                      <a:pt x="30" y="1"/>
                    </a:cubicBezTo>
                    <a:lnTo>
                      <a:pt x="285" y="0"/>
                    </a:lnTo>
                    <a:cubicBezTo>
                      <a:pt x="296" y="4"/>
                      <a:pt x="300" y="5"/>
                      <a:pt x="296" y="14"/>
                    </a:cubicBezTo>
                    <a:cubicBezTo>
                      <a:pt x="285" y="11"/>
                      <a:pt x="276" y="16"/>
                      <a:pt x="264" y="16"/>
                    </a:cubicBezTo>
                    <a:lnTo>
                      <a:pt x="105" y="3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6" name="Freeform 126"/>
              <p:cNvSpPr>
                <a:spLocks/>
              </p:cNvSpPr>
              <p:nvPr/>
            </p:nvSpPr>
            <p:spPr bwMode="ltGray">
              <a:xfrm>
                <a:off x="2853" y="74"/>
                <a:ext cx="42" cy="25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12" y="29"/>
                  </a:cxn>
                  <a:cxn ang="0">
                    <a:pos x="0" y="25"/>
                  </a:cxn>
                </a:cxnLst>
                <a:rect l="0" t="0" r="r" b="b"/>
                <a:pathLst>
                  <a:path w="41" h="29">
                    <a:moveTo>
                      <a:pt x="0" y="25"/>
                    </a:moveTo>
                    <a:cubicBezTo>
                      <a:pt x="10" y="11"/>
                      <a:pt x="41" y="0"/>
                      <a:pt x="12" y="29"/>
                    </a:cubicBezTo>
                    <a:cubicBezTo>
                      <a:pt x="8" y="28"/>
                      <a:pt x="0" y="25"/>
                      <a:pt x="0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7" name="Freeform 127"/>
              <p:cNvSpPr>
                <a:spLocks/>
              </p:cNvSpPr>
              <p:nvPr/>
            </p:nvSpPr>
            <p:spPr bwMode="ltGray">
              <a:xfrm>
                <a:off x="1704" y="3"/>
                <a:ext cx="1022" cy="373"/>
              </a:xfrm>
              <a:custGeom>
                <a:avLst/>
                <a:gdLst/>
                <a:ahLst/>
                <a:cxnLst>
                  <a:cxn ang="0">
                    <a:pos x="73" y="1"/>
                  </a:cxn>
                  <a:cxn ang="0">
                    <a:pos x="436" y="0"/>
                  </a:cxn>
                  <a:cxn ang="0">
                    <a:pos x="416" y="54"/>
                  </a:cxn>
                  <a:cxn ang="0">
                    <a:pos x="397" y="68"/>
                  </a:cxn>
                  <a:cxn ang="0">
                    <a:pos x="392" y="70"/>
                  </a:cxn>
                  <a:cxn ang="0">
                    <a:pos x="375" y="73"/>
                  </a:cxn>
                  <a:cxn ang="0">
                    <a:pos x="361" y="88"/>
                  </a:cxn>
                  <a:cxn ang="0">
                    <a:pos x="362" y="99"/>
                  </a:cxn>
                  <a:cxn ang="0">
                    <a:pos x="364" y="107"/>
                  </a:cxn>
                  <a:cxn ang="0">
                    <a:pos x="366" y="113"/>
                  </a:cxn>
                  <a:cxn ang="0">
                    <a:pos x="362" y="122"/>
                  </a:cxn>
                  <a:cxn ang="0">
                    <a:pos x="351" y="120"/>
                  </a:cxn>
                  <a:cxn ang="0">
                    <a:pos x="342" y="129"/>
                  </a:cxn>
                  <a:cxn ang="0">
                    <a:pos x="347" y="105"/>
                  </a:cxn>
                  <a:cxn ang="0">
                    <a:pos x="338" y="100"/>
                  </a:cxn>
                  <a:cxn ang="0">
                    <a:pos x="344" y="93"/>
                  </a:cxn>
                  <a:cxn ang="0">
                    <a:pos x="342" y="89"/>
                  </a:cxn>
                  <a:cxn ang="0">
                    <a:pos x="320" y="94"/>
                  </a:cxn>
                  <a:cxn ang="0">
                    <a:pos x="317" y="85"/>
                  </a:cxn>
                  <a:cxn ang="0">
                    <a:pos x="297" y="94"/>
                  </a:cxn>
                  <a:cxn ang="0">
                    <a:pos x="320" y="103"/>
                  </a:cxn>
                  <a:cxn ang="0">
                    <a:pos x="305" y="117"/>
                  </a:cxn>
                  <a:cxn ang="0">
                    <a:pos x="311" y="126"/>
                  </a:cxn>
                  <a:cxn ang="0">
                    <a:pos x="315" y="138"/>
                  </a:cxn>
                  <a:cxn ang="0">
                    <a:pos x="309" y="139"/>
                  </a:cxn>
                  <a:cxn ang="0">
                    <a:pos x="314" y="144"/>
                  </a:cxn>
                  <a:cxn ang="0">
                    <a:pos x="307" y="152"/>
                  </a:cxn>
                  <a:cxn ang="0">
                    <a:pos x="0" y="149"/>
                  </a:cxn>
                  <a:cxn ang="0">
                    <a:pos x="73" y="1"/>
                  </a:cxn>
                </a:cxnLst>
                <a:rect l="0" t="0" r="r" b="b"/>
                <a:pathLst>
                  <a:path w="436" h="152">
                    <a:moveTo>
                      <a:pt x="73" y="1"/>
                    </a:moveTo>
                    <a:lnTo>
                      <a:pt x="436" y="0"/>
                    </a:lnTo>
                    <a:cubicBezTo>
                      <a:pt x="430" y="15"/>
                      <a:pt x="429" y="42"/>
                      <a:pt x="416" y="54"/>
                    </a:cubicBezTo>
                    <a:cubicBezTo>
                      <a:pt x="410" y="60"/>
                      <a:pt x="405" y="63"/>
                      <a:pt x="397" y="68"/>
                    </a:cubicBezTo>
                    <a:cubicBezTo>
                      <a:pt x="396" y="69"/>
                      <a:pt x="392" y="70"/>
                      <a:pt x="392" y="70"/>
                    </a:cubicBezTo>
                    <a:cubicBezTo>
                      <a:pt x="377" y="63"/>
                      <a:pt x="385" y="68"/>
                      <a:pt x="375" y="73"/>
                    </a:cubicBezTo>
                    <a:cubicBezTo>
                      <a:pt x="371" y="82"/>
                      <a:pt x="371" y="83"/>
                      <a:pt x="361" y="88"/>
                    </a:cubicBezTo>
                    <a:cubicBezTo>
                      <a:pt x="359" y="92"/>
                      <a:pt x="364" y="93"/>
                      <a:pt x="362" y="99"/>
                    </a:cubicBezTo>
                    <a:cubicBezTo>
                      <a:pt x="363" y="102"/>
                      <a:pt x="364" y="105"/>
                      <a:pt x="364" y="107"/>
                    </a:cubicBezTo>
                    <a:cubicBezTo>
                      <a:pt x="365" y="109"/>
                      <a:pt x="366" y="111"/>
                      <a:pt x="366" y="113"/>
                    </a:cubicBezTo>
                    <a:cubicBezTo>
                      <a:pt x="365" y="115"/>
                      <a:pt x="364" y="120"/>
                      <a:pt x="362" y="122"/>
                    </a:cubicBezTo>
                    <a:cubicBezTo>
                      <a:pt x="359" y="123"/>
                      <a:pt x="354" y="119"/>
                      <a:pt x="351" y="120"/>
                    </a:cubicBezTo>
                    <a:cubicBezTo>
                      <a:pt x="347" y="129"/>
                      <a:pt x="352" y="127"/>
                      <a:pt x="342" y="129"/>
                    </a:cubicBezTo>
                    <a:cubicBezTo>
                      <a:pt x="340" y="123"/>
                      <a:pt x="345" y="111"/>
                      <a:pt x="347" y="105"/>
                    </a:cubicBezTo>
                    <a:cubicBezTo>
                      <a:pt x="347" y="100"/>
                      <a:pt x="338" y="102"/>
                      <a:pt x="338" y="100"/>
                    </a:cubicBezTo>
                    <a:cubicBezTo>
                      <a:pt x="338" y="98"/>
                      <a:pt x="344" y="95"/>
                      <a:pt x="344" y="93"/>
                    </a:cubicBezTo>
                    <a:cubicBezTo>
                      <a:pt x="344" y="92"/>
                      <a:pt x="344" y="89"/>
                      <a:pt x="342" y="89"/>
                    </a:cubicBezTo>
                    <a:cubicBezTo>
                      <a:pt x="339" y="89"/>
                      <a:pt x="324" y="94"/>
                      <a:pt x="320" y="94"/>
                    </a:cubicBezTo>
                    <a:cubicBezTo>
                      <a:pt x="317" y="86"/>
                      <a:pt x="328" y="88"/>
                      <a:pt x="317" y="85"/>
                    </a:cubicBezTo>
                    <a:cubicBezTo>
                      <a:pt x="311" y="91"/>
                      <a:pt x="306" y="93"/>
                      <a:pt x="297" y="94"/>
                    </a:cubicBezTo>
                    <a:cubicBezTo>
                      <a:pt x="300" y="104"/>
                      <a:pt x="307" y="101"/>
                      <a:pt x="320" y="103"/>
                    </a:cubicBezTo>
                    <a:cubicBezTo>
                      <a:pt x="318" y="109"/>
                      <a:pt x="311" y="111"/>
                      <a:pt x="305" y="117"/>
                    </a:cubicBezTo>
                    <a:lnTo>
                      <a:pt x="311" y="126"/>
                    </a:lnTo>
                    <a:lnTo>
                      <a:pt x="315" y="138"/>
                    </a:lnTo>
                    <a:lnTo>
                      <a:pt x="309" y="139"/>
                    </a:lnTo>
                    <a:lnTo>
                      <a:pt x="314" y="144"/>
                    </a:lnTo>
                    <a:lnTo>
                      <a:pt x="307" y="152"/>
                    </a:lnTo>
                    <a:lnTo>
                      <a:pt x="0" y="149"/>
                    </a:lnTo>
                    <a:lnTo>
                      <a:pt x="73" y="1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8" name="Freeform 128"/>
              <p:cNvSpPr>
                <a:spLocks/>
              </p:cNvSpPr>
              <p:nvPr/>
            </p:nvSpPr>
            <p:spPr bwMode="ltGray">
              <a:xfrm>
                <a:off x="2729" y="-9"/>
                <a:ext cx="47" cy="134"/>
              </a:xfrm>
              <a:custGeom>
                <a:avLst/>
                <a:gdLst/>
                <a:ahLst/>
                <a:cxnLst>
                  <a:cxn ang="0">
                    <a:pos x="5" y="156"/>
                  </a:cxn>
                  <a:cxn ang="0">
                    <a:pos x="15" y="108"/>
                  </a:cxn>
                  <a:cxn ang="0">
                    <a:pos x="17" y="68"/>
                  </a:cxn>
                  <a:cxn ang="0">
                    <a:pos x="11" y="40"/>
                  </a:cxn>
                  <a:cxn ang="0">
                    <a:pos x="17" y="12"/>
                  </a:cxn>
                  <a:cxn ang="0">
                    <a:pos x="21" y="0"/>
                  </a:cxn>
                  <a:cxn ang="0">
                    <a:pos x="31" y="30"/>
                  </a:cxn>
                  <a:cxn ang="0">
                    <a:pos x="47" y="98"/>
                  </a:cxn>
                  <a:cxn ang="0">
                    <a:pos x="31" y="108"/>
                  </a:cxn>
                  <a:cxn ang="0">
                    <a:pos x="23" y="126"/>
                  </a:cxn>
                  <a:cxn ang="0">
                    <a:pos x="21" y="132"/>
                  </a:cxn>
                  <a:cxn ang="0">
                    <a:pos x="27" y="134"/>
                  </a:cxn>
                  <a:cxn ang="0">
                    <a:pos x="31" y="146"/>
                  </a:cxn>
                  <a:cxn ang="0">
                    <a:pos x="13" y="148"/>
                  </a:cxn>
                  <a:cxn ang="0">
                    <a:pos x="7" y="160"/>
                  </a:cxn>
                  <a:cxn ang="0">
                    <a:pos x="3" y="154"/>
                  </a:cxn>
                  <a:cxn ang="0">
                    <a:pos x="5" y="156"/>
                  </a:cxn>
                </a:cxnLst>
                <a:rect l="0" t="0" r="r" b="b"/>
                <a:pathLst>
                  <a:path w="47" h="165">
                    <a:moveTo>
                      <a:pt x="5" y="156"/>
                    </a:moveTo>
                    <a:cubicBezTo>
                      <a:pt x="0" y="141"/>
                      <a:pt x="1" y="118"/>
                      <a:pt x="15" y="108"/>
                    </a:cubicBezTo>
                    <a:cubicBezTo>
                      <a:pt x="16" y="95"/>
                      <a:pt x="17" y="81"/>
                      <a:pt x="17" y="68"/>
                    </a:cubicBezTo>
                    <a:cubicBezTo>
                      <a:pt x="17" y="58"/>
                      <a:pt x="11" y="40"/>
                      <a:pt x="11" y="40"/>
                    </a:cubicBezTo>
                    <a:cubicBezTo>
                      <a:pt x="14" y="20"/>
                      <a:pt x="11" y="29"/>
                      <a:pt x="17" y="12"/>
                    </a:cubicBezTo>
                    <a:cubicBezTo>
                      <a:pt x="18" y="8"/>
                      <a:pt x="21" y="0"/>
                      <a:pt x="21" y="0"/>
                    </a:cubicBezTo>
                    <a:cubicBezTo>
                      <a:pt x="38" y="6"/>
                      <a:pt x="33" y="7"/>
                      <a:pt x="31" y="30"/>
                    </a:cubicBezTo>
                    <a:cubicBezTo>
                      <a:pt x="38" y="52"/>
                      <a:pt x="40" y="76"/>
                      <a:pt x="47" y="98"/>
                    </a:cubicBezTo>
                    <a:cubicBezTo>
                      <a:pt x="44" y="116"/>
                      <a:pt x="45" y="113"/>
                      <a:pt x="31" y="108"/>
                    </a:cubicBezTo>
                    <a:cubicBezTo>
                      <a:pt x="25" y="118"/>
                      <a:pt x="28" y="112"/>
                      <a:pt x="23" y="126"/>
                    </a:cubicBezTo>
                    <a:cubicBezTo>
                      <a:pt x="22" y="128"/>
                      <a:pt x="21" y="132"/>
                      <a:pt x="21" y="132"/>
                    </a:cubicBezTo>
                    <a:cubicBezTo>
                      <a:pt x="23" y="133"/>
                      <a:pt x="26" y="132"/>
                      <a:pt x="27" y="134"/>
                    </a:cubicBezTo>
                    <a:cubicBezTo>
                      <a:pt x="29" y="137"/>
                      <a:pt x="31" y="146"/>
                      <a:pt x="31" y="146"/>
                    </a:cubicBezTo>
                    <a:cubicBezTo>
                      <a:pt x="27" y="165"/>
                      <a:pt x="23" y="155"/>
                      <a:pt x="13" y="148"/>
                    </a:cubicBezTo>
                    <a:cubicBezTo>
                      <a:pt x="11" y="152"/>
                      <a:pt x="11" y="160"/>
                      <a:pt x="7" y="160"/>
                    </a:cubicBezTo>
                    <a:cubicBezTo>
                      <a:pt x="5" y="160"/>
                      <a:pt x="4" y="156"/>
                      <a:pt x="3" y="154"/>
                    </a:cubicBezTo>
                    <a:cubicBezTo>
                      <a:pt x="3" y="153"/>
                      <a:pt x="4" y="155"/>
                      <a:pt x="5" y="15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09" name="Freeform 129"/>
              <p:cNvSpPr>
                <a:spLocks/>
              </p:cNvSpPr>
              <p:nvPr/>
            </p:nvSpPr>
            <p:spPr bwMode="ltGray">
              <a:xfrm>
                <a:off x="2701" y="104"/>
                <a:ext cx="138" cy="83"/>
              </a:xfrm>
              <a:custGeom>
                <a:avLst/>
                <a:gdLst/>
                <a:ahLst/>
                <a:cxnLst>
                  <a:cxn ang="0">
                    <a:pos x="26" y="61"/>
                  </a:cxn>
                  <a:cxn ang="0">
                    <a:pos x="30" y="43"/>
                  </a:cxn>
                  <a:cxn ang="0">
                    <a:pos x="50" y="33"/>
                  </a:cxn>
                  <a:cxn ang="0">
                    <a:pos x="54" y="45"/>
                  </a:cxn>
                  <a:cxn ang="0">
                    <a:pos x="66" y="49"/>
                  </a:cxn>
                  <a:cxn ang="0">
                    <a:pos x="80" y="55"/>
                  </a:cxn>
                  <a:cxn ang="0">
                    <a:pos x="116" y="33"/>
                  </a:cxn>
                  <a:cxn ang="0">
                    <a:pos x="130" y="17"/>
                  </a:cxn>
                  <a:cxn ang="0">
                    <a:pos x="138" y="11"/>
                  </a:cxn>
                  <a:cxn ang="0">
                    <a:pos x="106" y="49"/>
                  </a:cxn>
                  <a:cxn ang="0">
                    <a:pos x="84" y="67"/>
                  </a:cxn>
                  <a:cxn ang="0">
                    <a:pos x="66" y="81"/>
                  </a:cxn>
                  <a:cxn ang="0">
                    <a:pos x="48" y="103"/>
                  </a:cxn>
                  <a:cxn ang="0">
                    <a:pos x="26" y="89"/>
                  </a:cxn>
                  <a:cxn ang="0">
                    <a:pos x="20" y="87"/>
                  </a:cxn>
                  <a:cxn ang="0">
                    <a:pos x="22" y="97"/>
                  </a:cxn>
                  <a:cxn ang="0">
                    <a:pos x="0" y="97"/>
                  </a:cxn>
                  <a:cxn ang="0">
                    <a:pos x="10" y="79"/>
                  </a:cxn>
                  <a:cxn ang="0">
                    <a:pos x="26" y="61"/>
                  </a:cxn>
                </a:cxnLst>
                <a:rect l="0" t="0" r="r" b="b"/>
                <a:pathLst>
                  <a:path w="138" h="103">
                    <a:moveTo>
                      <a:pt x="26" y="61"/>
                    </a:moveTo>
                    <a:cubicBezTo>
                      <a:pt x="29" y="53"/>
                      <a:pt x="33" y="51"/>
                      <a:pt x="30" y="43"/>
                    </a:cubicBezTo>
                    <a:cubicBezTo>
                      <a:pt x="33" y="27"/>
                      <a:pt x="37" y="24"/>
                      <a:pt x="50" y="33"/>
                    </a:cubicBezTo>
                    <a:cubicBezTo>
                      <a:pt x="51" y="37"/>
                      <a:pt x="53" y="41"/>
                      <a:pt x="54" y="45"/>
                    </a:cubicBezTo>
                    <a:cubicBezTo>
                      <a:pt x="55" y="49"/>
                      <a:pt x="66" y="49"/>
                      <a:pt x="66" y="49"/>
                    </a:cubicBezTo>
                    <a:cubicBezTo>
                      <a:pt x="75" y="43"/>
                      <a:pt x="77" y="45"/>
                      <a:pt x="80" y="55"/>
                    </a:cubicBezTo>
                    <a:cubicBezTo>
                      <a:pt x="92" y="47"/>
                      <a:pt x="101" y="37"/>
                      <a:pt x="116" y="33"/>
                    </a:cubicBezTo>
                    <a:cubicBezTo>
                      <a:pt x="125" y="19"/>
                      <a:pt x="120" y="24"/>
                      <a:pt x="130" y="17"/>
                    </a:cubicBezTo>
                    <a:cubicBezTo>
                      <a:pt x="134" y="11"/>
                      <a:pt x="134" y="0"/>
                      <a:pt x="138" y="11"/>
                    </a:cubicBezTo>
                    <a:cubicBezTo>
                      <a:pt x="135" y="31"/>
                      <a:pt x="126" y="45"/>
                      <a:pt x="106" y="49"/>
                    </a:cubicBezTo>
                    <a:cubicBezTo>
                      <a:pt x="97" y="55"/>
                      <a:pt x="93" y="61"/>
                      <a:pt x="84" y="67"/>
                    </a:cubicBezTo>
                    <a:cubicBezTo>
                      <a:pt x="80" y="79"/>
                      <a:pt x="79" y="79"/>
                      <a:pt x="66" y="81"/>
                    </a:cubicBezTo>
                    <a:cubicBezTo>
                      <a:pt x="60" y="90"/>
                      <a:pt x="57" y="97"/>
                      <a:pt x="48" y="103"/>
                    </a:cubicBezTo>
                    <a:cubicBezTo>
                      <a:pt x="42" y="94"/>
                      <a:pt x="37" y="93"/>
                      <a:pt x="26" y="89"/>
                    </a:cubicBezTo>
                    <a:cubicBezTo>
                      <a:pt x="24" y="88"/>
                      <a:pt x="20" y="87"/>
                      <a:pt x="20" y="87"/>
                    </a:cubicBezTo>
                    <a:cubicBezTo>
                      <a:pt x="10" y="90"/>
                      <a:pt x="14" y="94"/>
                      <a:pt x="22" y="97"/>
                    </a:cubicBezTo>
                    <a:cubicBezTo>
                      <a:pt x="14" y="103"/>
                      <a:pt x="9" y="100"/>
                      <a:pt x="0" y="97"/>
                    </a:cubicBezTo>
                    <a:cubicBezTo>
                      <a:pt x="2" y="87"/>
                      <a:pt x="1" y="82"/>
                      <a:pt x="10" y="79"/>
                    </a:cubicBezTo>
                    <a:cubicBezTo>
                      <a:pt x="15" y="63"/>
                      <a:pt x="14" y="69"/>
                      <a:pt x="26" y="6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0" name="Freeform 130"/>
              <p:cNvSpPr>
                <a:spLocks/>
              </p:cNvSpPr>
              <p:nvPr/>
            </p:nvSpPr>
            <p:spPr bwMode="ltGray">
              <a:xfrm>
                <a:off x="2553" y="181"/>
                <a:ext cx="187" cy="177"/>
              </a:xfrm>
              <a:custGeom>
                <a:avLst/>
                <a:gdLst/>
                <a:ahLst/>
                <a:cxnLst>
                  <a:cxn ang="0">
                    <a:pos x="158" y="24"/>
                  </a:cxn>
                  <a:cxn ang="0">
                    <a:pos x="160" y="6"/>
                  </a:cxn>
                  <a:cxn ang="0">
                    <a:pos x="170" y="0"/>
                  </a:cxn>
                  <a:cxn ang="0">
                    <a:pos x="182" y="24"/>
                  </a:cxn>
                  <a:cxn ang="0">
                    <a:pos x="188" y="42"/>
                  </a:cxn>
                  <a:cxn ang="0">
                    <a:pos x="178" y="58"/>
                  </a:cxn>
                  <a:cxn ang="0">
                    <a:pos x="170" y="76"/>
                  </a:cxn>
                  <a:cxn ang="0">
                    <a:pos x="162" y="126"/>
                  </a:cxn>
                  <a:cxn ang="0">
                    <a:pos x="144" y="136"/>
                  </a:cxn>
                  <a:cxn ang="0">
                    <a:pos x="120" y="138"/>
                  </a:cxn>
                  <a:cxn ang="0">
                    <a:pos x="112" y="124"/>
                  </a:cxn>
                  <a:cxn ang="0">
                    <a:pos x="102" y="146"/>
                  </a:cxn>
                  <a:cxn ang="0">
                    <a:pos x="90" y="150"/>
                  </a:cxn>
                  <a:cxn ang="0">
                    <a:pos x="80" y="132"/>
                  </a:cxn>
                  <a:cxn ang="0">
                    <a:pos x="58" y="144"/>
                  </a:cxn>
                  <a:cxn ang="0">
                    <a:pos x="76" y="142"/>
                  </a:cxn>
                  <a:cxn ang="0">
                    <a:pos x="78" y="160"/>
                  </a:cxn>
                  <a:cxn ang="0">
                    <a:pos x="58" y="166"/>
                  </a:cxn>
                  <a:cxn ang="0">
                    <a:pos x="34" y="166"/>
                  </a:cxn>
                  <a:cxn ang="0">
                    <a:pos x="36" y="154"/>
                  </a:cxn>
                  <a:cxn ang="0">
                    <a:pos x="46" y="144"/>
                  </a:cxn>
                  <a:cxn ang="0">
                    <a:pos x="34" y="148"/>
                  </a:cxn>
                  <a:cxn ang="0">
                    <a:pos x="26" y="166"/>
                  </a:cxn>
                  <a:cxn ang="0">
                    <a:pos x="30" y="190"/>
                  </a:cxn>
                  <a:cxn ang="0">
                    <a:pos x="14" y="200"/>
                  </a:cxn>
                  <a:cxn ang="0">
                    <a:pos x="0" y="214"/>
                  </a:cxn>
                  <a:cxn ang="0">
                    <a:pos x="8" y="188"/>
                  </a:cxn>
                  <a:cxn ang="0">
                    <a:pos x="0" y="164"/>
                  </a:cxn>
                  <a:cxn ang="0">
                    <a:pos x="14" y="152"/>
                  </a:cxn>
                  <a:cxn ang="0">
                    <a:pos x="32" y="134"/>
                  </a:cxn>
                  <a:cxn ang="0">
                    <a:pos x="44" y="118"/>
                  </a:cxn>
                  <a:cxn ang="0">
                    <a:pos x="72" y="116"/>
                  </a:cxn>
                  <a:cxn ang="0">
                    <a:pos x="84" y="112"/>
                  </a:cxn>
                  <a:cxn ang="0">
                    <a:pos x="114" y="78"/>
                  </a:cxn>
                  <a:cxn ang="0">
                    <a:pos x="120" y="92"/>
                  </a:cxn>
                  <a:cxn ang="0">
                    <a:pos x="132" y="76"/>
                  </a:cxn>
                  <a:cxn ang="0">
                    <a:pos x="150" y="54"/>
                  </a:cxn>
                  <a:cxn ang="0">
                    <a:pos x="154" y="42"/>
                  </a:cxn>
                  <a:cxn ang="0">
                    <a:pos x="148" y="38"/>
                  </a:cxn>
                  <a:cxn ang="0">
                    <a:pos x="152" y="32"/>
                  </a:cxn>
                  <a:cxn ang="0">
                    <a:pos x="158" y="24"/>
                  </a:cxn>
                </a:cxnLst>
                <a:rect l="0" t="0" r="r" b="b"/>
                <a:pathLst>
                  <a:path w="188" h="214">
                    <a:moveTo>
                      <a:pt x="158" y="24"/>
                    </a:moveTo>
                    <a:cubicBezTo>
                      <a:pt x="156" y="18"/>
                      <a:pt x="160" y="6"/>
                      <a:pt x="160" y="6"/>
                    </a:cubicBezTo>
                    <a:cubicBezTo>
                      <a:pt x="167" y="16"/>
                      <a:pt x="167" y="8"/>
                      <a:pt x="170" y="0"/>
                    </a:cubicBezTo>
                    <a:cubicBezTo>
                      <a:pt x="181" y="4"/>
                      <a:pt x="179" y="14"/>
                      <a:pt x="182" y="24"/>
                    </a:cubicBezTo>
                    <a:cubicBezTo>
                      <a:pt x="184" y="30"/>
                      <a:pt x="188" y="42"/>
                      <a:pt x="188" y="42"/>
                    </a:cubicBezTo>
                    <a:cubicBezTo>
                      <a:pt x="183" y="56"/>
                      <a:pt x="188" y="52"/>
                      <a:pt x="178" y="58"/>
                    </a:cubicBezTo>
                    <a:cubicBezTo>
                      <a:pt x="174" y="63"/>
                      <a:pt x="170" y="76"/>
                      <a:pt x="170" y="76"/>
                    </a:cubicBezTo>
                    <a:cubicBezTo>
                      <a:pt x="169" y="100"/>
                      <a:pt x="173" y="110"/>
                      <a:pt x="162" y="126"/>
                    </a:cubicBezTo>
                    <a:cubicBezTo>
                      <a:pt x="150" y="118"/>
                      <a:pt x="155" y="132"/>
                      <a:pt x="144" y="136"/>
                    </a:cubicBezTo>
                    <a:cubicBezTo>
                      <a:pt x="135" y="134"/>
                      <a:pt x="129" y="135"/>
                      <a:pt x="120" y="138"/>
                    </a:cubicBezTo>
                    <a:cubicBezTo>
                      <a:pt x="114" y="129"/>
                      <a:pt x="122" y="127"/>
                      <a:pt x="112" y="124"/>
                    </a:cubicBezTo>
                    <a:cubicBezTo>
                      <a:pt x="108" y="130"/>
                      <a:pt x="108" y="142"/>
                      <a:pt x="102" y="146"/>
                    </a:cubicBezTo>
                    <a:cubicBezTo>
                      <a:pt x="98" y="148"/>
                      <a:pt x="90" y="150"/>
                      <a:pt x="90" y="150"/>
                    </a:cubicBezTo>
                    <a:cubicBezTo>
                      <a:pt x="87" y="141"/>
                      <a:pt x="89" y="135"/>
                      <a:pt x="80" y="132"/>
                    </a:cubicBezTo>
                    <a:cubicBezTo>
                      <a:pt x="68" y="134"/>
                      <a:pt x="65" y="134"/>
                      <a:pt x="58" y="144"/>
                    </a:cubicBezTo>
                    <a:cubicBezTo>
                      <a:pt x="66" y="150"/>
                      <a:pt x="68" y="147"/>
                      <a:pt x="76" y="142"/>
                    </a:cubicBezTo>
                    <a:cubicBezTo>
                      <a:pt x="81" y="146"/>
                      <a:pt x="85" y="155"/>
                      <a:pt x="78" y="160"/>
                    </a:cubicBezTo>
                    <a:cubicBezTo>
                      <a:pt x="75" y="162"/>
                      <a:pt x="62" y="165"/>
                      <a:pt x="58" y="166"/>
                    </a:cubicBezTo>
                    <a:cubicBezTo>
                      <a:pt x="48" y="173"/>
                      <a:pt x="44" y="173"/>
                      <a:pt x="34" y="166"/>
                    </a:cubicBezTo>
                    <a:cubicBezTo>
                      <a:pt x="35" y="162"/>
                      <a:pt x="34" y="158"/>
                      <a:pt x="36" y="154"/>
                    </a:cubicBezTo>
                    <a:cubicBezTo>
                      <a:pt x="38" y="150"/>
                      <a:pt x="55" y="146"/>
                      <a:pt x="46" y="144"/>
                    </a:cubicBezTo>
                    <a:cubicBezTo>
                      <a:pt x="42" y="143"/>
                      <a:pt x="34" y="148"/>
                      <a:pt x="34" y="148"/>
                    </a:cubicBezTo>
                    <a:cubicBezTo>
                      <a:pt x="32" y="155"/>
                      <a:pt x="28" y="159"/>
                      <a:pt x="26" y="166"/>
                    </a:cubicBezTo>
                    <a:cubicBezTo>
                      <a:pt x="36" y="182"/>
                      <a:pt x="36" y="173"/>
                      <a:pt x="30" y="190"/>
                    </a:cubicBezTo>
                    <a:cubicBezTo>
                      <a:pt x="28" y="196"/>
                      <a:pt x="14" y="200"/>
                      <a:pt x="14" y="200"/>
                    </a:cubicBezTo>
                    <a:cubicBezTo>
                      <a:pt x="5" y="214"/>
                      <a:pt x="11" y="210"/>
                      <a:pt x="0" y="214"/>
                    </a:cubicBezTo>
                    <a:cubicBezTo>
                      <a:pt x="2" y="202"/>
                      <a:pt x="5" y="198"/>
                      <a:pt x="8" y="188"/>
                    </a:cubicBezTo>
                    <a:cubicBezTo>
                      <a:pt x="6" y="178"/>
                      <a:pt x="3" y="173"/>
                      <a:pt x="0" y="164"/>
                    </a:cubicBezTo>
                    <a:cubicBezTo>
                      <a:pt x="3" y="156"/>
                      <a:pt x="7" y="157"/>
                      <a:pt x="14" y="152"/>
                    </a:cubicBezTo>
                    <a:cubicBezTo>
                      <a:pt x="18" y="141"/>
                      <a:pt x="23" y="140"/>
                      <a:pt x="32" y="134"/>
                    </a:cubicBezTo>
                    <a:cubicBezTo>
                      <a:pt x="37" y="127"/>
                      <a:pt x="37" y="123"/>
                      <a:pt x="44" y="118"/>
                    </a:cubicBezTo>
                    <a:cubicBezTo>
                      <a:pt x="64" y="121"/>
                      <a:pt x="55" y="122"/>
                      <a:pt x="72" y="116"/>
                    </a:cubicBezTo>
                    <a:cubicBezTo>
                      <a:pt x="76" y="115"/>
                      <a:pt x="84" y="112"/>
                      <a:pt x="84" y="112"/>
                    </a:cubicBezTo>
                    <a:cubicBezTo>
                      <a:pt x="105" y="119"/>
                      <a:pt x="97" y="84"/>
                      <a:pt x="114" y="78"/>
                    </a:cubicBezTo>
                    <a:cubicBezTo>
                      <a:pt x="117" y="87"/>
                      <a:pt x="110" y="89"/>
                      <a:pt x="120" y="92"/>
                    </a:cubicBezTo>
                    <a:cubicBezTo>
                      <a:pt x="125" y="85"/>
                      <a:pt x="125" y="81"/>
                      <a:pt x="132" y="76"/>
                    </a:cubicBezTo>
                    <a:cubicBezTo>
                      <a:pt x="138" y="68"/>
                      <a:pt x="146" y="65"/>
                      <a:pt x="150" y="54"/>
                    </a:cubicBezTo>
                    <a:cubicBezTo>
                      <a:pt x="151" y="50"/>
                      <a:pt x="154" y="42"/>
                      <a:pt x="154" y="42"/>
                    </a:cubicBezTo>
                    <a:cubicBezTo>
                      <a:pt x="152" y="41"/>
                      <a:pt x="148" y="40"/>
                      <a:pt x="148" y="38"/>
                    </a:cubicBezTo>
                    <a:cubicBezTo>
                      <a:pt x="148" y="36"/>
                      <a:pt x="161" y="33"/>
                      <a:pt x="152" y="32"/>
                    </a:cubicBezTo>
                    <a:lnTo>
                      <a:pt x="158" y="24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1" name="Freeform 131"/>
              <p:cNvSpPr>
                <a:spLocks/>
              </p:cNvSpPr>
              <p:nvPr/>
            </p:nvSpPr>
            <p:spPr bwMode="ltGray">
              <a:xfrm>
                <a:off x="2677" y="234"/>
                <a:ext cx="14" cy="10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4" y="13"/>
                  </a:cxn>
                  <a:cxn ang="0">
                    <a:pos x="0" y="9"/>
                  </a:cxn>
                </a:cxnLst>
                <a:rect l="0" t="0" r="r" b="b"/>
                <a:pathLst>
                  <a:path w="13" h="13">
                    <a:moveTo>
                      <a:pt x="0" y="9"/>
                    </a:moveTo>
                    <a:cubicBezTo>
                      <a:pt x="6" y="0"/>
                      <a:pt x="13" y="7"/>
                      <a:pt x="4" y="13"/>
                    </a:cubicBezTo>
                    <a:cubicBezTo>
                      <a:pt x="0" y="6"/>
                      <a:pt x="0" y="5"/>
                      <a:pt x="0" y="9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2" name="Freeform 132"/>
              <p:cNvSpPr>
                <a:spLocks/>
              </p:cNvSpPr>
              <p:nvPr/>
            </p:nvSpPr>
            <p:spPr bwMode="ltGray">
              <a:xfrm>
                <a:off x="1627" y="354"/>
                <a:ext cx="813" cy="462"/>
              </a:xfrm>
              <a:custGeom>
                <a:avLst/>
                <a:gdLst/>
                <a:ahLst/>
                <a:cxnLst>
                  <a:cxn ang="0">
                    <a:pos x="812" y="26"/>
                  </a:cxn>
                  <a:cxn ang="0">
                    <a:pos x="778" y="78"/>
                  </a:cxn>
                  <a:cxn ang="0">
                    <a:pos x="748" y="122"/>
                  </a:cxn>
                  <a:cxn ang="0">
                    <a:pos x="722" y="142"/>
                  </a:cxn>
                  <a:cxn ang="0">
                    <a:pos x="634" y="180"/>
                  </a:cxn>
                  <a:cxn ang="0">
                    <a:pos x="632" y="210"/>
                  </a:cxn>
                  <a:cxn ang="0">
                    <a:pos x="604" y="230"/>
                  </a:cxn>
                  <a:cxn ang="0">
                    <a:pos x="620" y="178"/>
                  </a:cxn>
                  <a:cxn ang="0">
                    <a:pos x="576" y="188"/>
                  </a:cxn>
                  <a:cxn ang="0">
                    <a:pos x="556" y="218"/>
                  </a:cxn>
                  <a:cxn ang="0">
                    <a:pos x="596" y="280"/>
                  </a:cxn>
                  <a:cxn ang="0">
                    <a:pos x="594" y="368"/>
                  </a:cxn>
                  <a:cxn ang="0">
                    <a:pos x="542" y="406"/>
                  </a:cxn>
                  <a:cxn ang="0">
                    <a:pos x="522" y="386"/>
                  </a:cxn>
                  <a:cxn ang="0">
                    <a:pos x="482" y="348"/>
                  </a:cxn>
                  <a:cxn ang="0">
                    <a:pos x="462" y="348"/>
                  </a:cxn>
                  <a:cxn ang="0">
                    <a:pos x="450" y="394"/>
                  </a:cxn>
                  <a:cxn ang="0">
                    <a:pos x="500" y="464"/>
                  </a:cxn>
                  <a:cxn ang="0">
                    <a:pos x="510" y="524"/>
                  </a:cxn>
                  <a:cxn ang="0">
                    <a:pos x="526" y="560"/>
                  </a:cxn>
                  <a:cxn ang="0">
                    <a:pos x="492" y="544"/>
                  </a:cxn>
                  <a:cxn ang="0">
                    <a:pos x="470" y="518"/>
                  </a:cxn>
                  <a:cxn ang="0">
                    <a:pos x="422" y="424"/>
                  </a:cxn>
                  <a:cxn ang="0">
                    <a:pos x="426" y="310"/>
                  </a:cxn>
                  <a:cxn ang="0">
                    <a:pos x="422" y="268"/>
                  </a:cxn>
                  <a:cxn ang="0">
                    <a:pos x="412" y="276"/>
                  </a:cxn>
                  <a:cxn ang="0">
                    <a:pos x="386" y="266"/>
                  </a:cxn>
                  <a:cxn ang="0">
                    <a:pos x="360" y="170"/>
                  </a:cxn>
                  <a:cxn ang="0">
                    <a:pos x="330" y="166"/>
                  </a:cxn>
                  <a:cxn ang="0">
                    <a:pos x="288" y="172"/>
                  </a:cxn>
                  <a:cxn ang="0">
                    <a:pos x="242" y="232"/>
                  </a:cxn>
                  <a:cxn ang="0">
                    <a:pos x="196" y="268"/>
                  </a:cxn>
                  <a:cxn ang="0">
                    <a:pos x="184" y="274"/>
                  </a:cxn>
                  <a:cxn ang="0">
                    <a:pos x="160" y="328"/>
                  </a:cxn>
                  <a:cxn ang="0">
                    <a:pos x="152" y="354"/>
                  </a:cxn>
                  <a:cxn ang="0">
                    <a:pos x="128" y="404"/>
                  </a:cxn>
                  <a:cxn ang="0">
                    <a:pos x="94" y="392"/>
                  </a:cxn>
                  <a:cxn ang="0">
                    <a:pos x="66" y="258"/>
                  </a:cxn>
                  <a:cxn ang="0">
                    <a:pos x="72" y="156"/>
                  </a:cxn>
                  <a:cxn ang="0">
                    <a:pos x="44" y="180"/>
                  </a:cxn>
                  <a:cxn ang="0">
                    <a:pos x="20" y="150"/>
                  </a:cxn>
                  <a:cxn ang="0">
                    <a:pos x="24" y="138"/>
                  </a:cxn>
                  <a:cxn ang="0">
                    <a:pos x="0" y="92"/>
                  </a:cxn>
                  <a:cxn ang="0">
                    <a:pos x="798" y="6"/>
                  </a:cxn>
                </a:cxnLst>
                <a:rect l="0" t="0" r="r" b="b"/>
                <a:pathLst>
                  <a:path w="812" h="564">
                    <a:moveTo>
                      <a:pt x="798" y="6"/>
                    </a:moveTo>
                    <a:cubicBezTo>
                      <a:pt x="801" y="15"/>
                      <a:pt x="809" y="16"/>
                      <a:pt x="812" y="26"/>
                    </a:cubicBezTo>
                    <a:cubicBezTo>
                      <a:pt x="809" y="36"/>
                      <a:pt x="801" y="41"/>
                      <a:pt x="796" y="50"/>
                    </a:cubicBezTo>
                    <a:cubicBezTo>
                      <a:pt x="791" y="61"/>
                      <a:pt x="788" y="71"/>
                      <a:pt x="778" y="78"/>
                    </a:cubicBezTo>
                    <a:cubicBezTo>
                      <a:pt x="773" y="85"/>
                      <a:pt x="771" y="88"/>
                      <a:pt x="774" y="96"/>
                    </a:cubicBezTo>
                    <a:cubicBezTo>
                      <a:pt x="767" y="107"/>
                      <a:pt x="758" y="114"/>
                      <a:pt x="748" y="122"/>
                    </a:cubicBezTo>
                    <a:cubicBezTo>
                      <a:pt x="744" y="125"/>
                      <a:pt x="736" y="130"/>
                      <a:pt x="736" y="130"/>
                    </a:cubicBezTo>
                    <a:cubicBezTo>
                      <a:pt x="740" y="141"/>
                      <a:pt x="731" y="140"/>
                      <a:pt x="722" y="142"/>
                    </a:cubicBezTo>
                    <a:cubicBezTo>
                      <a:pt x="716" y="148"/>
                      <a:pt x="712" y="151"/>
                      <a:pt x="704" y="154"/>
                    </a:cubicBezTo>
                    <a:cubicBezTo>
                      <a:pt x="686" y="150"/>
                      <a:pt x="650" y="169"/>
                      <a:pt x="634" y="180"/>
                    </a:cubicBezTo>
                    <a:cubicBezTo>
                      <a:pt x="636" y="189"/>
                      <a:pt x="631" y="193"/>
                      <a:pt x="640" y="196"/>
                    </a:cubicBezTo>
                    <a:cubicBezTo>
                      <a:pt x="643" y="205"/>
                      <a:pt x="640" y="207"/>
                      <a:pt x="632" y="210"/>
                    </a:cubicBezTo>
                    <a:cubicBezTo>
                      <a:pt x="626" y="219"/>
                      <a:pt x="623" y="226"/>
                      <a:pt x="614" y="232"/>
                    </a:cubicBezTo>
                    <a:cubicBezTo>
                      <a:pt x="611" y="231"/>
                      <a:pt x="606" y="233"/>
                      <a:pt x="604" y="230"/>
                    </a:cubicBezTo>
                    <a:cubicBezTo>
                      <a:pt x="599" y="220"/>
                      <a:pt x="610" y="199"/>
                      <a:pt x="620" y="196"/>
                    </a:cubicBezTo>
                    <a:cubicBezTo>
                      <a:pt x="623" y="187"/>
                      <a:pt x="617" y="187"/>
                      <a:pt x="620" y="178"/>
                    </a:cubicBezTo>
                    <a:cubicBezTo>
                      <a:pt x="617" y="164"/>
                      <a:pt x="609" y="168"/>
                      <a:pt x="598" y="172"/>
                    </a:cubicBezTo>
                    <a:cubicBezTo>
                      <a:pt x="592" y="180"/>
                      <a:pt x="585" y="185"/>
                      <a:pt x="576" y="188"/>
                    </a:cubicBezTo>
                    <a:cubicBezTo>
                      <a:pt x="572" y="194"/>
                      <a:pt x="568" y="200"/>
                      <a:pt x="564" y="206"/>
                    </a:cubicBezTo>
                    <a:cubicBezTo>
                      <a:pt x="561" y="210"/>
                      <a:pt x="556" y="218"/>
                      <a:pt x="556" y="218"/>
                    </a:cubicBezTo>
                    <a:cubicBezTo>
                      <a:pt x="558" y="234"/>
                      <a:pt x="559" y="243"/>
                      <a:pt x="572" y="252"/>
                    </a:cubicBezTo>
                    <a:cubicBezTo>
                      <a:pt x="579" y="262"/>
                      <a:pt x="586" y="273"/>
                      <a:pt x="596" y="280"/>
                    </a:cubicBezTo>
                    <a:cubicBezTo>
                      <a:pt x="598" y="286"/>
                      <a:pt x="602" y="298"/>
                      <a:pt x="602" y="298"/>
                    </a:cubicBezTo>
                    <a:cubicBezTo>
                      <a:pt x="601" y="308"/>
                      <a:pt x="599" y="361"/>
                      <a:pt x="594" y="368"/>
                    </a:cubicBezTo>
                    <a:cubicBezTo>
                      <a:pt x="590" y="374"/>
                      <a:pt x="576" y="378"/>
                      <a:pt x="570" y="382"/>
                    </a:cubicBezTo>
                    <a:cubicBezTo>
                      <a:pt x="563" y="393"/>
                      <a:pt x="550" y="396"/>
                      <a:pt x="542" y="406"/>
                    </a:cubicBezTo>
                    <a:cubicBezTo>
                      <a:pt x="536" y="413"/>
                      <a:pt x="539" y="417"/>
                      <a:pt x="530" y="420"/>
                    </a:cubicBezTo>
                    <a:cubicBezTo>
                      <a:pt x="526" y="408"/>
                      <a:pt x="538" y="391"/>
                      <a:pt x="522" y="386"/>
                    </a:cubicBezTo>
                    <a:cubicBezTo>
                      <a:pt x="516" y="377"/>
                      <a:pt x="510" y="364"/>
                      <a:pt x="502" y="356"/>
                    </a:cubicBezTo>
                    <a:cubicBezTo>
                      <a:pt x="497" y="341"/>
                      <a:pt x="505" y="360"/>
                      <a:pt x="482" y="348"/>
                    </a:cubicBezTo>
                    <a:cubicBezTo>
                      <a:pt x="478" y="346"/>
                      <a:pt x="478" y="339"/>
                      <a:pt x="474" y="336"/>
                    </a:cubicBezTo>
                    <a:cubicBezTo>
                      <a:pt x="470" y="323"/>
                      <a:pt x="466" y="342"/>
                      <a:pt x="462" y="348"/>
                    </a:cubicBezTo>
                    <a:cubicBezTo>
                      <a:pt x="460" y="358"/>
                      <a:pt x="456" y="363"/>
                      <a:pt x="454" y="374"/>
                    </a:cubicBezTo>
                    <a:cubicBezTo>
                      <a:pt x="457" y="383"/>
                      <a:pt x="455" y="387"/>
                      <a:pt x="450" y="394"/>
                    </a:cubicBezTo>
                    <a:cubicBezTo>
                      <a:pt x="454" y="399"/>
                      <a:pt x="464" y="411"/>
                      <a:pt x="466" y="418"/>
                    </a:cubicBezTo>
                    <a:cubicBezTo>
                      <a:pt x="474" y="443"/>
                      <a:pt x="472" y="458"/>
                      <a:pt x="500" y="464"/>
                    </a:cubicBezTo>
                    <a:cubicBezTo>
                      <a:pt x="507" y="469"/>
                      <a:pt x="510" y="474"/>
                      <a:pt x="516" y="480"/>
                    </a:cubicBezTo>
                    <a:cubicBezTo>
                      <a:pt x="511" y="494"/>
                      <a:pt x="513" y="509"/>
                      <a:pt x="510" y="524"/>
                    </a:cubicBezTo>
                    <a:cubicBezTo>
                      <a:pt x="512" y="537"/>
                      <a:pt x="511" y="541"/>
                      <a:pt x="522" y="548"/>
                    </a:cubicBezTo>
                    <a:cubicBezTo>
                      <a:pt x="523" y="552"/>
                      <a:pt x="525" y="556"/>
                      <a:pt x="526" y="560"/>
                    </a:cubicBezTo>
                    <a:cubicBezTo>
                      <a:pt x="527" y="564"/>
                      <a:pt x="514" y="556"/>
                      <a:pt x="514" y="556"/>
                    </a:cubicBezTo>
                    <a:cubicBezTo>
                      <a:pt x="502" y="564"/>
                      <a:pt x="501" y="551"/>
                      <a:pt x="492" y="544"/>
                    </a:cubicBezTo>
                    <a:cubicBezTo>
                      <a:pt x="488" y="541"/>
                      <a:pt x="480" y="536"/>
                      <a:pt x="480" y="536"/>
                    </a:cubicBezTo>
                    <a:cubicBezTo>
                      <a:pt x="471" y="522"/>
                      <a:pt x="474" y="529"/>
                      <a:pt x="470" y="518"/>
                    </a:cubicBezTo>
                    <a:cubicBezTo>
                      <a:pt x="467" y="491"/>
                      <a:pt x="461" y="446"/>
                      <a:pt x="436" y="430"/>
                    </a:cubicBezTo>
                    <a:cubicBezTo>
                      <a:pt x="428" y="433"/>
                      <a:pt x="425" y="433"/>
                      <a:pt x="422" y="424"/>
                    </a:cubicBezTo>
                    <a:cubicBezTo>
                      <a:pt x="427" y="404"/>
                      <a:pt x="432" y="383"/>
                      <a:pt x="438" y="364"/>
                    </a:cubicBezTo>
                    <a:cubicBezTo>
                      <a:pt x="436" y="343"/>
                      <a:pt x="431" y="330"/>
                      <a:pt x="426" y="310"/>
                    </a:cubicBezTo>
                    <a:cubicBezTo>
                      <a:pt x="429" y="302"/>
                      <a:pt x="425" y="300"/>
                      <a:pt x="422" y="292"/>
                    </a:cubicBezTo>
                    <a:cubicBezTo>
                      <a:pt x="424" y="282"/>
                      <a:pt x="428" y="277"/>
                      <a:pt x="422" y="268"/>
                    </a:cubicBezTo>
                    <a:cubicBezTo>
                      <a:pt x="420" y="269"/>
                      <a:pt x="418" y="269"/>
                      <a:pt x="416" y="270"/>
                    </a:cubicBezTo>
                    <a:cubicBezTo>
                      <a:pt x="414" y="272"/>
                      <a:pt x="414" y="275"/>
                      <a:pt x="412" y="276"/>
                    </a:cubicBezTo>
                    <a:cubicBezTo>
                      <a:pt x="408" y="278"/>
                      <a:pt x="400" y="280"/>
                      <a:pt x="400" y="280"/>
                    </a:cubicBezTo>
                    <a:cubicBezTo>
                      <a:pt x="394" y="274"/>
                      <a:pt x="389" y="274"/>
                      <a:pt x="386" y="266"/>
                    </a:cubicBezTo>
                    <a:cubicBezTo>
                      <a:pt x="391" y="251"/>
                      <a:pt x="379" y="206"/>
                      <a:pt x="364" y="196"/>
                    </a:cubicBezTo>
                    <a:cubicBezTo>
                      <a:pt x="357" y="186"/>
                      <a:pt x="358" y="182"/>
                      <a:pt x="360" y="170"/>
                    </a:cubicBezTo>
                    <a:cubicBezTo>
                      <a:pt x="358" y="160"/>
                      <a:pt x="356" y="147"/>
                      <a:pt x="346" y="144"/>
                    </a:cubicBezTo>
                    <a:cubicBezTo>
                      <a:pt x="343" y="154"/>
                      <a:pt x="338" y="160"/>
                      <a:pt x="330" y="166"/>
                    </a:cubicBezTo>
                    <a:cubicBezTo>
                      <a:pt x="323" y="164"/>
                      <a:pt x="308" y="160"/>
                      <a:pt x="308" y="160"/>
                    </a:cubicBezTo>
                    <a:cubicBezTo>
                      <a:pt x="296" y="162"/>
                      <a:pt x="297" y="166"/>
                      <a:pt x="288" y="172"/>
                    </a:cubicBezTo>
                    <a:cubicBezTo>
                      <a:pt x="284" y="185"/>
                      <a:pt x="282" y="191"/>
                      <a:pt x="268" y="196"/>
                    </a:cubicBezTo>
                    <a:cubicBezTo>
                      <a:pt x="264" y="200"/>
                      <a:pt x="243" y="231"/>
                      <a:pt x="242" y="232"/>
                    </a:cubicBezTo>
                    <a:cubicBezTo>
                      <a:pt x="231" y="239"/>
                      <a:pt x="215" y="247"/>
                      <a:pt x="206" y="256"/>
                    </a:cubicBezTo>
                    <a:cubicBezTo>
                      <a:pt x="202" y="260"/>
                      <a:pt x="200" y="265"/>
                      <a:pt x="196" y="268"/>
                    </a:cubicBezTo>
                    <a:cubicBezTo>
                      <a:pt x="194" y="269"/>
                      <a:pt x="192" y="269"/>
                      <a:pt x="190" y="270"/>
                    </a:cubicBezTo>
                    <a:cubicBezTo>
                      <a:pt x="188" y="271"/>
                      <a:pt x="186" y="272"/>
                      <a:pt x="184" y="274"/>
                    </a:cubicBezTo>
                    <a:cubicBezTo>
                      <a:pt x="180" y="278"/>
                      <a:pt x="172" y="286"/>
                      <a:pt x="172" y="286"/>
                    </a:cubicBezTo>
                    <a:cubicBezTo>
                      <a:pt x="167" y="300"/>
                      <a:pt x="165" y="314"/>
                      <a:pt x="160" y="328"/>
                    </a:cubicBezTo>
                    <a:cubicBezTo>
                      <a:pt x="158" y="335"/>
                      <a:pt x="156" y="341"/>
                      <a:pt x="154" y="348"/>
                    </a:cubicBezTo>
                    <a:cubicBezTo>
                      <a:pt x="153" y="350"/>
                      <a:pt x="152" y="354"/>
                      <a:pt x="152" y="354"/>
                    </a:cubicBezTo>
                    <a:cubicBezTo>
                      <a:pt x="152" y="359"/>
                      <a:pt x="156" y="384"/>
                      <a:pt x="146" y="392"/>
                    </a:cubicBezTo>
                    <a:cubicBezTo>
                      <a:pt x="141" y="397"/>
                      <a:pt x="128" y="404"/>
                      <a:pt x="128" y="404"/>
                    </a:cubicBezTo>
                    <a:cubicBezTo>
                      <a:pt x="125" y="412"/>
                      <a:pt x="122" y="421"/>
                      <a:pt x="114" y="424"/>
                    </a:cubicBezTo>
                    <a:cubicBezTo>
                      <a:pt x="100" y="419"/>
                      <a:pt x="97" y="405"/>
                      <a:pt x="94" y="392"/>
                    </a:cubicBezTo>
                    <a:cubicBezTo>
                      <a:pt x="86" y="362"/>
                      <a:pt x="82" y="332"/>
                      <a:pt x="72" y="302"/>
                    </a:cubicBezTo>
                    <a:cubicBezTo>
                      <a:pt x="71" y="281"/>
                      <a:pt x="70" y="275"/>
                      <a:pt x="66" y="258"/>
                    </a:cubicBezTo>
                    <a:cubicBezTo>
                      <a:pt x="66" y="251"/>
                      <a:pt x="68" y="219"/>
                      <a:pt x="64" y="208"/>
                    </a:cubicBezTo>
                    <a:cubicBezTo>
                      <a:pt x="70" y="191"/>
                      <a:pt x="66" y="173"/>
                      <a:pt x="72" y="156"/>
                    </a:cubicBezTo>
                    <a:cubicBezTo>
                      <a:pt x="66" y="139"/>
                      <a:pt x="60" y="168"/>
                      <a:pt x="56" y="172"/>
                    </a:cubicBezTo>
                    <a:cubicBezTo>
                      <a:pt x="53" y="175"/>
                      <a:pt x="44" y="180"/>
                      <a:pt x="44" y="180"/>
                    </a:cubicBezTo>
                    <a:cubicBezTo>
                      <a:pt x="35" y="177"/>
                      <a:pt x="28" y="173"/>
                      <a:pt x="24" y="162"/>
                    </a:cubicBezTo>
                    <a:cubicBezTo>
                      <a:pt x="23" y="158"/>
                      <a:pt x="20" y="150"/>
                      <a:pt x="20" y="150"/>
                    </a:cubicBezTo>
                    <a:cubicBezTo>
                      <a:pt x="30" y="148"/>
                      <a:pt x="30" y="143"/>
                      <a:pt x="38" y="138"/>
                    </a:cubicBezTo>
                    <a:cubicBezTo>
                      <a:pt x="35" y="128"/>
                      <a:pt x="31" y="133"/>
                      <a:pt x="24" y="138"/>
                    </a:cubicBezTo>
                    <a:cubicBezTo>
                      <a:pt x="15" y="135"/>
                      <a:pt x="15" y="132"/>
                      <a:pt x="18" y="124"/>
                    </a:cubicBezTo>
                    <a:cubicBezTo>
                      <a:pt x="11" y="114"/>
                      <a:pt x="9" y="101"/>
                      <a:pt x="0" y="92"/>
                    </a:cubicBezTo>
                    <a:lnTo>
                      <a:pt x="76" y="0"/>
                    </a:lnTo>
                    <a:lnTo>
                      <a:pt x="798" y="6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3" name="Freeform 133"/>
              <p:cNvSpPr>
                <a:spLocks/>
              </p:cNvSpPr>
              <p:nvPr/>
            </p:nvSpPr>
            <p:spPr bwMode="ltGray">
              <a:xfrm>
                <a:off x="1770" y="670"/>
                <a:ext cx="45" cy="72"/>
              </a:xfrm>
              <a:custGeom>
                <a:avLst/>
                <a:gdLst/>
                <a:ahLst/>
                <a:cxnLst>
                  <a:cxn ang="0">
                    <a:pos x="7" y="11"/>
                  </a:cxn>
                  <a:cxn ang="0">
                    <a:pos x="17" y="3"/>
                  </a:cxn>
                  <a:cxn ang="0">
                    <a:pos x="37" y="33"/>
                  </a:cxn>
                  <a:cxn ang="0">
                    <a:pos x="19" y="85"/>
                  </a:cxn>
                  <a:cxn ang="0">
                    <a:pos x="1" y="69"/>
                  </a:cxn>
                  <a:cxn ang="0">
                    <a:pos x="7" y="11"/>
                  </a:cxn>
                </a:cxnLst>
                <a:rect l="0" t="0" r="r" b="b"/>
                <a:pathLst>
                  <a:path w="43" h="85">
                    <a:moveTo>
                      <a:pt x="7" y="11"/>
                    </a:moveTo>
                    <a:cubicBezTo>
                      <a:pt x="4" y="2"/>
                      <a:pt x="9" y="0"/>
                      <a:pt x="17" y="3"/>
                    </a:cubicBezTo>
                    <a:cubicBezTo>
                      <a:pt x="24" y="13"/>
                      <a:pt x="28" y="24"/>
                      <a:pt x="37" y="33"/>
                    </a:cubicBezTo>
                    <a:cubicBezTo>
                      <a:pt x="43" y="52"/>
                      <a:pt x="40" y="78"/>
                      <a:pt x="19" y="85"/>
                    </a:cubicBezTo>
                    <a:cubicBezTo>
                      <a:pt x="6" y="81"/>
                      <a:pt x="5" y="81"/>
                      <a:pt x="1" y="69"/>
                    </a:cubicBezTo>
                    <a:cubicBezTo>
                      <a:pt x="2" y="66"/>
                      <a:pt x="0" y="4"/>
                      <a:pt x="7" y="1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4" name="Freeform 134"/>
              <p:cNvSpPr>
                <a:spLocks/>
              </p:cNvSpPr>
              <p:nvPr/>
            </p:nvSpPr>
            <p:spPr bwMode="ltGray">
              <a:xfrm>
                <a:off x="2394" y="431"/>
                <a:ext cx="42" cy="58"/>
              </a:xfrm>
              <a:custGeom>
                <a:avLst/>
                <a:gdLst/>
                <a:ahLst/>
                <a:cxnLst>
                  <a:cxn ang="0">
                    <a:pos x="13" y="28"/>
                  </a:cxn>
                  <a:cxn ang="0">
                    <a:pos x="29" y="2"/>
                  </a:cxn>
                  <a:cxn ang="0">
                    <a:pos x="43" y="4"/>
                  </a:cxn>
                  <a:cxn ang="0">
                    <a:pos x="39" y="26"/>
                  </a:cxn>
                  <a:cxn ang="0">
                    <a:pos x="13" y="74"/>
                  </a:cxn>
                  <a:cxn ang="0">
                    <a:pos x="7" y="60"/>
                  </a:cxn>
                  <a:cxn ang="0">
                    <a:pos x="3" y="36"/>
                  </a:cxn>
                  <a:cxn ang="0">
                    <a:pos x="13" y="28"/>
                  </a:cxn>
                </a:cxnLst>
                <a:rect l="0" t="0" r="r" b="b"/>
                <a:pathLst>
                  <a:path w="44" h="74">
                    <a:moveTo>
                      <a:pt x="13" y="28"/>
                    </a:moveTo>
                    <a:cubicBezTo>
                      <a:pt x="15" y="13"/>
                      <a:pt x="14" y="7"/>
                      <a:pt x="29" y="2"/>
                    </a:cubicBezTo>
                    <a:cubicBezTo>
                      <a:pt x="34" y="3"/>
                      <a:pt x="40" y="0"/>
                      <a:pt x="43" y="4"/>
                    </a:cubicBezTo>
                    <a:cubicBezTo>
                      <a:pt x="44" y="6"/>
                      <a:pt x="41" y="21"/>
                      <a:pt x="39" y="26"/>
                    </a:cubicBezTo>
                    <a:cubicBezTo>
                      <a:pt x="31" y="43"/>
                      <a:pt x="30" y="63"/>
                      <a:pt x="13" y="74"/>
                    </a:cubicBezTo>
                    <a:cubicBezTo>
                      <a:pt x="4" y="71"/>
                      <a:pt x="4" y="68"/>
                      <a:pt x="7" y="60"/>
                    </a:cubicBezTo>
                    <a:cubicBezTo>
                      <a:pt x="5" y="50"/>
                      <a:pt x="0" y="46"/>
                      <a:pt x="3" y="36"/>
                    </a:cubicBezTo>
                    <a:cubicBezTo>
                      <a:pt x="4" y="32"/>
                      <a:pt x="8" y="23"/>
                      <a:pt x="1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5" name="Freeform 135"/>
              <p:cNvSpPr>
                <a:spLocks/>
              </p:cNvSpPr>
              <p:nvPr/>
            </p:nvSpPr>
            <p:spPr bwMode="ltGray">
              <a:xfrm>
                <a:off x="2513" y="402"/>
                <a:ext cx="21" cy="23"/>
              </a:xfrm>
              <a:custGeom>
                <a:avLst/>
                <a:gdLst/>
                <a:ahLst/>
                <a:cxnLst>
                  <a:cxn ang="0">
                    <a:pos x="7" y="16"/>
                  </a:cxn>
                  <a:cxn ang="0">
                    <a:pos x="5" y="30"/>
                  </a:cxn>
                  <a:cxn ang="0">
                    <a:pos x="7" y="16"/>
                  </a:cxn>
                </a:cxnLst>
                <a:rect l="0" t="0" r="r" b="b"/>
                <a:pathLst>
                  <a:path w="20" h="30">
                    <a:moveTo>
                      <a:pt x="7" y="16"/>
                    </a:moveTo>
                    <a:cubicBezTo>
                      <a:pt x="18" y="0"/>
                      <a:pt x="20" y="20"/>
                      <a:pt x="5" y="30"/>
                    </a:cubicBezTo>
                    <a:cubicBezTo>
                      <a:pt x="0" y="23"/>
                      <a:pt x="1" y="22"/>
                      <a:pt x="7" y="16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6" name="Freeform 136"/>
              <p:cNvSpPr>
                <a:spLocks/>
              </p:cNvSpPr>
              <p:nvPr/>
            </p:nvSpPr>
            <p:spPr bwMode="ltGray">
              <a:xfrm>
                <a:off x="333" y="170"/>
                <a:ext cx="1015" cy="865"/>
              </a:xfrm>
              <a:custGeom>
                <a:avLst/>
                <a:gdLst/>
                <a:ahLst/>
                <a:cxnLst>
                  <a:cxn ang="0">
                    <a:pos x="481" y="464"/>
                  </a:cxn>
                  <a:cxn ang="0">
                    <a:pos x="486" y="451"/>
                  </a:cxn>
                  <a:cxn ang="0">
                    <a:pos x="500" y="413"/>
                  </a:cxn>
                  <a:cxn ang="0">
                    <a:pos x="309" y="287"/>
                  </a:cxn>
                  <a:cxn ang="0">
                    <a:pos x="282" y="346"/>
                  </a:cxn>
                  <a:cxn ang="0">
                    <a:pos x="303" y="556"/>
                  </a:cxn>
                  <a:cxn ang="0">
                    <a:pos x="282" y="494"/>
                  </a:cxn>
                  <a:cxn ang="0">
                    <a:pos x="242" y="439"/>
                  </a:cxn>
                  <a:cxn ang="0">
                    <a:pos x="245" y="413"/>
                  </a:cxn>
                  <a:cxn ang="0">
                    <a:pos x="247" y="394"/>
                  </a:cxn>
                  <a:cxn ang="0">
                    <a:pos x="220" y="375"/>
                  </a:cxn>
                  <a:cxn ang="0">
                    <a:pos x="194" y="346"/>
                  </a:cxn>
                  <a:cxn ang="0">
                    <a:pos x="148" y="354"/>
                  </a:cxn>
                  <a:cxn ang="0">
                    <a:pos x="126" y="365"/>
                  </a:cxn>
                  <a:cxn ang="0">
                    <a:pos x="78" y="365"/>
                  </a:cxn>
                  <a:cxn ang="0">
                    <a:pos x="22" y="312"/>
                  </a:cxn>
                  <a:cxn ang="0">
                    <a:pos x="11" y="295"/>
                  </a:cxn>
                  <a:cxn ang="0">
                    <a:pos x="0" y="264"/>
                  </a:cxn>
                  <a:cxn ang="0">
                    <a:pos x="24" y="213"/>
                  </a:cxn>
                  <a:cxn ang="0">
                    <a:pos x="32" y="181"/>
                  </a:cxn>
                  <a:cxn ang="0">
                    <a:pos x="51" y="143"/>
                  </a:cxn>
                  <a:cxn ang="0">
                    <a:pos x="81" y="116"/>
                  </a:cxn>
                  <a:cxn ang="0">
                    <a:pos x="167" y="67"/>
                  </a:cxn>
                  <a:cxn ang="0">
                    <a:pos x="220" y="30"/>
                  </a:cxn>
                  <a:cxn ang="0">
                    <a:pos x="258" y="6"/>
                  </a:cxn>
                  <a:cxn ang="0">
                    <a:pos x="363" y="2"/>
                  </a:cxn>
                  <a:cxn ang="0">
                    <a:pos x="398" y="0"/>
                  </a:cxn>
                  <a:cxn ang="0">
                    <a:pos x="384" y="34"/>
                  </a:cxn>
                  <a:cxn ang="0">
                    <a:pos x="443" y="84"/>
                  </a:cxn>
                  <a:cxn ang="0">
                    <a:pos x="497" y="74"/>
                  </a:cxn>
                  <a:cxn ang="0">
                    <a:pos x="529" y="82"/>
                  </a:cxn>
                  <a:cxn ang="0">
                    <a:pos x="559" y="97"/>
                  </a:cxn>
                  <a:cxn ang="0">
                    <a:pos x="572" y="188"/>
                  </a:cxn>
                  <a:cxn ang="0">
                    <a:pos x="572" y="240"/>
                  </a:cxn>
                  <a:cxn ang="0">
                    <a:pos x="599" y="283"/>
                  </a:cxn>
                  <a:cxn ang="0">
                    <a:pos x="645" y="300"/>
                  </a:cxn>
                  <a:cxn ang="0">
                    <a:pos x="680" y="295"/>
                  </a:cxn>
                  <a:cxn ang="0">
                    <a:pos x="664" y="340"/>
                  </a:cxn>
                  <a:cxn ang="0">
                    <a:pos x="599" y="407"/>
                  </a:cxn>
                  <a:cxn ang="0">
                    <a:pos x="548" y="485"/>
                  </a:cxn>
                  <a:cxn ang="0">
                    <a:pos x="556" y="508"/>
                  </a:cxn>
                  <a:cxn ang="0">
                    <a:pos x="435" y="556"/>
                  </a:cxn>
                </a:cxnLst>
                <a:rect l="0" t="0" r="r" b="b"/>
                <a:pathLst>
                  <a:path w="682" h="557">
                    <a:moveTo>
                      <a:pt x="435" y="556"/>
                    </a:moveTo>
                    <a:lnTo>
                      <a:pt x="481" y="464"/>
                    </a:lnTo>
                    <a:lnTo>
                      <a:pt x="473" y="449"/>
                    </a:lnTo>
                    <a:lnTo>
                      <a:pt x="486" y="451"/>
                    </a:lnTo>
                    <a:lnTo>
                      <a:pt x="495" y="441"/>
                    </a:lnTo>
                    <a:lnTo>
                      <a:pt x="500" y="413"/>
                    </a:lnTo>
                    <a:lnTo>
                      <a:pt x="500" y="371"/>
                    </a:lnTo>
                    <a:lnTo>
                      <a:pt x="309" y="287"/>
                    </a:lnTo>
                    <a:lnTo>
                      <a:pt x="296" y="308"/>
                    </a:lnTo>
                    <a:lnTo>
                      <a:pt x="282" y="346"/>
                    </a:lnTo>
                    <a:lnTo>
                      <a:pt x="396" y="557"/>
                    </a:lnTo>
                    <a:lnTo>
                      <a:pt x="303" y="556"/>
                    </a:lnTo>
                    <a:lnTo>
                      <a:pt x="304" y="536"/>
                    </a:lnTo>
                    <a:cubicBezTo>
                      <a:pt x="284" y="520"/>
                      <a:pt x="296" y="510"/>
                      <a:pt x="282" y="494"/>
                    </a:cubicBezTo>
                    <a:cubicBezTo>
                      <a:pt x="276" y="475"/>
                      <a:pt x="267" y="468"/>
                      <a:pt x="253" y="451"/>
                    </a:cubicBezTo>
                    <a:cubicBezTo>
                      <a:pt x="249" y="447"/>
                      <a:pt x="245" y="443"/>
                      <a:pt x="242" y="439"/>
                    </a:cubicBezTo>
                    <a:lnTo>
                      <a:pt x="237" y="432"/>
                    </a:lnTo>
                    <a:cubicBezTo>
                      <a:pt x="237" y="432"/>
                      <a:pt x="245" y="413"/>
                      <a:pt x="245" y="413"/>
                    </a:cubicBezTo>
                    <a:cubicBezTo>
                      <a:pt x="247" y="409"/>
                      <a:pt x="250" y="401"/>
                      <a:pt x="250" y="401"/>
                    </a:cubicBezTo>
                    <a:cubicBezTo>
                      <a:pt x="249" y="399"/>
                      <a:pt x="247" y="397"/>
                      <a:pt x="247" y="394"/>
                    </a:cubicBezTo>
                    <a:cubicBezTo>
                      <a:pt x="248" y="390"/>
                      <a:pt x="253" y="382"/>
                      <a:pt x="253" y="382"/>
                    </a:cubicBezTo>
                    <a:cubicBezTo>
                      <a:pt x="243" y="370"/>
                      <a:pt x="237" y="371"/>
                      <a:pt x="220" y="375"/>
                    </a:cubicBezTo>
                    <a:cubicBezTo>
                      <a:pt x="217" y="371"/>
                      <a:pt x="210" y="369"/>
                      <a:pt x="207" y="365"/>
                    </a:cubicBezTo>
                    <a:cubicBezTo>
                      <a:pt x="185" y="337"/>
                      <a:pt x="216" y="363"/>
                      <a:pt x="194" y="346"/>
                    </a:cubicBezTo>
                    <a:cubicBezTo>
                      <a:pt x="167" y="349"/>
                      <a:pt x="179" y="346"/>
                      <a:pt x="156" y="352"/>
                    </a:cubicBezTo>
                    <a:cubicBezTo>
                      <a:pt x="153" y="353"/>
                      <a:pt x="148" y="354"/>
                      <a:pt x="148" y="354"/>
                    </a:cubicBezTo>
                    <a:cubicBezTo>
                      <a:pt x="146" y="356"/>
                      <a:pt x="145" y="359"/>
                      <a:pt x="142" y="361"/>
                    </a:cubicBezTo>
                    <a:cubicBezTo>
                      <a:pt x="138" y="363"/>
                      <a:pt x="126" y="365"/>
                      <a:pt x="126" y="365"/>
                    </a:cubicBezTo>
                    <a:cubicBezTo>
                      <a:pt x="105" y="354"/>
                      <a:pt x="116" y="355"/>
                      <a:pt x="94" y="361"/>
                    </a:cubicBezTo>
                    <a:cubicBezTo>
                      <a:pt x="89" y="362"/>
                      <a:pt x="78" y="365"/>
                      <a:pt x="78" y="365"/>
                    </a:cubicBezTo>
                    <a:cubicBezTo>
                      <a:pt x="62" y="383"/>
                      <a:pt x="46" y="346"/>
                      <a:pt x="35" y="337"/>
                    </a:cubicBezTo>
                    <a:cubicBezTo>
                      <a:pt x="32" y="330"/>
                      <a:pt x="24" y="320"/>
                      <a:pt x="22" y="312"/>
                    </a:cubicBezTo>
                    <a:cubicBezTo>
                      <a:pt x="20" y="308"/>
                      <a:pt x="22" y="303"/>
                      <a:pt x="19" y="300"/>
                    </a:cubicBezTo>
                    <a:cubicBezTo>
                      <a:pt x="17" y="297"/>
                      <a:pt x="13" y="297"/>
                      <a:pt x="11" y="295"/>
                    </a:cubicBezTo>
                    <a:cubicBezTo>
                      <a:pt x="3" y="277"/>
                      <a:pt x="15" y="306"/>
                      <a:pt x="5" y="276"/>
                    </a:cubicBezTo>
                    <a:cubicBezTo>
                      <a:pt x="4" y="272"/>
                      <a:pt x="0" y="264"/>
                      <a:pt x="0" y="264"/>
                    </a:cubicBezTo>
                    <a:cubicBezTo>
                      <a:pt x="3" y="253"/>
                      <a:pt x="2" y="248"/>
                      <a:pt x="13" y="243"/>
                    </a:cubicBezTo>
                    <a:cubicBezTo>
                      <a:pt x="20" y="221"/>
                      <a:pt x="17" y="231"/>
                      <a:pt x="24" y="213"/>
                    </a:cubicBezTo>
                    <a:cubicBezTo>
                      <a:pt x="26" y="209"/>
                      <a:pt x="30" y="200"/>
                      <a:pt x="30" y="200"/>
                    </a:cubicBezTo>
                    <a:cubicBezTo>
                      <a:pt x="26" y="192"/>
                      <a:pt x="24" y="191"/>
                      <a:pt x="32" y="181"/>
                    </a:cubicBezTo>
                    <a:cubicBezTo>
                      <a:pt x="36" y="177"/>
                      <a:pt x="43" y="169"/>
                      <a:pt x="43" y="169"/>
                    </a:cubicBezTo>
                    <a:cubicBezTo>
                      <a:pt x="37" y="155"/>
                      <a:pt x="36" y="153"/>
                      <a:pt x="51" y="143"/>
                    </a:cubicBezTo>
                    <a:cubicBezTo>
                      <a:pt x="56" y="140"/>
                      <a:pt x="67" y="135"/>
                      <a:pt x="67" y="135"/>
                    </a:cubicBezTo>
                    <a:cubicBezTo>
                      <a:pt x="73" y="129"/>
                      <a:pt x="75" y="122"/>
                      <a:pt x="81" y="116"/>
                    </a:cubicBezTo>
                    <a:cubicBezTo>
                      <a:pt x="89" y="107"/>
                      <a:pt x="102" y="105"/>
                      <a:pt x="113" y="99"/>
                    </a:cubicBezTo>
                    <a:cubicBezTo>
                      <a:pt x="125" y="85"/>
                      <a:pt x="149" y="76"/>
                      <a:pt x="167" y="67"/>
                    </a:cubicBezTo>
                    <a:cubicBezTo>
                      <a:pt x="174" y="59"/>
                      <a:pt x="175" y="50"/>
                      <a:pt x="188" y="46"/>
                    </a:cubicBezTo>
                    <a:cubicBezTo>
                      <a:pt x="198" y="39"/>
                      <a:pt x="208" y="36"/>
                      <a:pt x="220" y="30"/>
                    </a:cubicBezTo>
                    <a:cubicBezTo>
                      <a:pt x="223" y="28"/>
                      <a:pt x="228" y="25"/>
                      <a:pt x="228" y="25"/>
                    </a:cubicBezTo>
                    <a:cubicBezTo>
                      <a:pt x="237" y="16"/>
                      <a:pt x="245" y="10"/>
                      <a:pt x="258" y="6"/>
                    </a:cubicBezTo>
                    <a:cubicBezTo>
                      <a:pt x="269" y="31"/>
                      <a:pt x="301" y="6"/>
                      <a:pt x="320" y="4"/>
                    </a:cubicBezTo>
                    <a:cubicBezTo>
                      <a:pt x="334" y="3"/>
                      <a:pt x="349" y="3"/>
                      <a:pt x="363" y="2"/>
                    </a:cubicBezTo>
                    <a:cubicBezTo>
                      <a:pt x="369" y="3"/>
                      <a:pt x="376" y="5"/>
                      <a:pt x="382" y="4"/>
                    </a:cubicBezTo>
                    <a:cubicBezTo>
                      <a:pt x="387" y="4"/>
                      <a:pt x="398" y="0"/>
                      <a:pt x="398" y="0"/>
                    </a:cubicBezTo>
                    <a:cubicBezTo>
                      <a:pt x="415" y="8"/>
                      <a:pt x="406" y="16"/>
                      <a:pt x="400" y="30"/>
                    </a:cubicBezTo>
                    <a:cubicBezTo>
                      <a:pt x="398" y="34"/>
                      <a:pt x="384" y="34"/>
                      <a:pt x="384" y="34"/>
                    </a:cubicBezTo>
                    <a:cubicBezTo>
                      <a:pt x="379" y="47"/>
                      <a:pt x="398" y="51"/>
                      <a:pt x="411" y="55"/>
                    </a:cubicBezTo>
                    <a:cubicBezTo>
                      <a:pt x="419" y="72"/>
                      <a:pt x="421" y="79"/>
                      <a:pt x="443" y="84"/>
                    </a:cubicBezTo>
                    <a:cubicBezTo>
                      <a:pt x="461" y="71"/>
                      <a:pt x="435" y="65"/>
                      <a:pt x="468" y="57"/>
                    </a:cubicBezTo>
                    <a:cubicBezTo>
                      <a:pt x="482" y="61"/>
                      <a:pt x="485" y="70"/>
                      <a:pt x="497" y="74"/>
                    </a:cubicBezTo>
                    <a:cubicBezTo>
                      <a:pt x="505" y="76"/>
                      <a:pt x="513" y="78"/>
                      <a:pt x="521" y="80"/>
                    </a:cubicBezTo>
                    <a:cubicBezTo>
                      <a:pt x="524" y="81"/>
                      <a:pt x="529" y="82"/>
                      <a:pt x="529" y="82"/>
                    </a:cubicBezTo>
                    <a:cubicBezTo>
                      <a:pt x="547" y="78"/>
                      <a:pt x="547" y="76"/>
                      <a:pt x="562" y="84"/>
                    </a:cubicBezTo>
                    <a:cubicBezTo>
                      <a:pt x="566" y="95"/>
                      <a:pt x="565" y="86"/>
                      <a:pt x="559" y="97"/>
                    </a:cubicBezTo>
                    <a:cubicBezTo>
                      <a:pt x="557" y="101"/>
                      <a:pt x="554" y="110"/>
                      <a:pt x="554" y="110"/>
                    </a:cubicBezTo>
                    <a:cubicBezTo>
                      <a:pt x="556" y="132"/>
                      <a:pt x="556" y="168"/>
                      <a:pt x="572" y="188"/>
                    </a:cubicBezTo>
                    <a:cubicBezTo>
                      <a:pt x="568" y="198"/>
                      <a:pt x="564" y="208"/>
                      <a:pt x="562" y="219"/>
                    </a:cubicBezTo>
                    <a:cubicBezTo>
                      <a:pt x="564" y="227"/>
                      <a:pt x="569" y="233"/>
                      <a:pt x="572" y="240"/>
                    </a:cubicBezTo>
                    <a:cubicBezTo>
                      <a:pt x="573" y="247"/>
                      <a:pt x="572" y="254"/>
                      <a:pt x="575" y="259"/>
                    </a:cubicBezTo>
                    <a:cubicBezTo>
                      <a:pt x="577" y="263"/>
                      <a:pt x="595" y="272"/>
                      <a:pt x="599" y="283"/>
                    </a:cubicBezTo>
                    <a:cubicBezTo>
                      <a:pt x="594" y="295"/>
                      <a:pt x="603" y="306"/>
                      <a:pt x="618" y="310"/>
                    </a:cubicBezTo>
                    <a:cubicBezTo>
                      <a:pt x="630" y="307"/>
                      <a:pt x="638" y="308"/>
                      <a:pt x="645" y="300"/>
                    </a:cubicBezTo>
                    <a:cubicBezTo>
                      <a:pt x="660" y="302"/>
                      <a:pt x="663" y="303"/>
                      <a:pt x="672" y="293"/>
                    </a:cubicBezTo>
                    <a:cubicBezTo>
                      <a:pt x="675" y="294"/>
                      <a:pt x="679" y="293"/>
                      <a:pt x="680" y="295"/>
                    </a:cubicBezTo>
                    <a:cubicBezTo>
                      <a:pt x="682" y="301"/>
                      <a:pt x="674" y="321"/>
                      <a:pt x="672" y="327"/>
                    </a:cubicBezTo>
                    <a:cubicBezTo>
                      <a:pt x="668" y="340"/>
                      <a:pt x="671" y="326"/>
                      <a:pt x="664" y="340"/>
                    </a:cubicBezTo>
                    <a:cubicBezTo>
                      <a:pt x="652" y="360"/>
                      <a:pt x="646" y="381"/>
                      <a:pt x="621" y="394"/>
                    </a:cubicBezTo>
                    <a:cubicBezTo>
                      <a:pt x="614" y="402"/>
                      <a:pt x="609" y="402"/>
                      <a:pt x="599" y="407"/>
                    </a:cubicBezTo>
                    <a:cubicBezTo>
                      <a:pt x="590" y="418"/>
                      <a:pt x="579" y="429"/>
                      <a:pt x="567" y="439"/>
                    </a:cubicBezTo>
                    <a:cubicBezTo>
                      <a:pt x="560" y="454"/>
                      <a:pt x="555" y="470"/>
                      <a:pt x="548" y="485"/>
                    </a:cubicBezTo>
                    <a:cubicBezTo>
                      <a:pt x="549" y="489"/>
                      <a:pt x="550" y="492"/>
                      <a:pt x="551" y="496"/>
                    </a:cubicBezTo>
                    <a:cubicBezTo>
                      <a:pt x="552" y="500"/>
                      <a:pt x="556" y="508"/>
                      <a:pt x="556" y="508"/>
                    </a:cubicBezTo>
                    <a:cubicBezTo>
                      <a:pt x="559" y="524"/>
                      <a:pt x="562" y="546"/>
                      <a:pt x="576" y="557"/>
                    </a:cubicBezTo>
                    <a:lnTo>
                      <a:pt x="435" y="556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7" name="Freeform 137"/>
              <p:cNvSpPr>
                <a:spLocks/>
              </p:cNvSpPr>
              <p:nvPr/>
            </p:nvSpPr>
            <p:spPr bwMode="ltGray">
              <a:xfrm>
                <a:off x="727" y="496"/>
                <a:ext cx="382" cy="539"/>
              </a:xfrm>
              <a:custGeom>
                <a:avLst/>
                <a:gdLst/>
                <a:ahLst/>
                <a:cxnLst>
                  <a:cxn ang="0">
                    <a:pos x="243" y="347"/>
                  </a:cxn>
                  <a:cxn ang="0">
                    <a:pos x="233" y="301"/>
                  </a:cxn>
                  <a:cxn ang="0">
                    <a:pos x="217" y="288"/>
                  </a:cxn>
                  <a:cxn ang="0">
                    <a:pos x="215" y="269"/>
                  </a:cxn>
                  <a:cxn ang="0">
                    <a:pos x="209" y="254"/>
                  </a:cxn>
                  <a:cxn ang="0">
                    <a:pos x="209" y="229"/>
                  </a:cxn>
                  <a:cxn ang="0">
                    <a:pos x="207" y="214"/>
                  </a:cxn>
                  <a:cxn ang="0">
                    <a:pos x="228" y="202"/>
                  </a:cxn>
                  <a:cxn ang="0">
                    <a:pos x="257" y="197"/>
                  </a:cxn>
                  <a:cxn ang="0">
                    <a:pos x="257" y="136"/>
                  </a:cxn>
                  <a:cxn ang="0">
                    <a:pos x="54" y="96"/>
                  </a:cxn>
                  <a:cxn ang="0">
                    <a:pos x="32" y="98"/>
                  </a:cxn>
                  <a:cxn ang="0">
                    <a:pos x="16" y="102"/>
                  </a:cxn>
                  <a:cxn ang="0">
                    <a:pos x="0" y="149"/>
                  </a:cxn>
                  <a:cxn ang="0">
                    <a:pos x="93" y="346"/>
                  </a:cxn>
                  <a:cxn ang="0">
                    <a:pos x="243" y="347"/>
                  </a:cxn>
                </a:cxnLst>
                <a:rect l="0" t="0" r="r" b="b"/>
                <a:pathLst>
                  <a:path w="257" h="347">
                    <a:moveTo>
                      <a:pt x="243" y="347"/>
                    </a:moveTo>
                    <a:lnTo>
                      <a:pt x="233" y="301"/>
                    </a:lnTo>
                    <a:lnTo>
                      <a:pt x="217" y="288"/>
                    </a:lnTo>
                    <a:lnTo>
                      <a:pt x="215" y="269"/>
                    </a:lnTo>
                    <a:lnTo>
                      <a:pt x="209" y="254"/>
                    </a:lnTo>
                    <a:lnTo>
                      <a:pt x="209" y="229"/>
                    </a:lnTo>
                    <a:lnTo>
                      <a:pt x="207" y="214"/>
                    </a:lnTo>
                    <a:lnTo>
                      <a:pt x="228" y="202"/>
                    </a:lnTo>
                    <a:lnTo>
                      <a:pt x="257" y="197"/>
                    </a:lnTo>
                    <a:lnTo>
                      <a:pt x="257" y="136"/>
                    </a:lnTo>
                    <a:cubicBezTo>
                      <a:pt x="209" y="119"/>
                      <a:pt x="13" y="0"/>
                      <a:pt x="54" y="96"/>
                    </a:cubicBezTo>
                    <a:cubicBezTo>
                      <a:pt x="36" y="106"/>
                      <a:pt x="57" y="97"/>
                      <a:pt x="32" y="98"/>
                    </a:cubicBezTo>
                    <a:cubicBezTo>
                      <a:pt x="27" y="99"/>
                      <a:pt x="16" y="102"/>
                      <a:pt x="16" y="102"/>
                    </a:cubicBezTo>
                    <a:lnTo>
                      <a:pt x="0" y="149"/>
                    </a:lnTo>
                    <a:lnTo>
                      <a:pt x="93" y="346"/>
                    </a:lnTo>
                    <a:lnTo>
                      <a:pt x="243" y="347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8" name="Freeform 138"/>
              <p:cNvSpPr>
                <a:spLocks/>
              </p:cNvSpPr>
              <p:nvPr/>
            </p:nvSpPr>
            <p:spPr bwMode="ltGray">
              <a:xfrm>
                <a:off x="1400" y="895"/>
                <a:ext cx="16" cy="29"/>
              </a:xfrm>
              <a:custGeom>
                <a:avLst/>
                <a:gdLst/>
                <a:ahLst/>
                <a:cxnLst>
                  <a:cxn ang="0">
                    <a:pos x="7" y="25"/>
                  </a:cxn>
                  <a:cxn ang="0">
                    <a:pos x="19" y="21"/>
                  </a:cxn>
                  <a:cxn ang="0">
                    <a:pos x="7" y="25"/>
                  </a:cxn>
                </a:cxnLst>
                <a:rect l="0" t="0" r="r" b="b"/>
                <a:pathLst>
                  <a:path w="19" h="37">
                    <a:moveTo>
                      <a:pt x="7" y="25"/>
                    </a:moveTo>
                    <a:cubicBezTo>
                      <a:pt x="0" y="4"/>
                      <a:pt x="12" y="0"/>
                      <a:pt x="19" y="21"/>
                    </a:cubicBezTo>
                    <a:cubicBezTo>
                      <a:pt x="14" y="37"/>
                      <a:pt x="18" y="36"/>
                      <a:pt x="7" y="25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19" name="Freeform 139"/>
              <p:cNvSpPr>
                <a:spLocks/>
              </p:cNvSpPr>
              <p:nvPr/>
            </p:nvSpPr>
            <p:spPr bwMode="ltGray">
              <a:xfrm>
                <a:off x="1379" y="618"/>
                <a:ext cx="21" cy="16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6" y="0"/>
                  </a:cxn>
                  <a:cxn ang="0">
                    <a:pos x="20" y="12"/>
                  </a:cxn>
                  <a:cxn ang="0">
                    <a:pos x="8" y="20"/>
                  </a:cxn>
                  <a:cxn ang="0">
                    <a:pos x="12" y="12"/>
                  </a:cxn>
                </a:cxnLst>
                <a:rect l="0" t="0" r="r" b="b"/>
                <a:pathLst>
                  <a:path w="22" h="20">
                    <a:moveTo>
                      <a:pt x="12" y="12"/>
                    </a:moveTo>
                    <a:cubicBezTo>
                      <a:pt x="13" y="8"/>
                      <a:pt x="12" y="0"/>
                      <a:pt x="16" y="0"/>
                    </a:cubicBezTo>
                    <a:cubicBezTo>
                      <a:pt x="20" y="0"/>
                      <a:pt x="22" y="8"/>
                      <a:pt x="20" y="12"/>
                    </a:cubicBezTo>
                    <a:cubicBezTo>
                      <a:pt x="18" y="16"/>
                      <a:pt x="12" y="17"/>
                      <a:pt x="8" y="20"/>
                    </a:cubicBezTo>
                    <a:cubicBezTo>
                      <a:pt x="3" y="5"/>
                      <a:pt x="0" y="6"/>
                      <a:pt x="12" y="1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20" name="Freeform 140"/>
              <p:cNvSpPr>
                <a:spLocks/>
              </p:cNvSpPr>
              <p:nvPr/>
            </p:nvSpPr>
            <p:spPr bwMode="ltGray">
              <a:xfrm>
                <a:off x="453" y="274"/>
                <a:ext cx="58" cy="25"/>
              </a:xfrm>
              <a:custGeom>
                <a:avLst/>
                <a:gdLst/>
                <a:ahLst/>
                <a:cxnLst>
                  <a:cxn ang="0">
                    <a:pos x="24" y="18"/>
                  </a:cxn>
                  <a:cxn ang="0">
                    <a:pos x="32" y="6"/>
                  </a:cxn>
                  <a:cxn ang="0">
                    <a:pos x="36" y="30"/>
                  </a:cxn>
                  <a:cxn ang="0">
                    <a:pos x="24" y="18"/>
                  </a:cxn>
                </a:cxnLst>
                <a:rect l="0" t="0" r="r" b="b"/>
                <a:pathLst>
                  <a:path w="57" h="30">
                    <a:moveTo>
                      <a:pt x="24" y="18"/>
                    </a:moveTo>
                    <a:cubicBezTo>
                      <a:pt x="0" y="10"/>
                      <a:pt x="9" y="0"/>
                      <a:pt x="32" y="6"/>
                    </a:cubicBezTo>
                    <a:cubicBezTo>
                      <a:pt x="46" y="15"/>
                      <a:pt x="57" y="23"/>
                      <a:pt x="36" y="30"/>
                    </a:cubicBezTo>
                    <a:cubicBezTo>
                      <a:pt x="21" y="25"/>
                      <a:pt x="24" y="30"/>
                      <a:pt x="24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21" name="Freeform 141"/>
              <p:cNvSpPr>
                <a:spLocks/>
              </p:cNvSpPr>
              <p:nvPr/>
            </p:nvSpPr>
            <p:spPr bwMode="ltGray">
              <a:xfrm>
                <a:off x="1161" y="49"/>
                <a:ext cx="691" cy="571"/>
              </a:xfrm>
              <a:custGeom>
                <a:avLst/>
                <a:gdLst/>
                <a:ahLst/>
                <a:cxnLst>
                  <a:cxn ang="0">
                    <a:pos x="473" y="464"/>
                  </a:cxn>
                  <a:cxn ang="0">
                    <a:pos x="393" y="452"/>
                  </a:cxn>
                  <a:cxn ang="0">
                    <a:pos x="325" y="412"/>
                  </a:cxn>
                  <a:cxn ang="0">
                    <a:pos x="265" y="400"/>
                  </a:cxn>
                  <a:cxn ang="0">
                    <a:pos x="237" y="416"/>
                  </a:cxn>
                  <a:cxn ang="0">
                    <a:pos x="261" y="428"/>
                  </a:cxn>
                  <a:cxn ang="0">
                    <a:pos x="293" y="468"/>
                  </a:cxn>
                  <a:cxn ang="0">
                    <a:pos x="321" y="476"/>
                  </a:cxn>
                  <a:cxn ang="0">
                    <a:pos x="333" y="536"/>
                  </a:cxn>
                  <a:cxn ang="0">
                    <a:pos x="313" y="552"/>
                  </a:cxn>
                  <a:cxn ang="0">
                    <a:pos x="261" y="616"/>
                  </a:cxn>
                  <a:cxn ang="0">
                    <a:pos x="225" y="628"/>
                  </a:cxn>
                  <a:cxn ang="0">
                    <a:pos x="97" y="696"/>
                  </a:cxn>
                  <a:cxn ang="0">
                    <a:pos x="77" y="616"/>
                  </a:cxn>
                  <a:cxn ang="0">
                    <a:pos x="45" y="524"/>
                  </a:cxn>
                  <a:cxn ang="0">
                    <a:pos x="33" y="448"/>
                  </a:cxn>
                  <a:cxn ang="0">
                    <a:pos x="53" y="344"/>
                  </a:cxn>
                  <a:cxn ang="0">
                    <a:pos x="17" y="392"/>
                  </a:cxn>
                  <a:cxn ang="0">
                    <a:pos x="81" y="280"/>
                  </a:cxn>
                  <a:cxn ang="0">
                    <a:pos x="113" y="204"/>
                  </a:cxn>
                  <a:cxn ang="0">
                    <a:pos x="37" y="204"/>
                  </a:cxn>
                  <a:cxn ang="0">
                    <a:pos x="1" y="196"/>
                  </a:cxn>
                  <a:cxn ang="0">
                    <a:pos x="25" y="140"/>
                  </a:cxn>
                  <a:cxn ang="0">
                    <a:pos x="97" y="112"/>
                  </a:cxn>
                  <a:cxn ang="0">
                    <a:pos x="221" y="124"/>
                  </a:cxn>
                  <a:cxn ang="0">
                    <a:pos x="229" y="64"/>
                  </a:cxn>
                  <a:cxn ang="0">
                    <a:pos x="261" y="0"/>
                  </a:cxn>
                  <a:cxn ang="0">
                    <a:pos x="357" y="44"/>
                  </a:cxn>
                  <a:cxn ang="0">
                    <a:pos x="329" y="88"/>
                  </a:cxn>
                  <a:cxn ang="0">
                    <a:pos x="301" y="176"/>
                  </a:cxn>
                  <a:cxn ang="0">
                    <a:pos x="361" y="192"/>
                  </a:cxn>
                  <a:cxn ang="0">
                    <a:pos x="373" y="136"/>
                  </a:cxn>
                  <a:cxn ang="0">
                    <a:pos x="417" y="92"/>
                  </a:cxn>
                  <a:cxn ang="0">
                    <a:pos x="497" y="88"/>
                  </a:cxn>
                  <a:cxn ang="0">
                    <a:pos x="529" y="52"/>
                  </a:cxn>
                  <a:cxn ang="0">
                    <a:pos x="541" y="460"/>
                  </a:cxn>
                </a:cxnLst>
                <a:rect l="0" t="0" r="r" b="b"/>
                <a:pathLst>
                  <a:path w="693" h="696">
                    <a:moveTo>
                      <a:pt x="541" y="460"/>
                    </a:moveTo>
                    <a:lnTo>
                      <a:pt x="473" y="464"/>
                    </a:lnTo>
                    <a:lnTo>
                      <a:pt x="441" y="452"/>
                    </a:lnTo>
                    <a:lnTo>
                      <a:pt x="393" y="452"/>
                    </a:lnTo>
                    <a:cubicBezTo>
                      <a:pt x="365" y="448"/>
                      <a:pt x="360" y="444"/>
                      <a:pt x="337" y="436"/>
                    </a:cubicBezTo>
                    <a:cubicBezTo>
                      <a:pt x="336" y="432"/>
                      <a:pt x="330" y="413"/>
                      <a:pt x="325" y="412"/>
                    </a:cubicBezTo>
                    <a:cubicBezTo>
                      <a:pt x="317" y="411"/>
                      <a:pt x="301" y="420"/>
                      <a:pt x="301" y="420"/>
                    </a:cubicBezTo>
                    <a:cubicBezTo>
                      <a:pt x="289" y="412"/>
                      <a:pt x="277" y="408"/>
                      <a:pt x="265" y="400"/>
                    </a:cubicBezTo>
                    <a:cubicBezTo>
                      <a:pt x="252" y="380"/>
                      <a:pt x="256" y="356"/>
                      <a:pt x="233" y="348"/>
                    </a:cubicBezTo>
                    <a:cubicBezTo>
                      <a:pt x="217" y="372"/>
                      <a:pt x="221" y="392"/>
                      <a:pt x="237" y="416"/>
                    </a:cubicBezTo>
                    <a:cubicBezTo>
                      <a:pt x="234" y="428"/>
                      <a:pt x="228" y="445"/>
                      <a:pt x="237" y="444"/>
                    </a:cubicBezTo>
                    <a:cubicBezTo>
                      <a:pt x="247" y="443"/>
                      <a:pt x="261" y="428"/>
                      <a:pt x="261" y="428"/>
                    </a:cubicBezTo>
                    <a:cubicBezTo>
                      <a:pt x="258" y="450"/>
                      <a:pt x="243" y="475"/>
                      <a:pt x="269" y="484"/>
                    </a:cubicBezTo>
                    <a:cubicBezTo>
                      <a:pt x="277" y="479"/>
                      <a:pt x="288" y="476"/>
                      <a:pt x="293" y="468"/>
                    </a:cubicBezTo>
                    <a:cubicBezTo>
                      <a:pt x="302" y="454"/>
                      <a:pt x="303" y="446"/>
                      <a:pt x="317" y="436"/>
                    </a:cubicBezTo>
                    <a:cubicBezTo>
                      <a:pt x="315" y="448"/>
                      <a:pt x="306" y="467"/>
                      <a:pt x="321" y="476"/>
                    </a:cubicBezTo>
                    <a:cubicBezTo>
                      <a:pt x="328" y="480"/>
                      <a:pt x="345" y="484"/>
                      <a:pt x="345" y="484"/>
                    </a:cubicBezTo>
                    <a:cubicBezTo>
                      <a:pt x="382" y="472"/>
                      <a:pt x="347" y="527"/>
                      <a:pt x="333" y="536"/>
                    </a:cubicBezTo>
                    <a:cubicBezTo>
                      <a:pt x="330" y="540"/>
                      <a:pt x="329" y="545"/>
                      <a:pt x="325" y="548"/>
                    </a:cubicBezTo>
                    <a:cubicBezTo>
                      <a:pt x="322" y="551"/>
                      <a:pt x="316" y="549"/>
                      <a:pt x="313" y="552"/>
                    </a:cubicBezTo>
                    <a:cubicBezTo>
                      <a:pt x="300" y="565"/>
                      <a:pt x="320" y="575"/>
                      <a:pt x="293" y="584"/>
                    </a:cubicBezTo>
                    <a:cubicBezTo>
                      <a:pt x="286" y="595"/>
                      <a:pt x="272" y="610"/>
                      <a:pt x="261" y="616"/>
                    </a:cubicBezTo>
                    <a:cubicBezTo>
                      <a:pt x="254" y="620"/>
                      <a:pt x="245" y="621"/>
                      <a:pt x="237" y="624"/>
                    </a:cubicBezTo>
                    <a:cubicBezTo>
                      <a:pt x="233" y="625"/>
                      <a:pt x="225" y="628"/>
                      <a:pt x="225" y="628"/>
                    </a:cubicBezTo>
                    <a:cubicBezTo>
                      <a:pt x="215" y="659"/>
                      <a:pt x="212" y="652"/>
                      <a:pt x="173" y="656"/>
                    </a:cubicBezTo>
                    <a:cubicBezTo>
                      <a:pt x="140" y="667"/>
                      <a:pt x="132" y="687"/>
                      <a:pt x="97" y="696"/>
                    </a:cubicBezTo>
                    <a:cubicBezTo>
                      <a:pt x="77" y="691"/>
                      <a:pt x="75" y="687"/>
                      <a:pt x="81" y="668"/>
                    </a:cubicBezTo>
                    <a:cubicBezTo>
                      <a:pt x="77" y="646"/>
                      <a:pt x="72" y="639"/>
                      <a:pt x="77" y="616"/>
                    </a:cubicBezTo>
                    <a:cubicBezTo>
                      <a:pt x="73" y="598"/>
                      <a:pt x="71" y="587"/>
                      <a:pt x="61" y="572"/>
                    </a:cubicBezTo>
                    <a:cubicBezTo>
                      <a:pt x="58" y="551"/>
                      <a:pt x="51" y="543"/>
                      <a:pt x="45" y="524"/>
                    </a:cubicBezTo>
                    <a:cubicBezTo>
                      <a:pt x="52" y="502"/>
                      <a:pt x="58" y="496"/>
                      <a:pt x="49" y="472"/>
                    </a:cubicBezTo>
                    <a:cubicBezTo>
                      <a:pt x="46" y="463"/>
                      <a:pt x="33" y="448"/>
                      <a:pt x="33" y="448"/>
                    </a:cubicBezTo>
                    <a:cubicBezTo>
                      <a:pt x="42" y="422"/>
                      <a:pt x="42" y="408"/>
                      <a:pt x="33" y="380"/>
                    </a:cubicBezTo>
                    <a:cubicBezTo>
                      <a:pt x="49" y="369"/>
                      <a:pt x="48" y="362"/>
                      <a:pt x="53" y="344"/>
                    </a:cubicBezTo>
                    <a:cubicBezTo>
                      <a:pt x="47" y="327"/>
                      <a:pt x="49" y="308"/>
                      <a:pt x="33" y="332"/>
                    </a:cubicBezTo>
                    <a:cubicBezTo>
                      <a:pt x="40" y="353"/>
                      <a:pt x="29" y="374"/>
                      <a:pt x="17" y="392"/>
                    </a:cubicBezTo>
                    <a:cubicBezTo>
                      <a:pt x="6" y="360"/>
                      <a:pt x="10" y="340"/>
                      <a:pt x="13" y="304"/>
                    </a:cubicBezTo>
                    <a:cubicBezTo>
                      <a:pt x="44" y="314"/>
                      <a:pt x="54" y="289"/>
                      <a:pt x="81" y="280"/>
                    </a:cubicBezTo>
                    <a:cubicBezTo>
                      <a:pt x="94" y="261"/>
                      <a:pt x="85" y="242"/>
                      <a:pt x="105" y="228"/>
                    </a:cubicBezTo>
                    <a:cubicBezTo>
                      <a:pt x="108" y="220"/>
                      <a:pt x="110" y="212"/>
                      <a:pt x="113" y="204"/>
                    </a:cubicBezTo>
                    <a:cubicBezTo>
                      <a:pt x="116" y="196"/>
                      <a:pt x="89" y="196"/>
                      <a:pt x="89" y="196"/>
                    </a:cubicBezTo>
                    <a:cubicBezTo>
                      <a:pt x="81" y="221"/>
                      <a:pt x="58" y="211"/>
                      <a:pt x="37" y="204"/>
                    </a:cubicBezTo>
                    <a:cubicBezTo>
                      <a:pt x="33" y="207"/>
                      <a:pt x="30" y="213"/>
                      <a:pt x="25" y="212"/>
                    </a:cubicBezTo>
                    <a:cubicBezTo>
                      <a:pt x="16" y="210"/>
                      <a:pt x="1" y="196"/>
                      <a:pt x="1" y="196"/>
                    </a:cubicBezTo>
                    <a:cubicBezTo>
                      <a:pt x="4" y="186"/>
                      <a:pt x="4" y="174"/>
                      <a:pt x="9" y="164"/>
                    </a:cubicBezTo>
                    <a:cubicBezTo>
                      <a:pt x="13" y="155"/>
                      <a:pt x="25" y="140"/>
                      <a:pt x="25" y="140"/>
                    </a:cubicBezTo>
                    <a:cubicBezTo>
                      <a:pt x="0" y="132"/>
                      <a:pt x="25" y="128"/>
                      <a:pt x="37" y="124"/>
                    </a:cubicBezTo>
                    <a:cubicBezTo>
                      <a:pt x="58" y="131"/>
                      <a:pt x="75" y="116"/>
                      <a:pt x="97" y="112"/>
                    </a:cubicBezTo>
                    <a:cubicBezTo>
                      <a:pt x="135" y="87"/>
                      <a:pt x="159" y="122"/>
                      <a:pt x="197" y="132"/>
                    </a:cubicBezTo>
                    <a:cubicBezTo>
                      <a:pt x="205" y="129"/>
                      <a:pt x="213" y="127"/>
                      <a:pt x="221" y="124"/>
                    </a:cubicBezTo>
                    <a:cubicBezTo>
                      <a:pt x="225" y="123"/>
                      <a:pt x="226" y="147"/>
                      <a:pt x="233" y="120"/>
                    </a:cubicBezTo>
                    <a:lnTo>
                      <a:pt x="229" y="64"/>
                    </a:lnTo>
                    <a:lnTo>
                      <a:pt x="209" y="40"/>
                    </a:lnTo>
                    <a:cubicBezTo>
                      <a:pt x="243" y="21"/>
                      <a:pt x="240" y="21"/>
                      <a:pt x="261" y="0"/>
                    </a:cubicBezTo>
                    <a:cubicBezTo>
                      <a:pt x="297" y="16"/>
                      <a:pt x="333" y="32"/>
                      <a:pt x="369" y="48"/>
                    </a:cubicBezTo>
                    <a:cubicBezTo>
                      <a:pt x="373" y="50"/>
                      <a:pt x="361" y="44"/>
                      <a:pt x="357" y="44"/>
                    </a:cubicBezTo>
                    <a:cubicBezTo>
                      <a:pt x="349" y="45"/>
                      <a:pt x="333" y="52"/>
                      <a:pt x="333" y="52"/>
                    </a:cubicBezTo>
                    <a:cubicBezTo>
                      <a:pt x="322" y="68"/>
                      <a:pt x="318" y="71"/>
                      <a:pt x="329" y="88"/>
                    </a:cubicBezTo>
                    <a:cubicBezTo>
                      <a:pt x="308" y="119"/>
                      <a:pt x="323" y="118"/>
                      <a:pt x="333" y="148"/>
                    </a:cubicBezTo>
                    <a:cubicBezTo>
                      <a:pt x="320" y="157"/>
                      <a:pt x="314" y="167"/>
                      <a:pt x="301" y="176"/>
                    </a:cubicBezTo>
                    <a:cubicBezTo>
                      <a:pt x="306" y="213"/>
                      <a:pt x="303" y="213"/>
                      <a:pt x="337" y="220"/>
                    </a:cubicBezTo>
                    <a:cubicBezTo>
                      <a:pt x="358" y="216"/>
                      <a:pt x="368" y="214"/>
                      <a:pt x="361" y="192"/>
                    </a:cubicBezTo>
                    <a:cubicBezTo>
                      <a:pt x="362" y="177"/>
                      <a:pt x="362" y="162"/>
                      <a:pt x="365" y="148"/>
                    </a:cubicBezTo>
                    <a:cubicBezTo>
                      <a:pt x="366" y="143"/>
                      <a:pt x="369" y="133"/>
                      <a:pt x="373" y="136"/>
                    </a:cubicBezTo>
                    <a:cubicBezTo>
                      <a:pt x="379" y="140"/>
                      <a:pt x="376" y="149"/>
                      <a:pt x="377" y="156"/>
                    </a:cubicBezTo>
                    <a:cubicBezTo>
                      <a:pt x="404" y="147"/>
                      <a:pt x="409" y="116"/>
                      <a:pt x="417" y="92"/>
                    </a:cubicBezTo>
                    <a:cubicBezTo>
                      <a:pt x="422" y="76"/>
                      <a:pt x="453" y="74"/>
                      <a:pt x="465" y="72"/>
                    </a:cubicBezTo>
                    <a:cubicBezTo>
                      <a:pt x="472" y="92"/>
                      <a:pt x="477" y="93"/>
                      <a:pt x="497" y="88"/>
                    </a:cubicBezTo>
                    <a:cubicBezTo>
                      <a:pt x="512" y="78"/>
                      <a:pt x="515" y="74"/>
                      <a:pt x="509" y="56"/>
                    </a:cubicBezTo>
                    <a:cubicBezTo>
                      <a:pt x="523" y="46"/>
                      <a:pt x="517" y="46"/>
                      <a:pt x="529" y="52"/>
                    </a:cubicBezTo>
                    <a:lnTo>
                      <a:pt x="693" y="72"/>
                    </a:lnTo>
                    <a:lnTo>
                      <a:pt x="541" y="460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22" name="Freeform 142"/>
              <p:cNvSpPr>
                <a:spLocks/>
              </p:cNvSpPr>
              <p:nvPr/>
            </p:nvSpPr>
            <p:spPr bwMode="ltGray">
              <a:xfrm>
                <a:off x="689" y="7"/>
                <a:ext cx="1386" cy="231"/>
              </a:xfrm>
              <a:custGeom>
                <a:avLst/>
                <a:gdLst/>
                <a:ahLst/>
                <a:cxnLst>
                  <a:cxn ang="0">
                    <a:pos x="825" y="0"/>
                  </a:cxn>
                  <a:cxn ang="0">
                    <a:pos x="143" y="29"/>
                  </a:cxn>
                  <a:cxn ang="0">
                    <a:pos x="91" y="42"/>
                  </a:cxn>
                  <a:cxn ang="0">
                    <a:pos x="62" y="42"/>
                  </a:cxn>
                  <a:cxn ang="0">
                    <a:pos x="22" y="77"/>
                  </a:cxn>
                  <a:cxn ang="0">
                    <a:pos x="0" y="105"/>
                  </a:cxn>
                  <a:cxn ang="0">
                    <a:pos x="59" y="115"/>
                  </a:cxn>
                  <a:cxn ang="0">
                    <a:pos x="97" y="96"/>
                  </a:cxn>
                  <a:cxn ang="0">
                    <a:pos x="108" y="84"/>
                  </a:cxn>
                  <a:cxn ang="0">
                    <a:pos x="167" y="52"/>
                  </a:cxn>
                  <a:cxn ang="0">
                    <a:pos x="215" y="46"/>
                  </a:cxn>
                  <a:cxn ang="0">
                    <a:pos x="237" y="94"/>
                  </a:cxn>
                  <a:cxn ang="0">
                    <a:pos x="188" y="109"/>
                  </a:cxn>
                  <a:cxn ang="0">
                    <a:pos x="231" y="113"/>
                  </a:cxn>
                  <a:cxn ang="0">
                    <a:pos x="250" y="90"/>
                  </a:cxn>
                  <a:cxn ang="0">
                    <a:pos x="266" y="92"/>
                  </a:cxn>
                  <a:cxn ang="0">
                    <a:pos x="253" y="54"/>
                  </a:cxn>
                  <a:cxn ang="0">
                    <a:pos x="266" y="44"/>
                  </a:cxn>
                  <a:cxn ang="0">
                    <a:pos x="277" y="88"/>
                  </a:cxn>
                  <a:cxn ang="0">
                    <a:pos x="266" y="113"/>
                  </a:cxn>
                  <a:cxn ang="0">
                    <a:pos x="296" y="130"/>
                  </a:cxn>
                  <a:cxn ang="0">
                    <a:pos x="299" y="92"/>
                  </a:cxn>
                  <a:cxn ang="0">
                    <a:pos x="331" y="103"/>
                  </a:cxn>
                  <a:cxn ang="0">
                    <a:pos x="382" y="73"/>
                  </a:cxn>
                  <a:cxn ang="0">
                    <a:pos x="409" y="50"/>
                  </a:cxn>
                  <a:cxn ang="0">
                    <a:pos x="439" y="56"/>
                  </a:cxn>
                  <a:cxn ang="0">
                    <a:pos x="455" y="50"/>
                  </a:cxn>
                  <a:cxn ang="0">
                    <a:pos x="431" y="44"/>
                  </a:cxn>
                  <a:cxn ang="0">
                    <a:pos x="474" y="35"/>
                  </a:cxn>
                  <a:cxn ang="0">
                    <a:pos x="544" y="54"/>
                  </a:cxn>
                  <a:cxn ang="0">
                    <a:pos x="581" y="42"/>
                  </a:cxn>
                  <a:cxn ang="0">
                    <a:pos x="584" y="63"/>
                  </a:cxn>
                  <a:cxn ang="0">
                    <a:pos x="568" y="101"/>
                  </a:cxn>
                  <a:cxn ang="0">
                    <a:pos x="611" y="88"/>
                  </a:cxn>
                  <a:cxn ang="0">
                    <a:pos x="624" y="80"/>
                  </a:cxn>
                  <a:cxn ang="0">
                    <a:pos x="648" y="61"/>
                  </a:cxn>
                  <a:cxn ang="0">
                    <a:pos x="794" y="84"/>
                  </a:cxn>
                </a:cxnLst>
                <a:rect l="0" t="0" r="r" b="b"/>
                <a:pathLst>
                  <a:path w="931" h="149">
                    <a:moveTo>
                      <a:pt x="794" y="84"/>
                    </a:moveTo>
                    <a:cubicBezTo>
                      <a:pt x="813" y="72"/>
                      <a:pt x="931" y="14"/>
                      <a:pt x="825" y="0"/>
                    </a:cubicBezTo>
                    <a:lnTo>
                      <a:pt x="159" y="0"/>
                    </a:lnTo>
                    <a:cubicBezTo>
                      <a:pt x="149" y="12"/>
                      <a:pt x="162" y="18"/>
                      <a:pt x="143" y="29"/>
                    </a:cubicBezTo>
                    <a:cubicBezTo>
                      <a:pt x="130" y="44"/>
                      <a:pt x="133" y="39"/>
                      <a:pt x="116" y="48"/>
                    </a:cubicBezTo>
                    <a:cubicBezTo>
                      <a:pt x="108" y="46"/>
                      <a:pt x="100" y="44"/>
                      <a:pt x="91" y="42"/>
                    </a:cubicBezTo>
                    <a:cubicBezTo>
                      <a:pt x="89" y="41"/>
                      <a:pt x="83" y="40"/>
                      <a:pt x="83" y="40"/>
                    </a:cubicBezTo>
                    <a:cubicBezTo>
                      <a:pt x="76" y="40"/>
                      <a:pt x="68" y="39"/>
                      <a:pt x="62" y="42"/>
                    </a:cubicBezTo>
                    <a:cubicBezTo>
                      <a:pt x="54" y="45"/>
                      <a:pt x="46" y="61"/>
                      <a:pt x="38" y="67"/>
                    </a:cubicBezTo>
                    <a:cubicBezTo>
                      <a:pt x="32" y="71"/>
                      <a:pt x="27" y="74"/>
                      <a:pt x="22" y="77"/>
                    </a:cubicBezTo>
                    <a:cubicBezTo>
                      <a:pt x="16" y="81"/>
                      <a:pt x="5" y="86"/>
                      <a:pt x="5" y="86"/>
                    </a:cubicBezTo>
                    <a:cubicBezTo>
                      <a:pt x="9" y="95"/>
                      <a:pt x="7" y="97"/>
                      <a:pt x="0" y="105"/>
                    </a:cubicBezTo>
                    <a:cubicBezTo>
                      <a:pt x="17" y="107"/>
                      <a:pt x="22" y="107"/>
                      <a:pt x="16" y="120"/>
                    </a:cubicBezTo>
                    <a:cubicBezTo>
                      <a:pt x="27" y="122"/>
                      <a:pt x="48" y="116"/>
                      <a:pt x="59" y="115"/>
                    </a:cubicBezTo>
                    <a:cubicBezTo>
                      <a:pt x="71" y="112"/>
                      <a:pt x="73" y="117"/>
                      <a:pt x="83" y="111"/>
                    </a:cubicBezTo>
                    <a:cubicBezTo>
                      <a:pt x="89" y="96"/>
                      <a:pt x="83" y="100"/>
                      <a:pt x="97" y="96"/>
                    </a:cubicBezTo>
                    <a:cubicBezTo>
                      <a:pt x="100" y="94"/>
                      <a:pt x="103" y="93"/>
                      <a:pt x="105" y="90"/>
                    </a:cubicBezTo>
                    <a:cubicBezTo>
                      <a:pt x="106" y="88"/>
                      <a:pt x="106" y="85"/>
                      <a:pt x="108" y="84"/>
                    </a:cubicBezTo>
                    <a:cubicBezTo>
                      <a:pt x="112" y="80"/>
                      <a:pt x="140" y="69"/>
                      <a:pt x="148" y="67"/>
                    </a:cubicBezTo>
                    <a:cubicBezTo>
                      <a:pt x="160" y="52"/>
                      <a:pt x="153" y="56"/>
                      <a:pt x="167" y="52"/>
                    </a:cubicBezTo>
                    <a:cubicBezTo>
                      <a:pt x="178" y="55"/>
                      <a:pt x="179" y="62"/>
                      <a:pt x="191" y="58"/>
                    </a:cubicBezTo>
                    <a:cubicBezTo>
                      <a:pt x="199" y="52"/>
                      <a:pt x="206" y="51"/>
                      <a:pt x="215" y="46"/>
                    </a:cubicBezTo>
                    <a:cubicBezTo>
                      <a:pt x="226" y="58"/>
                      <a:pt x="217" y="46"/>
                      <a:pt x="223" y="69"/>
                    </a:cubicBezTo>
                    <a:cubicBezTo>
                      <a:pt x="226" y="79"/>
                      <a:pt x="233" y="85"/>
                      <a:pt x="237" y="94"/>
                    </a:cubicBezTo>
                    <a:cubicBezTo>
                      <a:pt x="227" y="100"/>
                      <a:pt x="229" y="104"/>
                      <a:pt x="218" y="107"/>
                    </a:cubicBezTo>
                    <a:cubicBezTo>
                      <a:pt x="207" y="120"/>
                      <a:pt x="203" y="113"/>
                      <a:pt x="188" y="109"/>
                    </a:cubicBezTo>
                    <a:cubicBezTo>
                      <a:pt x="191" y="117"/>
                      <a:pt x="200" y="127"/>
                      <a:pt x="210" y="132"/>
                    </a:cubicBezTo>
                    <a:cubicBezTo>
                      <a:pt x="218" y="114"/>
                      <a:pt x="211" y="122"/>
                      <a:pt x="231" y="113"/>
                    </a:cubicBezTo>
                    <a:cubicBezTo>
                      <a:pt x="237" y="111"/>
                      <a:pt x="248" y="105"/>
                      <a:pt x="248" y="105"/>
                    </a:cubicBezTo>
                    <a:cubicBezTo>
                      <a:pt x="248" y="100"/>
                      <a:pt x="246" y="94"/>
                      <a:pt x="250" y="90"/>
                    </a:cubicBezTo>
                    <a:cubicBezTo>
                      <a:pt x="253" y="88"/>
                      <a:pt x="254" y="96"/>
                      <a:pt x="258" y="96"/>
                    </a:cubicBezTo>
                    <a:cubicBezTo>
                      <a:pt x="262" y="97"/>
                      <a:pt x="264" y="94"/>
                      <a:pt x="266" y="92"/>
                    </a:cubicBezTo>
                    <a:cubicBezTo>
                      <a:pt x="262" y="82"/>
                      <a:pt x="252" y="77"/>
                      <a:pt x="248" y="67"/>
                    </a:cubicBezTo>
                    <a:cubicBezTo>
                      <a:pt x="250" y="63"/>
                      <a:pt x="255" y="58"/>
                      <a:pt x="253" y="54"/>
                    </a:cubicBezTo>
                    <a:cubicBezTo>
                      <a:pt x="251" y="50"/>
                      <a:pt x="248" y="42"/>
                      <a:pt x="248" y="42"/>
                    </a:cubicBezTo>
                    <a:cubicBezTo>
                      <a:pt x="256" y="32"/>
                      <a:pt x="259" y="35"/>
                      <a:pt x="266" y="44"/>
                    </a:cubicBezTo>
                    <a:cubicBezTo>
                      <a:pt x="270" y="56"/>
                      <a:pt x="276" y="61"/>
                      <a:pt x="285" y="71"/>
                    </a:cubicBezTo>
                    <a:cubicBezTo>
                      <a:pt x="281" y="81"/>
                      <a:pt x="289" y="82"/>
                      <a:pt x="277" y="88"/>
                    </a:cubicBezTo>
                    <a:cubicBezTo>
                      <a:pt x="262" y="106"/>
                      <a:pt x="278" y="83"/>
                      <a:pt x="274" y="101"/>
                    </a:cubicBezTo>
                    <a:cubicBezTo>
                      <a:pt x="274" y="105"/>
                      <a:pt x="268" y="109"/>
                      <a:pt x="266" y="113"/>
                    </a:cubicBezTo>
                    <a:cubicBezTo>
                      <a:pt x="270" y="122"/>
                      <a:pt x="268" y="125"/>
                      <a:pt x="261" y="132"/>
                    </a:cubicBezTo>
                    <a:cubicBezTo>
                      <a:pt x="268" y="149"/>
                      <a:pt x="282" y="134"/>
                      <a:pt x="296" y="130"/>
                    </a:cubicBezTo>
                    <a:cubicBezTo>
                      <a:pt x="299" y="122"/>
                      <a:pt x="295" y="119"/>
                      <a:pt x="299" y="111"/>
                    </a:cubicBezTo>
                    <a:cubicBezTo>
                      <a:pt x="296" y="105"/>
                      <a:pt x="288" y="97"/>
                      <a:pt x="299" y="92"/>
                    </a:cubicBezTo>
                    <a:cubicBezTo>
                      <a:pt x="303" y="90"/>
                      <a:pt x="315" y="88"/>
                      <a:pt x="315" y="88"/>
                    </a:cubicBezTo>
                    <a:cubicBezTo>
                      <a:pt x="326" y="91"/>
                      <a:pt x="325" y="95"/>
                      <a:pt x="331" y="103"/>
                    </a:cubicBezTo>
                    <a:cubicBezTo>
                      <a:pt x="339" y="84"/>
                      <a:pt x="331" y="90"/>
                      <a:pt x="361" y="92"/>
                    </a:cubicBezTo>
                    <a:cubicBezTo>
                      <a:pt x="355" y="76"/>
                      <a:pt x="365" y="76"/>
                      <a:pt x="382" y="73"/>
                    </a:cubicBezTo>
                    <a:cubicBezTo>
                      <a:pt x="383" y="71"/>
                      <a:pt x="387" y="57"/>
                      <a:pt x="393" y="54"/>
                    </a:cubicBezTo>
                    <a:cubicBezTo>
                      <a:pt x="398" y="52"/>
                      <a:pt x="409" y="50"/>
                      <a:pt x="409" y="50"/>
                    </a:cubicBezTo>
                    <a:cubicBezTo>
                      <a:pt x="430" y="54"/>
                      <a:pt x="413" y="58"/>
                      <a:pt x="431" y="63"/>
                    </a:cubicBezTo>
                    <a:cubicBezTo>
                      <a:pt x="433" y="61"/>
                      <a:pt x="435" y="57"/>
                      <a:pt x="439" y="56"/>
                    </a:cubicBezTo>
                    <a:cubicBezTo>
                      <a:pt x="445" y="55"/>
                      <a:pt x="452" y="61"/>
                      <a:pt x="457" y="58"/>
                    </a:cubicBezTo>
                    <a:cubicBezTo>
                      <a:pt x="461" y="57"/>
                      <a:pt x="457" y="52"/>
                      <a:pt x="455" y="50"/>
                    </a:cubicBezTo>
                    <a:cubicBezTo>
                      <a:pt x="451" y="47"/>
                      <a:pt x="444" y="47"/>
                      <a:pt x="439" y="46"/>
                    </a:cubicBezTo>
                    <a:cubicBezTo>
                      <a:pt x="436" y="45"/>
                      <a:pt x="431" y="44"/>
                      <a:pt x="431" y="44"/>
                    </a:cubicBezTo>
                    <a:cubicBezTo>
                      <a:pt x="440" y="38"/>
                      <a:pt x="443" y="36"/>
                      <a:pt x="455" y="40"/>
                    </a:cubicBezTo>
                    <a:cubicBezTo>
                      <a:pt x="461" y="38"/>
                      <a:pt x="467" y="35"/>
                      <a:pt x="474" y="35"/>
                    </a:cubicBezTo>
                    <a:cubicBezTo>
                      <a:pt x="483" y="36"/>
                      <a:pt x="511" y="43"/>
                      <a:pt x="519" y="46"/>
                    </a:cubicBezTo>
                    <a:cubicBezTo>
                      <a:pt x="527" y="49"/>
                      <a:pt x="544" y="54"/>
                      <a:pt x="544" y="54"/>
                    </a:cubicBezTo>
                    <a:cubicBezTo>
                      <a:pt x="548" y="54"/>
                      <a:pt x="560" y="52"/>
                      <a:pt x="565" y="50"/>
                    </a:cubicBezTo>
                    <a:cubicBezTo>
                      <a:pt x="570" y="47"/>
                      <a:pt x="581" y="42"/>
                      <a:pt x="581" y="42"/>
                    </a:cubicBezTo>
                    <a:cubicBezTo>
                      <a:pt x="585" y="42"/>
                      <a:pt x="598" y="44"/>
                      <a:pt x="600" y="48"/>
                    </a:cubicBezTo>
                    <a:cubicBezTo>
                      <a:pt x="603" y="55"/>
                      <a:pt x="589" y="61"/>
                      <a:pt x="584" y="63"/>
                    </a:cubicBezTo>
                    <a:cubicBezTo>
                      <a:pt x="576" y="69"/>
                      <a:pt x="568" y="69"/>
                      <a:pt x="565" y="77"/>
                    </a:cubicBezTo>
                    <a:cubicBezTo>
                      <a:pt x="568" y="86"/>
                      <a:pt x="564" y="92"/>
                      <a:pt x="568" y="101"/>
                    </a:cubicBezTo>
                    <a:cubicBezTo>
                      <a:pt x="574" y="93"/>
                      <a:pt x="577" y="91"/>
                      <a:pt x="589" y="94"/>
                    </a:cubicBezTo>
                    <a:cubicBezTo>
                      <a:pt x="595" y="108"/>
                      <a:pt x="602" y="93"/>
                      <a:pt x="611" y="88"/>
                    </a:cubicBezTo>
                    <a:cubicBezTo>
                      <a:pt x="613" y="86"/>
                      <a:pt x="613" y="83"/>
                      <a:pt x="616" y="82"/>
                    </a:cubicBezTo>
                    <a:cubicBezTo>
                      <a:pt x="618" y="80"/>
                      <a:pt x="622" y="81"/>
                      <a:pt x="624" y="80"/>
                    </a:cubicBezTo>
                    <a:cubicBezTo>
                      <a:pt x="626" y="78"/>
                      <a:pt x="626" y="75"/>
                      <a:pt x="627" y="73"/>
                    </a:cubicBezTo>
                    <a:cubicBezTo>
                      <a:pt x="632" y="65"/>
                      <a:pt x="638" y="63"/>
                      <a:pt x="648" y="61"/>
                    </a:cubicBezTo>
                    <a:cubicBezTo>
                      <a:pt x="664" y="62"/>
                      <a:pt x="684" y="69"/>
                      <a:pt x="700" y="69"/>
                    </a:cubicBezTo>
                    <a:lnTo>
                      <a:pt x="794" y="84"/>
                    </a:ln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23" name="Freeform 143"/>
              <p:cNvSpPr>
                <a:spLocks/>
              </p:cNvSpPr>
              <p:nvPr/>
            </p:nvSpPr>
            <p:spPr bwMode="ltGray">
              <a:xfrm>
                <a:off x="971" y="92"/>
                <a:ext cx="30" cy="23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31" y="0"/>
                  </a:cxn>
                  <a:cxn ang="0">
                    <a:pos x="19" y="24"/>
                  </a:cxn>
                  <a:cxn ang="0">
                    <a:pos x="3" y="28"/>
                  </a:cxn>
                </a:cxnLst>
                <a:rect l="0" t="0" r="r" b="b"/>
                <a:pathLst>
                  <a:path w="31" h="30">
                    <a:moveTo>
                      <a:pt x="3" y="28"/>
                    </a:moveTo>
                    <a:cubicBezTo>
                      <a:pt x="8" y="8"/>
                      <a:pt x="12" y="6"/>
                      <a:pt x="31" y="0"/>
                    </a:cubicBezTo>
                    <a:cubicBezTo>
                      <a:pt x="29" y="5"/>
                      <a:pt x="25" y="22"/>
                      <a:pt x="19" y="24"/>
                    </a:cubicBezTo>
                    <a:cubicBezTo>
                      <a:pt x="0" y="30"/>
                      <a:pt x="3" y="9"/>
                      <a:pt x="3" y="2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24" name="Freeform 144"/>
              <p:cNvSpPr>
                <a:spLocks/>
              </p:cNvSpPr>
              <p:nvPr/>
            </p:nvSpPr>
            <p:spPr bwMode="ltGray">
              <a:xfrm>
                <a:off x="935" y="125"/>
                <a:ext cx="45" cy="27"/>
              </a:xfrm>
              <a:custGeom>
                <a:avLst/>
                <a:gdLst/>
                <a:ahLst/>
                <a:cxnLst>
                  <a:cxn ang="0">
                    <a:pos x="6" y="32"/>
                  </a:cxn>
                  <a:cxn ang="0">
                    <a:pos x="22" y="0"/>
                  </a:cxn>
                  <a:cxn ang="0">
                    <a:pos x="38" y="4"/>
                  </a:cxn>
                  <a:cxn ang="0">
                    <a:pos x="6" y="32"/>
                  </a:cxn>
                </a:cxnLst>
                <a:rect l="0" t="0" r="r" b="b"/>
                <a:pathLst>
                  <a:path w="44" h="32">
                    <a:moveTo>
                      <a:pt x="6" y="32"/>
                    </a:moveTo>
                    <a:cubicBezTo>
                      <a:pt x="0" y="14"/>
                      <a:pt x="7" y="10"/>
                      <a:pt x="22" y="0"/>
                    </a:cubicBezTo>
                    <a:cubicBezTo>
                      <a:pt x="27" y="1"/>
                      <a:pt x="35" y="0"/>
                      <a:pt x="38" y="4"/>
                    </a:cubicBezTo>
                    <a:cubicBezTo>
                      <a:pt x="44" y="13"/>
                      <a:pt x="16" y="32"/>
                      <a:pt x="6" y="3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25" name="Freeform 145"/>
              <p:cNvSpPr>
                <a:spLocks/>
              </p:cNvSpPr>
              <p:nvPr/>
            </p:nvSpPr>
            <p:spPr bwMode="ltGray">
              <a:xfrm>
                <a:off x="1081" y="226"/>
                <a:ext cx="75" cy="14"/>
              </a:xfrm>
              <a:custGeom>
                <a:avLst/>
                <a:gdLst/>
                <a:ahLst/>
                <a:cxnLst>
                  <a:cxn ang="0">
                    <a:pos x="37" y="18"/>
                  </a:cxn>
                  <a:cxn ang="0">
                    <a:pos x="25" y="2"/>
                  </a:cxn>
                  <a:cxn ang="0">
                    <a:pos x="37" y="18"/>
                  </a:cxn>
                </a:cxnLst>
                <a:rect l="0" t="0" r="r" b="b"/>
                <a:pathLst>
                  <a:path w="76" h="18">
                    <a:moveTo>
                      <a:pt x="37" y="18"/>
                    </a:moveTo>
                    <a:cubicBezTo>
                      <a:pt x="25" y="14"/>
                      <a:pt x="0" y="10"/>
                      <a:pt x="25" y="2"/>
                    </a:cubicBezTo>
                    <a:cubicBezTo>
                      <a:pt x="76" y="9"/>
                      <a:pt x="46" y="0"/>
                      <a:pt x="37" y="18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26" name="Freeform 146"/>
              <p:cNvSpPr>
                <a:spLocks/>
              </p:cNvSpPr>
              <p:nvPr/>
            </p:nvSpPr>
            <p:spPr bwMode="ltGray">
              <a:xfrm>
                <a:off x="1210" y="224"/>
                <a:ext cx="42" cy="37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12" y="9"/>
                  </a:cxn>
                  <a:cxn ang="0">
                    <a:pos x="0" y="21"/>
                  </a:cxn>
                </a:cxnLst>
                <a:rect l="0" t="0" r="r" b="b"/>
                <a:pathLst>
                  <a:path w="42" h="44">
                    <a:moveTo>
                      <a:pt x="0" y="21"/>
                    </a:moveTo>
                    <a:cubicBezTo>
                      <a:pt x="4" y="17"/>
                      <a:pt x="7" y="11"/>
                      <a:pt x="12" y="9"/>
                    </a:cubicBezTo>
                    <a:cubicBezTo>
                      <a:pt x="42" y="0"/>
                      <a:pt x="23" y="44"/>
                      <a:pt x="0" y="21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27" name="Freeform 147"/>
              <p:cNvSpPr>
                <a:spLocks/>
              </p:cNvSpPr>
              <p:nvPr/>
            </p:nvSpPr>
            <p:spPr bwMode="ltGray">
              <a:xfrm>
                <a:off x="865" y="123"/>
                <a:ext cx="33" cy="23"/>
              </a:xfrm>
              <a:custGeom>
                <a:avLst/>
                <a:gdLst/>
                <a:ahLst/>
                <a:cxnLst>
                  <a:cxn ang="0">
                    <a:pos x="7" y="22"/>
                  </a:cxn>
                  <a:cxn ang="0">
                    <a:pos x="31" y="10"/>
                  </a:cxn>
                  <a:cxn ang="0">
                    <a:pos x="7" y="22"/>
                  </a:cxn>
                </a:cxnLst>
                <a:rect l="0" t="0" r="r" b="b"/>
                <a:pathLst>
                  <a:path w="31" h="30">
                    <a:moveTo>
                      <a:pt x="7" y="22"/>
                    </a:moveTo>
                    <a:cubicBezTo>
                      <a:pt x="0" y="0"/>
                      <a:pt x="15" y="6"/>
                      <a:pt x="31" y="10"/>
                    </a:cubicBezTo>
                    <a:cubicBezTo>
                      <a:pt x="14" y="16"/>
                      <a:pt x="15" y="30"/>
                      <a:pt x="7" y="22"/>
                    </a:cubicBezTo>
                    <a:close/>
                  </a:path>
                </a:pathLst>
              </a:custGeom>
              <a:solidFill>
                <a:srgbClr val="C9E4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  <p:grpSp>
          <p:nvGrpSpPr>
            <p:cNvPr id="8" name="Group 148"/>
            <p:cNvGrpSpPr>
              <a:grpSpLocks/>
            </p:cNvGrpSpPr>
            <p:nvPr userDrawn="1"/>
          </p:nvGrpSpPr>
          <p:grpSpPr bwMode="auto">
            <a:xfrm>
              <a:off x="10" y="0"/>
              <a:ext cx="5739" cy="1022"/>
              <a:chOff x="1056" y="111"/>
              <a:chExt cx="2448" cy="418"/>
            </a:xfrm>
          </p:grpSpPr>
          <p:sp>
            <p:nvSpPr>
              <p:cNvPr id="20629" name="Line 149"/>
              <p:cNvSpPr>
                <a:spLocks noChangeShapeType="1"/>
              </p:cNvSpPr>
              <p:nvPr/>
            </p:nvSpPr>
            <p:spPr bwMode="white">
              <a:xfrm>
                <a:off x="1056" y="332"/>
                <a:ext cx="2448" cy="0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0" name="Line 150"/>
              <p:cNvSpPr>
                <a:spLocks noChangeShapeType="1"/>
              </p:cNvSpPr>
              <p:nvPr/>
            </p:nvSpPr>
            <p:spPr bwMode="white">
              <a:xfrm>
                <a:off x="1254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1" name="Line 151"/>
              <p:cNvSpPr>
                <a:spLocks noChangeShapeType="1"/>
              </p:cNvSpPr>
              <p:nvPr/>
            </p:nvSpPr>
            <p:spPr bwMode="white">
              <a:xfrm>
                <a:off x="1482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2" name="Line 152"/>
              <p:cNvSpPr>
                <a:spLocks noChangeShapeType="1"/>
              </p:cNvSpPr>
              <p:nvPr/>
            </p:nvSpPr>
            <p:spPr bwMode="white">
              <a:xfrm>
                <a:off x="1710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3" name="Line 153"/>
              <p:cNvSpPr>
                <a:spLocks noChangeShapeType="1"/>
              </p:cNvSpPr>
              <p:nvPr/>
            </p:nvSpPr>
            <p:spPr bwMode="white">
              <a:xfrm>
                <a:off x="1938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4" name="Line 154"/>
              <p:cNvSpPr>
                <a:spLocks noChangeShapeType="1"/>
              </p:cNvSpPr>
              <p:nvPr/>
            </p:nvSpPr>
            <p:spPr bwMode="white">
              <a:xfrm>
                <a:off x="2166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5" name="Line 155"/>
              <p:cNvSpPr>
                <a:spLocks noChangeShapeType="1"/>
              </p:cNvSpPr>
              <p:nvPr/>
            </p:nvSpPr>
            <p:spPr bwMode="white">
              <a:xfrm>
                <a:off x="2394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6" name="Line 156"/>
              <p:cNvSpPr>
                <a:spLocks noChangeShapeType="1"/>
              </p:cNvSpPr>
              <p:nvPr/>
            </p:nvSpPr>
            <p:spPr bwMode="white">
              <a:xfrm>
                <a:off x="2622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7" name="Line 157"/>
              <p:cNvSpPr>
                <a:spLocks noChangeShapeType="1"/>
              </p:cNvSpPr>
              <p:nvPr/>
            </p:nvSpPr>
            <p:spPr bwMode="white">
              <a:xfrm>
                <a:off x="2850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8" name="Line 158"/>
              <p:cNvSpPr>
                <a:spLocks noChangeShapeType="1"/>
              </p:cNvSpPr>
              <p:nvPr/>
            </p:nvSpPr>
            <p:spPr bwMode="white">
              <a:xfrm>
                <a:off x="3078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39" name="Line 159"/>
              <p:cNvSpPr>
                <a:spLocks noChangeShapeType="1"/>
              </p:cNvSpPr>
              <p:nvPr/>
            </p:nvSpPr>
            <p:spPr bwMode="white">
              <a:xfrm>
                <a:off x="3306" y="111"/>
                <a:ext cx="0" cy="418"/>
              </a:xfrm>
              <a:prstGeom prst="line">
                <a:avLst/>
              </a:prstGeom>
              <a:noFill/>
              <a:ln w="9525">
                <a:solidFill>
                  <a:srgbClr val="C9E4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  <p:grpSp>
          <p:nvGrpSpPr>
            <p:cNvPr id="9" name="Group 160"/>
            <p:cNvGrpSpPr>
              <a:grpSpLocks/>
            </p:cNvGrpSpPr>
            <p:nvPr userDrawn="1"/>
          </p:nvGrpSpPr>
          <p:grpSpPr bwMode="auto">
            <a:xfrm>
              <a:off x="366" y="0"/>
              <a:ext cx="4919" cy="1034"/>
              <a:chOff x="1208" y="109"/>
              <a:chExt cx="2098" cy="423"/>
            </a:xfrm>
          </p:grpSpPr>
          <p:sp>
            <p:nvSpPr>
              <p:cNvPr id="20641" name="Line 161"/>
              <p:cNvSpPr>
                <a:spLocks noChangeShapeType="1"/>
              </p:cNvSpPr>
              <p:nvPr/>
            </p:nvSpPr>
            <p:spPr bwMode="ltGray">
              <a:xfrm>
                <a:off x="2850" y="110"/>
                <a:ext cx="0" cy="142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42" name="Line 162"/>
              <p:cNvSpPr>
                <a:spLocks noChangeShapeType="1"/>
              </p:cNvSpPr>
              <p:nvPr/>
            </p:nvSpPr>
            <p:spPr bwMode="ltGray">
              <a:xfrm>
                <a:off x="2972" y="332"/>
                <a:ext cx="70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43" name="Line 163"/>
              <p:cNvSpPr>
                <a:spLocks noChangeShapeType="1"/>
              </p:cNvSpPr>
              <p:nvPr/>
            </p:nvSpPr>
            <p:spPr bwMode="ltGray">
              <a:xfrm>
                <a:off x="3078" y="350"/>
                <a:ext cx="0" cy="28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44" name="Line 164"/>
              <p:cNvSpPr>
                <a:spLocks noChangeShapeType="1"/>
              </p:cNvSpPr>
              <p:nvPr/>
            </p:nvSpPr>
            <p:spPr bwMode="ltGray">
              <a:xfrm>
                <a:off x="3306" y="450"/>
                <a:ext cx="0" cy="79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45" name="Line 165"/>
              <p:cNvSpPr>
                <a:spLocks noChangeShapeType="1"/>
              </p:cNvSpPr>
              <p:nvPr/>
            </p:nvSpPr>
            <p:spPr bwMode="ltGray">
              <a:xfrm>
                <a:off x="2166" y="114"/>
                <a:ext cx="0" cy="62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46" name="Line 166"/>
              <p:cNvSpPr>
                <a:spLocks noChangeShapeType="1"/>
              </p:cNvSpPr>
              <p:nvPr/>
            </p:nvSpPr>
            <p:spPr bwMode="ltGray">
              <a:xfrm>
                <a:off x="1938" y="111"/>
                <a:ext cx="0" cy="337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47" name="Line 167"/>
              <p:cNvSpPr>
                <a:spLocks noChangeShapeType="1"/>
              </p:cNvSpPr>
              <p:nvPr/>
            </p:nvSpPr>
            <p:spPr bwMode="ltGray">
              <a:xfrm flipH="1">
                <a:off x="1912" y="332"/>
                <a:ext cx="68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48" name="Line 168"/>
              <p:cNvSpPr>
                <a:spLocks noChangeShapeType="1"/>
              </p:cNvSpPr>
              <p:nvPr/>
            </p:nvSpPr>
            <p:spPr bwMode="ltGray">
              <a:xfrm>
                <a:off x="1778" y="332"/>
                <a:ext cx="60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49" name="Line 169"/>
              <p:cNvSpPr>
                <a:spLocks noChangeShapeType="1"/>
              </p:cNvSpPr>
              <p:nvPr/>
            </p:nvSpPr>
            <p:spPr bwMode="ltGray">
              <a:xfrm flipH="1">
                <a:off x="1578" y="332"/>
                <a:ext cx="82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50" name="Line 170"/>
              <p:cNvSpPr>
                <a:spLocks noChangeShapeType="1"/>
              </p:cNvSpPr>
              <p:nvPr/>
            </p:nvSpPr>
            <p:spPr bwMode="ltGray">
              <a:xfrm>
                <a:off x="1208" y="332"/>
                <a:ext cx="348" cy="0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51" name="Line 171"/>
              <p:cNvSpPr>
                <a:spLocks noChangeShapeType="1"/>
              </p:cNvSpPr>
              <p:nvPr/>
            </p:nvSpPr>
            <p:spPr bwMode="ltGray">
              <a:xfrm>
                <a:off x="1480" y="234"/>
                <a:ext cx="0" cy="298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52" name="Line 172"/>
              <p:cNvSpPr>
                <a:spLocks noChangeShapeType="1"/>
              </p:cNvSpPr>
              <p:nvPr/>
            </p:nvSpPr>
            <p:spPr bwMode="ltGray">
              <a:xfrm>
                <a:off x="1254" y="252"/>
                <a:ext cx="0" cy="156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53" name="Line 173"/>
              <p:cNvSpPr>
                <a:spLocks noChangeShapeType="1"/>
              </p:cNvSpPr>
              <p:nvPr/>
            </p:nvSpPr>
            <p:spPr bwMode="ltGray">
              <a:xfrm flipH="1" flipV="1">
                <a:off x="1482" y="109"/>
                <a:ext cx="0" cy="27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54" name="Line 174"/>
              <p:cNvSpPr>
                <a:spLocks noChangeShapeType="1"/>
              </p:cNvSpPr>
              <p:nvPr/>
            </p:nvSpPr>
            <p:spPr bwMode="ltGray">
              <a:xfrm>
                <a:off x="1710" y="180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  <p:sp>
            <p:nvSpPr>
              <p:cNvPr id="20655" name="Line 175"/>
              <p:cNvSpPr>
                <a:spLocks noChangeShapeType="1"/>
              </p:cNvSpPr>
              <p:nvPr/>
            </p:nvSpPr>
            <p:spPr bwMode="ltGray">
              <a:xfrm flipV="1">
                <a:off x="1710" y="111"/>
                <a:ext cx="0" cy="21"/>
              </a:xfrm>
              <a:prstGeom prst="line">
                <a:avLst/>
              </a:prstGeom>
              <a:noFill/>
              <a:ln w="9525">
                <a:solidFill>
                  <a:srgbClr val="EB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ヒラギノ丸ゴ Pro W4"/>
                  <a:ea typeface="ヒラギノ丸ゴ Pro W4"/>
                  <a:cs typeface="ヒラギノ丸ゴ Pro W4"/>
                </a:endParaRPr>
              </a:p>
            </p:txBody>
          </p:sp>
        </p:grpSp>
      </p:grpSp>
      <p:sp>
        <p:nvSpPr>
          <p:cNvPr id="1029" name="Rectangle 17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990600"/>
            <a:ext cx="8686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altLang="ja-JP"/>
          </a:p>
        </p:txBody>
      </p:sp>
      <p:sp>
        <p:nvSpPr>
          <p:cNvPr id="20657" name="Rectangle 17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ヒラギノ丸ゴ Pro W4"/>
                <a:ea typeface="ヒラギノ丸ゴ Pro W4"/>
                <a:cs typeface="ヒラギノ丸ゴ Pro W4"/>
              </a:defRPr>
            </a:lvl1pPr>
          </a:lstStyle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20658" name="Rectangle 17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79726" y="6553200"/>
            <a:ext cx="3521074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ヒラギノ丸ゴ Pro W4"/>
                <a:ea typeface="ヒラギノ丸ゴ Pro W4"/>
                <a:cs typeface="ヒラギノ丸ゴ Pro W4"/>
              </a:defRPr>
            </a:lvl1pPr>
          </a:lstStyle>
          <a:p>
            <a:r>
              <a:rPr lang="en-US" altLang="ja-JP" smtClean="0"/>
              <a:t>Future Internet Workshop, Bangkok</a:t>
            </a:r>
            <a:endParaRPr lang="ja-JP" altLang="en-US" dirty="0"/>
          </a:p>
        </p:txBody>
      </p:sp>
      <p:sp>
        <p:nvSpPr>
          <p:cNvPr id="20659" name="Rectangle 17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ヒラギノ丸ゴ Pro W4"/>
                <a:ea typeface="ヒラギノ丸ゴ Pro W4"/>
                <a:cs typeface="ヒラギノ丸ゴ Pro W4"/>
              </a:defRPr>
            </a:lvl1pPr>
          </a:lstStyle>
          <a:p>
            <a:fld id="{FB2407A4-4304-F24D-890E-68A5477AF6F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33" name="Rectangle 180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62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  <a:endParaRPr lang="en-US" altLang="ja-JP"/>
          </a:p>
        </p:txBody>
      </p:sp>
      <p:sp>
        <p:nvSpPr>
          <p:cNvPr id="20661" name="Line 181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20662" name="Line 182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ヒラギノ丸ゴ Pro W4"/>
              <a:ea typeface="ヒラギノ丸ゴ Pro W4"/>
              <a:cs typeface="ヒラギノ丸ゴ Pro W4"/>
            </a:endParaRPr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5362" r:id="rId14" imgW="0" imgH="0" progId="PowerPoint.Show.8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ヒラギノ丸ゴ Pro W4"/>
          <a:ea typeface="ヒラギノ丸ゴ Pro W4"/>
          <a:cs typeface="ヒラギノ丸ゴ Pro W4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Times New Roman" pitchFamily="-65" charset="0"/>
          <a:ea typeface="Times New Roman" pitchFamily="-65" charset="0"/>
          <a:cs typeface="Times New Roman" pitchFamily="-65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Times New Roman" pitchFamily="-65" charset="0"/>
          <a:ea typeface="Times New Roman" pitchFamily="-65" charset="0"/>
          <a:cs typeface="Times New Roman" pitchFamily="-65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Times New Roman" pitchFamily="-65" charset="0"/>
          <a:ea typeface="Times New Roman" pitchFamily="-65" charset="0"/>
          <a:cs typeface="Times New Roman" pitchFamily="-65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Times New Roman" pitchFamily="-65" charset="0"/>
          <a:ea typeface="Times New Roman" pitchFamily="-65" charset="0"/>
          <a:cs typeface="Times New Roman" pitchFamily="-65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Times New Roman" pitchFamily="-65" charset="0"/>
          <a:ea typeface="Times New Roman" pitchFamily="-65" charset="0"/>
          <a:cs typeface="Times New Roman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Times New Roman" pitchFamily="-65" charset="0"/>
          <a:ea typeface="Times New Roman" pitchFamily="-65" charset="0"/>
          <a:cs typeface="Times New Roman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Times New Roman" pitchFamily="-65" charset="0"/>
          <a:ea typeface="Times New Roman" pitchFamily="-65" charset="0"/>
          <a:cs typeface="Times New Roman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tx1"/>
          </a:solidFill>
          <a:latin typeface="Times New Roman" pitchFamily="-65" charset="0"/>
          <a:ea typeface="Times New Roman" pitchFamily="-65" charset="0"/>
          <a:cs typeface="Times New Roman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3200">
          <a:solidFill>
            <a:schemeClr val="tx1"/>
          </a:solidFill>
          <a:latin typeface="ヒラギノ丸ゴ Pro W4"/>
          <a:ea typeface="ヒラギノ丸ゴ Pro W4"/>
          <a:cs typeface="ヒラギノ丸ゴ Pro W4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5000"/>
        <a:buBlip>
          <a:blip r:embed="rId16"/>
        </a:buBlip>
        <a:defRPr kumimoji="1" sz="2800">
          <a:solidFill>
            <a:schemeClr val="tx1"/>
          </a:solidFill>
          <a:latin typeface="ヒラギノ丸ゴ Pro W4"/>
          <a:ea typeface="ヒラギノ丸ゴ Pro W4"/>
          <a:cs typeface="ヒラギノ丸ゴ Pro W4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ヒラギノ丸ゴ Pro W4"/>
          <a:ea typeface="ヒラギノ丸ゴ Pro W4"/>
          <a:cs typeface="ヒラギノ丸ゴ Pro W4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ヒラギノ丸ゴ Pro W4"/>
          <a:ea typeface="ヒラギノ丸ゴ Pro W4"/>
          <a:cs typeface="ヒラギノ丸ゴ Pro W4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ヒラギノ丸ゴ Pro W4"/>
          <a:ea typeface="ヒラギノ丸ゴ Pro W4"/>
          <a:cs typeface="ヒラギノ丸ゴ Pro W4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hyperlink" Target="http://www.gaitame-ax.co.jp/html/fxtky/m_america.html" TargetMode="External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nv-lab@ml.nict.go.jp" TargetMode="External"/><Relationship Id="rId4" Type="http://schemas.openxmlformats.org/officeDocument/2006/relationships/hyperlink" Target="http://www.nvlab.org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jpe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akao@iii.u-tokyo.ac.jp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8600" y="2133600"/>
            <a:ext cx="9982200" cy="1828800"/>
          </a:xfrm>
        </p:spPr>
        <p:txBody>
          <a:bodyPr>
            <a:normAutofit/>
          </a:bodyPr>
          <a:lstStyle/>
          <a:p>
            <a:pPr algn="ctr"/>
            <a:r>
              <a:rPr lang="en-US" altLang="ja-JP" dirty="0" smtClean="0">
                <a:solidFill>
                  <a:srgbClr val="FF0000"/>
                </a:solidFill>
              </a:rPr>
              <a:t/>
            </a:r>
            <a:br>
              <a:rPr lang="en-US" altLang="ja-JP" dirty="0" smtClean="0">
                <a:solidFill>
                  <a:srgbClr val="FF0000"/>
                </a:solidFill>
              </a:rPr>
            </a:br>
            <a:r>
              <a:rPr lang="en-US" altLang="ja-JP" sz="3111" dirty="0" err="1" smtClean="0">
                <a:solidFill>
                  <a:srgbClr val="FF0000"/>
                </a:solidFill>
              </a:rPr>
              <a:t>CoreLab</a:t>
            </a:r>
            <a:r>
              <a:rPr lang="en-US" altLang="ja-JP" sz="3111" dirty="0" smtClean="0">
                <a:solidFill>
                  <a:srgbClr val="FF0000"/>
                </a:solidFill>
              </a:rPr>
              <a:t> Update</a:t>
            </a:r>
            <a:br>
              <a:rPr lang="en-US" altLang="ja-JP" sz="3111" dirty="0" smtClean="0">
                <a:solidFill>
                  <a:srgbClr val="FF0000"/>
                </a:solidFill>
              </a:rPr>
            </a:br>
            <a:r>
              <a:rPr lang="en-US" altLang="ja-JP" sz="3111" dirty="0" smtClean="0">
                <a:solidFill>
                  <a:srgbClr val="FF0000"/>
                </a:solidFill>
              </a:rPr>
              <a:t>Future </a:t>
            </a:r>
            <a:r>
              <a:rPr lang="en-US" altLang="ja-JP" sz="3111" smtClean="0">
                <a:solidFill>
                  <a:srgbClr val="FF0000"/>
                </a:solidFill>
              </a:rPr>
              <a:t>Internet Workshop </a:t>
            </a:r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00600"/>
            <a:ext cx="7282698" cy="1295400"/>
          </a:xfrm>
        </p:spPr>
        <p:txBody>
          <a:bodyPr/>
          <a:lstStyle/>
          <a:p>
            <a:r>
              <a:rPr lang="en-US" altLang="ja-JP" sz="2800" smtClean="0">
                <a:solidFill>
                  <a:schemeClr val="accent2">
                    <a:lumMod val="50000"/>
                  </a:schemeClr>
                </a:solidFill>
              </a:rPr>
              <a:t>University </a:t>
            </a:r>
            <a:r>
              <a:rPr lang="en-US" altLang="ja-JP" sz="2800" dirty="0" smtClean="0">
                <a:solidFill>
                  <a:schemeClr val="accent2">
                    <a:lumMod val="50000"/>
                  </a:schemeClr>
                </a:solidFill>
              </a:rPr>
              <a:t>of Tokyo/NICT</a:t>
            </a:r>
          </a:p>
          <a:p>
            <a:r>
              <a:rPr lang="en-US" altLang="ja-JP" sz="2800" dirty="0" smtClean="0">
                <a:solidFill>
                  <a:schemeClr val="accent2">
                    <a:lumMod val="50000"/>
                  </a:schemeClr>
                </a:solidFill>
              </a:rPr>
              <a:t>Aki NAKAO</a:t>
            </a:r>
            <a:endParaRPr lang="ja-JP" alt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1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10571163" y="9450388"/>
            <a:ext cx="9442450" cy="50482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51" name="Line 22"/>
          <p:cNvSpPr>
            <a:spLocks noChangeShapeType="1"/>
          </p:cNvSpPr>
          <p:nvPr/>
        </p:nvSpPr>
        <p:spPr bwMode="auto">
          <a:xfrm flipH="1">
            <a:off x="12555538" y="5875338"/>
            <a:ext cx="44450" cy="3317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2" name="AutoShape 4"/>
          <p:cNvSpPr>
            <a:spLocks noChangeArrowheads="1"/>
          </p:cNvSpPr>
          <p:nvPr/>
        </p:nvSpPr>
        <p:spPr bwMode="auto">
          <a:xfrm>
            <a:off x="10561638" y="8323263"/>
            <a:ext cx="1416050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</a:t>
            </a:r>
          </a:p>
        </p:txBody>
      </p:sp>
      <p:sp>
        <p:nvSpPr>
          <p:cNvPr id="53" name="AutoShape 5"/>
          <p:cNvSpPr>
            <a:spLocks noChangeArrowheads="1"/>
          </p:cNvSpPr>
          <p:nvPr/>
        </p:nvSpPr>
        <p:spPr bwMode="auto">
          <a:xfrm>
            <a:off x="11418888" y="8323263"/>
            <a:ext cx="1727200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66FF99"/>
              </a:gs>
              <a:gs pos="100000">
                <a:srgbClr val="00CC00">
                  <a:alpha val="73000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JGN2</a:t>
            </a:r>
          </a:p>
        </p:txBody>
      </p:sp>
      <p:sp>
        <p:nvSpPr>
          <p:cNvPr id="54" name="Line 22"/>
          <p:cNvSpPr>
            <a:spLocks noChangeShapeType="1"/>
          </p:cNvSpPr>
          <p:nvPr/>
        </p:nvSpPr>
        <p:spPr bwMode="auto">
          <a:xfrm flipH="1">
            <a:off x="10961688" y="5946775"/>
            <a:ext cx="47625" cy="3246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5" name="Line 24"/>
          <p:cNvSpPr>
            <a:spLocks noChangeShapeType="1"/>
          </p:cNvSpPr>
          <p:nvPr/>
        </p:nvSpPr>
        <p:spPr bwMode="auto">
          <a:xfrm flipH="1">
            <a:off x="18060988" y="6280150"/>
            <a:ext cx="47625" cy="290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Line 23"/>
          <p:cNvSpPr>
            <a:spLocks noChangeShapeType="1"/>
          </p:cNvSpPr>
          <p:nvPr/>
        </p:nvSpPr>
        <p:spPr bwMode="auto">
          <a:xfrm flipH="1">
            <a:off x="15409863" y="5730875"/>
            <a:ext cx="44450" cy="3455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Text Box 26"/>
          <p:cNvSpPr txBox="1">
            <a:spLocks noChangeArrowheads="1"/>
          </p:cNvSpPr>
          <p:nvPr/>
        </p:nvSpPr>
        <p:spPr bwMode="auto">
          <a:xfrm>
            <a:off x="14771688" y="9186863"/>
            <a:ext cx="1927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Y2010 (Next Generation)</a:t>
            </a:r>
          </a:p>
        </p:txBody>
      </p:sp>
      <p:sp>
        <p:nvSpPr>
          <p:cNvPr id="58" name="Text Box 27"/>
          <p:cNvSpPr txBox="1">
            <a:spLocks noChangeArrowheads="1"/>
          </p:cNvSpPr>
          <p:nvPr/>
        </p:nvSpPr>
        <p:spPr bwMode="auto">
          <a:xfrm>
            <a:off x="17467263" y="9186863"/>
            <a:ext cx="1968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Y2015 (New Generation)</a:t>
            </a:r>
          </a:p>
        </p:txBody>
      </p:sp>
      <p:sp>
        <p:nvSpPr>
          <p:cNvPr id="59" name="Line 29"/>
          <p:cNvSpPr>
            <a:spLocks noChangeShapeType="1"/>
          </p:cNvSpPr>
          <p:nvPr/>
        </p:nvSpPr>
        <p:spPr bwMode="auto">
          <a:xfrm>
            <a:off x="10456863" y="9186863"/>
            <a:ext cx="96329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" name="Line 21"/>
          <p:cNvSpPr>
            <a:spLocks noChangeShapeType="1"/>
          </p:cNvSpPr>
          <p:nvPr/>
        </p:nvSpPr>
        <p:spPr bwMode="auto">
          <a:xfrm>
            <a:off x="10507663" y="9450388"/>
            <a:ext cx="950595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1" name="AutoShape 22"/>
          <p:cNvSpPr>
            <a:spLocks noChangeArrowheads="1"/>
          </p:cNvSpPr>
          <p:nvPr/>
        </p:nvSpPr>
        <p:spPr bwMode="auto">
          <a:xfrm>
            <a:off x="10729913" y="95218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Current Network</a:t>
            </a:r>
          </a:p>
        </p:txBody>
      </p:sp>
      <p:sp>
        <p:nvSpPr>
          <p:cNvPr id="62" name="AutoShape 23"/>
          <p:cNvSpPr>
            <a:spLocks noChangeArrowheads="1"/>
          </p:cNvSpPr>
          <p:nvPr/>
        </p:nvSpPr>
        <p:spPr bwMode="auto">
          <a:xfrm>
            <a:off x="14006513" y="95218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Next Generation Network</a:t>
            </a:r>
          </a:p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(NXGN)</a:t>
            </a:r>
          </a:p>
        </p:txBody>
      </p:sp>
      <p:sp>
        <p:nvSpPr>
          <p:cNvPr id="63" name="AutoShape 24"/>
          <p:cNvSpPr>
            <a:spLocks noChangeArrowheads="1"/>
          </p:cNvSpPr>
          <p:nvPr/>
        </p:nvSpPr>
        <p:spPr bwMode="auto">
          <a:xfrm>
            <a:off x="17283113" y="95218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New Generation Network</a:t>
            </a:r>
          </a:p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(NWGN)</a:t>
            </a:r>
          </a:p>
        </p:txBody>
      </p:sp>
      <p:sp>
        <p:nvSpPr>
          <p:cNvPr id="64" name="AutoShape 25"/>
          <p:cNvSpPr>
            <a:spLocks noChangeArrowheads="1"/>
          </p:cNvSpPr>
          <p:nvPr/>
        </p:nvSpPr>
        <p:spPr bwMode="auto">
          <a:xfrm>
            <a:off x="13457238" y="9448800"/>
            <a:ext cx="390525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65" name="AutoShape 26"/>
          <p:cNvSpPr>
            <a:spLocks noChangeArrowheads="1"/>
          </p:cNvSpPr>
          <p:nvPr/>
        </p:nvSpPr>
        <p:spPr bwMode="auto">
          <a:xfrm>
            <a:off x="16737013" y="9448800"/>
            <a:ext cx="390525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66" name="Line 27"/>
          <p:cNvSpPr>
            <a:spLocks noChangeShapeType="1"/>
          </p:cNvSpPr>
          <p:nvPr/>
        </p:nvSpPr>
        <p:spPr bwMode="auto">
          <a:xfrm>
            <a:off x="10571163" y="9953625"/>
            <a:ext cx="944245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67" name="Picture 28" descr="CW9000_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07088" y="8058150"/>
            <a:ext cx="314325" cy="195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8" name="テキスト ボックス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70538" y="7410450"/>
            <a:ext cx="201295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 Box 31"/>
          <p:cNvSpPr txBox="1">
            <a:spLocks noChangeArrowheads="1"/>
          </p:cNvSpPr>
          <p:nvPr/>
        </p:nvSpPr>
        <p:spPr bwMode="auto">
          <a:xfrm>
            <a:off x="18267363" y="7318375"/>
            <a:ext cx="2105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/>
              <a:t>Collaboration of Industry, Academia and Government</a:t>
            </a:r>
          </a:p>
        </p:txBody>
      </p:sp>
      <p:pic>
        <p:nvPicPr>
          <p:cNvPr id="71" name="テキスト ボックス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59438" y="6089650"/>
            <a:ext cx="19240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 Box 34"/>
          <p:cNvSpPr txBox="1">
            <a:spLocks noChangeArrowheads="1"/>
          </p:cNvSpPr>
          <p:nvPr/>
        </p:nvSpPr>
        <p:spPr bwMode="auto">
          <a:xfrm>
            <a:off x="18343563" y="6069013"/>
            <a:ext cx="1955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/>
              <a:t>International Competition and Collaboration</a:t>
            </a:r>
          </a:p>
        </p:txBody>
      </p:sp>
      <p:sp>
        <p:nvSpPr>
          <p:cNvPr id="73" name="Text Box 36"/>
          <p:cNvSpPr txBox="1">
            <a:spLocks noChangeArrowheads="1"/>
          </p:cNvSpPr>
          <p:nvPr/>
        </p:nvSpPr>
        <p:spPr bwMode="auto">
          <a:xfrm>
            <a:off x="18924588" y="6669088"/>
            <a:ext cx="1231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US (FIND, etc.)</a:t>
            </a:r>
          </a:p>
        </p:txBody>
      </p:sp>
      <p:sp>
        <p:nvSpPr>
          <p:cNvPr id="74" name="Text Box 37"/>
          <p:cNvSpPr txBox="1">
            <a:spLocks noChangeArrowheads="1"/>
          </p:cNvSpPr>
          <p:nvPr/>
        </p:nvSpPr>
        <p:spPr bwMode="auto">
          <a:xfrm>
            <a:off x="18924588" y="6873875"/>
            <a:ext cx="1231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EU (FP7, etc.)</a:t>
            </a:r>
          </a:p>
        </p:txBody>
      </p:sp>
      <p:pic>
        <p:nvPicPr>
          <p:cNvPr id="75" name="Picture 2" descr="http://www.gaitame-ax.co.jp/html/fxtky/image/euf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62663" y="6943725"/>
            <a:ext cx="234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4" descr="http://www.gaitame-ax.co.jp/html/fxtky/image/amf.gif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762663" y="6727825"/>
            <a:ext cx="2381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6" descr="中国国旗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762663" y="7159625"/>
            <a:ext cx="234950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8" descr="http://www.koreanculture.jp/0412img/korea_09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997613" y="7159625"/>
            <a:ext cx="234950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 Box 42"/>
          <p:cNvSpPr txBox="1">
            <a:spLocks noChangeArrowheads="1"/>
          </p:cNvSpPr>
          <p:nvPr/>
        </p:nvSpPr>
        <p:spPr bwMode="auto">
          <a:xfrm>
            <a:off x="19162713" y="7102475"/>
            <a:ext cx="704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Asia</a:t>
            </a:r>
          </a:p>
        </p:txBody>
      </p:sp>
      <p:sp>
        <p:nvSpPr>
          <p:cNvPr id="82" name="Text Box 45"/>
          <p:cNvSpPr txBox="1">
            <a:spLocks noChangeArrowheads="1"/>
          </p:cNvSpPr>
          <p:nvPr/>
        </p:nvSpPr>
        <p:spPr bwMode="auto">
          <a:xfrm>
            <a:off x="18911888" y="7986713"/>
            <a:ext cx="1177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800"/>
              <a:t>NWGN Promotion Forum</a:t>
            </a:r>
          </a:p>
        </p:txBody>
      </p:sp>
      <p:sp>
        <p:nvSpPr>
          <p:cNvPr id="83" name="Text Box 26"/>
          <p:cNvSpPr txBox="1">
            <a:spLocks noChangeArrowheads="1"/>
          </p:cNvSpPr>
          <p:nvPr/>
        </p:nvSpPr>
        <p:spPr bwMode="auto">
          <a:xfrm>
            <a:off x="12206288" y="9186863"/>
            <a:ext cx="787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Now</a:t>
            </a:r>
          </a:p>
        </p:txBody>
      </p:sp>
      <p:sp>
        <p:nvSpPr>
          <p:cNvPr id="84" name="Text Box 26"/>
          <p:cNvSpPr txBox="1">
            <a:spLocks noChangeArrowheads="1"/>
          </p:cNvSpPr>
          <p:nvPr/>
        </p:nvSpPr>
        <p:spPr bwMode="auto">
          <a:xfrm>
            <a:off x="10567988" y="9186863"/>
            <a:ext cx="7461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Before</a:t>
            </a:r>
          </a:p>
        </p:txBody>
      </p:sp>
      <p:sp>
        <p:nvSpPr>
          <p:cNvPr id="86" name="AutoShape 51"/>
          <p:cNvSpPr>
            <a:spLocks noChangeArrowheads="1"/>
          </p:cNvSpPr>
          <p:nvPr/>
        </p:nvSpPr>
        <p:spPr bwMode="auto">
          <a:xfrm>
            <a:off x="12650788" y="8323263"/>
            <a:ext cx="4162425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99CCFF"/>
              </a:gs>
              <a:gs pos="100000">
                <a:srgbClr val="0000FF">
                  <a:alpha val="74001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JGN2plus</a:t>
            </a:r>
          </a:p>
        </p:txBody>
      </p:sp>
      <p:sp>
        <p:nvSpPr>
          <p:cNvPr id="87" name="AutoShape 64"/>
          <p:cNvSpPr>
            <a:spLocks noChangeArrowheads="1"/>
          </p:cNvSpPr>
          <p:nvPr/>
        </p:nvSpPr>
        <p:spPr bwMode="auto">
          <a:xfrm>
            <a:off x="16321088" y="8323263"/>
            <a:ext cx="3844925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FFCCFF"/>
              </a:gs>
              <a:gs pos="100000">
                <a:srgbClr val="FF33CC">
                  <a:alpha val="62000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Toward the New Testbed</a:t>
            </a:r>
          </a:p>
        </p:txBody>
      </p:sp>
      <p:sp>
        <p:nvSpPr>
          <p:cNvPr id="88" name="AutoShape 12"/>
          <p:cNvSpPr>
            <a:spLocks noChangeArrowheads="1"/>
          </p:cNvSpPr>
          <p:nvPr/>
        </p:nvSpPr>
        <p:spPr bwMode="auto">
          <a:xfrm>
            <a:off x="12377738" y="7097713"/>
            <a:ext cx="3454400" cy="1512887"/>
          </a:xfrm>
          <a:prstGeom prst="cloudCallout">
            <a:avLst>
              <a:gd name="adj1" fmla="val -10694"/>
              <a:gd name="adj2" fmla="val 19241"/>
            </a:avLst>
          </a:prstGeom>
          <a:solidFill>
            <a:srgbClr val="8AC6CD"/>
          </a:solidFill>
          <a:ln w="6350">
            <a:solidFill>
              <a:srgbClr val="7575D1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anchor="b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2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89" name="AutoShape 12"/>
          <p:cNvSpPr>
            <a:spLocks noChangeArrowheads="1"/>
          </p:cNvSpPr>
          <p:nvPr/>
        </p:nvSpPr>
        <p:spPr bwMode="auto">
          <a:xfrm>
            <a:off x="17340263" y="4454525"/>
            <a:ext cx="2825750" cy="1565275"/>
          </a:xfrm>
          <a:prstGeom prst="cloudCallout">
            <a:avLst>
              <a:gd name="adj1" fmla="val 31384"/>
              <a:gd name="adj2" fmla="val 20370"/>
            </a:avLst>
          </a:prstGeom>
          <a:gradFill rotWithShape="1">
            <a:gsLst>
              <a:gs pos="0">
                <a:srgbClr val="F7DDF3"/>
              </a:gs>
              <a:gs pos="100000">
                <a:srgbClr val="E10DD2"/>
              </a:gs>
            </a:gsLst>
            <a:lin ang="2700000" scaled="1"/>
          </a:gradFill>
          <a:ln w="6350">
            <a:solidFill>
              <a:srgbClr val="FF00FF"/>
            </a:solidFill>
            <a:round/>
            <a:headEnd/>
            <a:tailEnd/>
          </a:ln>
          <a:effectLst>
            <a:outerShdw dist="119812" dir="3479677" algn="ctr" rotWithShape="0">
              <a:schemeClr val="tx1">
                <a:alpha val="50000"/>
              </a:schemeClr>
            </a:outerShdw>
          </a:effectLst>
        </p:spPr>
        <p:txBody>
          <a:bodyPr anchor="b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2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90" name="Rectangle 53"/>
          <p:cNvSpPr>
            <a:spLocks noChangeArrowheads="1"/>
          </p:cNvSpPr>
          <p:nvPr/>
        </p:nvSpPr>
        <p:spPr bwMode="auto">
          <a:xfrm>
            <a:off x="17670463" y="4883150"/>
            <a:ext cx="2486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800" b="1" i="1">
                <a:solidFill>
                  <a:srgbClr val="5F5F5F"/>
                </a:solidFill>
              </a:rPr>
              <a:t>New Generation NW</a:t>
            </a:r>
          </a:p>
          <a:p>
            <a:pPr algn="ctr"/>
            <a:r>
              <a:rPr kumimoji="0" lang="en-US" altLang="ja-JP" sz="1800" b="1" i="1">
                <a:solidFill>
                  <a:srgbClr val="5F5F5F"/>
                </a:solidFill>
              </a:rPr>
              <a:t>(NWGN)</a:t>
            </a:r>
          </a:p>
        </p:txBody>
      </p:sp>
      <p:sp>
        <p:nvSpPr>
          <p:cNvPr id="91" name=" 3"/>
          <p:cNvSpPr>
            <a:spLocks noChangeArrowheads="1"/>
          </p:cNvSpPr>
          <p:nvPr/>
        </p:nvSpPr>
        <p:spPr bwMode="auto">
          <a:xfrm rot="435680">
            <a:off x="13355638" y="4424363"/>
            <a:ext cx="4425950" cy="3163887"/>
          </a:xfrm>
          <a:custGeom>
            <a:avLst/>
            <a:gdLst>
              <a:gd name="T0" fmla="*/ 0 w 4140328"/>
              <a:gd name="T1" fmla="*/ 3163888 h 2652993"/>
              <a:gd name="T2" fmla="*/ 3650627 w 4140328"/>
              <a:gd name="T3" fmla="*/ 0 h 2652993"/>
              <a:gd name="T4" fmla="*/ 4394200 w 4140328"/>
              <a:gd name="T5" fmla="*/ 632778 h 2652993"/>
              <a:gd name="T6" fmla="*/ 3809251 w 4140328"/>
              <a:gd name="T7" fmla="*/ 1581945 h 2652993"/>
              <a:gd name="T8" fmla="*/ 5898240 60000 65536"/>
              <a:gd name="T9" fmla="*/ 17694720 60000 65536"/>
              <a:gd name="T10" fmla="*/ 0 60000 65536"/>
              <a:gd name="T11" fmla="*/ 5898240 60000 65536"/>
              <a:gd name="T12" fmla="*/ 0 w 4140328"/>
              <a:gd name="T13" fmla="*/ 0 h 2652993"/>
              <a:gd name="T14" fmla="*/ 4140328 w 4140328"/>
              <a:gd name="T15" fmla="*/ 2652993 h 26529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40328" h="2652993">
                <a:moveTo>
                  <a:pt x="0" y="2652993"/>
                </a:moveTo>
                <a:cubicBezTo>
                  <a:pt x="460037" y="1473885"/>
                  <a:pt x="1619063" y="700095"/>
                  <a:pt x="3477080" y="331624"/>
                </a:cubicBezTo>
                <a:lnTo>
                  <a:pt x="3439715" y="0"/>
                </a:lnTo>
                <a:lnTo>
                  <a:pt x="4140328" y="530599"/>
                </a:lnTo>
                <a:lnTo>
                  <a:pt x="3589175" y="1326497"/>
                </a:lnTo>
                <a:lnTo>
                  <a:pt x="3551810" y="994872"/>
                </a:lnTo>
                <a:cubicBezTo>
                  <a:pt x="1873991" y="1142261"/>
                  <a:pt x="690055" y="1694968"/>
                  <a:pt x="0" y="2652993"/>
                </a:cubicBezTo>
                <a:close/>
              </a:path>
            </a:pathLst>
          </a:cu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outerShdw blurRad="63500" dist="23000" dir="5400000" sx="94000" sy="94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92" name="Rectangle 63"/>
          <p:cNvSpPr>
            <a:spLocks noChangeArrowheads="1"/>
          </p:cNvSpPr>
          <p:nvPr/>
        </p:nvSpPr>
        <p:spPr bwMode="auto">
          <a:xfrm rot="21135210">
            <a:off x="14333538" y="5800725"/>
            <a:ext cx="33655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400">
                <a:solidFill>
                  <a:srgbClr val="FF0000"/>
                </a:solidFill>
              </a:rPr>
              <a:t>Activities toward NWGN</a:t>
            </a:r>
          </a:p>
        </p:txBody>
      </p:sp>
      <p:sp>
        <p:nvSpPr>
          <p:cNvPr id="93" name="AutoShape 67" descr="右上がり対角線 (太)"/>
          <p:cNvSpPr>
            <a:spLocks/>
          </p:cNvSpPr>
          <p:nvPr/>
        </p:nvSpPr>
        <p:spPr bwMode="auto">
          <a:xfrm>
            <a:off x="12441238" y="6311900"/>
            <a:ext cx="4714875" cy="500063"/>
          </a:xfrm>
          <a:prstGeom prst="borderCallout2">
            <a:avLst>
              <a:gd name="adj1" fmla="val 5880"/>
              <a:gd name="adj2" fmla="val 101764"/>
              <a:gd name="adj3" fmla="val 5880"/>
              <a:gd name="adj4" fmla="val 101764"/>
              <a:gd name="adj5" fmla="val 301"/>
              <a:gd name="adj6" fmla="val 96685"/>
            </a:avLst>
          </a:prstGeom>
          <a:solidFill>
            <a:srgbClr val="FF0000">
              <a:alpha val="49000"/>
            </a:srgbClr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tIns="72000">
            <a:prstTxWarp prst="textNoShape">
              <a:avLst/>
            </a:prstTxWarp>
          </a:bodyPr>
          <a:lstStyle/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400" b="1" dirty="0">
                <a:solidFill>
                  <a:srgbClr val="FFFFFF"/>
                </a:solidFill>
              </a:rPr>
              <a:t>Service Platform Advanced Research Center</a:t>
            </a:r>
          </a:p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400" b="1" u="sng" dirty="0">
                <a:solidFill>
                  <a:srgbClr val="FFFFFF"/>
                </a:solidFill>
              </a:rPr>
              <a:t>R&amp;D of NWGN Service Middleware</a:t>
            </a:r>
          </a:p>
        </p:txBody>
      </p:sp>
      <p:sp>
        <p:nvSpPr>
          <p:cNvPr id="94" name="円/楕円 69"/>
          <p:cNvSpPr/>
          <p:nvPr/>
        </p:nvSpPr>
        <p:spPr bwMode="auto">
          <a:xfrm>
            <a:off x="14401677" y="6026955"/>
            <a:ext cx="184951" cy="171645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5" name="円/楕円 71"/>
          <p:cNvSpPr/>
          <p:nvPr/>
        </p:nvSpPr>
        <p:spPr bwMode="auto">
          <a:xfrm>
            <a:off x="15329563" y="5598327"/>
            <a:ext cx="254978" cy="241231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6" name="山形 72"/>
          <p:cNvSpPr>
            <a:spLocks noChangeArrowheads="1"/>
          </p:cNvSpPr>
          <p:nvPr/>
        </p:nvSpPr>
        <p:spPr bwMode="auto">
          <a:xfrm>
            <a:off x="10879138" y="6021388"/>
            <a:ext cx="3413125" cy="274637"/>
          </a:xfrm>
          <a:prstGeom prst="chevron">
            <a:avLst>
              <a:gd name="adj" fmla="val 38012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Re-design of NWGN from scratch</a:t>
            </a:r>
          </a:p>
        </p:txBody>
      </p:sp>
      <p:sp>
        <p:nvSpPr>
          <p:cNvPr id="97" name="山形 73"/>
          <p:cNvSpPr>
            <a:spLocks noChangeArrowheads="1"/>
          </p:cNvSpPr>
          <p:nvPr/>
        </p:nvSpPr>
        <p:spPr bwMode="auto">
          <a:xfrm>
            <a:off x="11377613" y="5518150"/>
            <a:ext cx="3762375" cy="423863"/>
          </a:xfrm>
          <a:prstGeom prst="chevron">
            <a:avLst>
              <a:gd name="adj" fmla="val 2433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 dirty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Strategic advancement of R&amp;D by collaboration of industry, academia and government</a:t>
            </a:r>
          </a:p>
        </p:txBody>
      </p:sp>
      <p:sp>
        <p:nvSpPr>
          <p:cNvPr id="98" name="AutoShape 13"/>
          <p:cNvSpPr>
            <a:spLocks noChangeArrowheads="1"/>
          </p:cNvSpPr>
          <p:nvPr/>
        </p:nvSpPr>
        <p:spPr bwMode="auto">
          <a:xfrm>
            <a:off x="10707688" y="6597650"/>
            <a:ext cx="2124075" cy="749300"/>
          </a:xfrm>
          <a:prstGeom prst="cloudCallout">
            <a:avLst>
              <a:gd name="adj1" fmla="val -20255"/>
              <a:gd name="adj2" fmla="val 30083"/>
            </a:avLst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99" name="フリーフォーム 79"/>
          <p:cNvSpPr/>
          <p:nvPr/>
        </p:nvSpPr>
        <p:spPr bwMode="auto">
          <a:xfrm>
            <a:off x="10710863" y="6526213"/>
            <a:ext cx="7381875" cy="2143125"/>
          </a:xfrm>
          <a:custGeom>
            <a:avLst/>
            <a:gdLst>
              <a:gd name="connsiteX0" fmla="*/ 0 w 7777018"/>
              <a:gd name="connsiteY0" fmla="*/ 2863273 h 2866352"/>
              <a:gd name="connsiteX1" fmla="*/ 969818 w 7777018"/>
              <a:gd name="connsiteY1" fmla="*/ 2817091 h 2866352"/>
              <a:gd name="connsiteX2" fmla="*/ 2189018 w 7777018"/>
              <a:gd name="connsiteY2" fmla="*/ 2567709 h 2866352"/>
              <a:gd name="connsiteX3" fmla="*/ 3786909 w 7777018"/>
              <a:gd name="connsiteY3" fmla="*/ 2124364 h 2866352"/>
              <a:gd name="connsiteX4" fmla="*/ 4738255 w 7777018"/>
              <a:gd name="connsiteY4" fmla="*/ 1874982 h 2866352"/>
              <a:gd name="connsiteX5" fmla="*/ 6049818 w 7777018"/>
              <a:gd name="connsiteY5" fmla="*/ 1209964 h 2866352"/>
              <a:gd name="connsiteX6" fmla="*/ 7361382 w 7777018"/>
              <a:gd name="connsiteY6" fmla="*/ 332509 h 2866352"/>
              <a:gd name="connsiteX7" fmla="*/ 7777018 w 7777018"/>
              <a:gd name="connsiteY7" fmla="*/ 0 h 286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7018" h="2866352">
                <a:moveTo>
                  <a:pt x="0" y="2863273"/>
                </a:moveTo>
                <a:cubicBezTo>
                  <a:pt x="302491" y="2864812"/>
                  <a:pt x="604982" y="2866352"/>
                  <a:pt x="969818" y="2817091"/>
                </a:cubicBezTo>
                <a:cubicBezTo>
                  <a:pt x="1334654" y="2767830"/>
                  <a:pt x="1719503" y="2683164"/>
                  <a:pt x="2189018" y="2567709"/>
                </a:cubicBezTo>
                <a:cubicBezTo>
                  <a:pt x="2658533" y="2452255"/>
                  <a:pt x="3786909" y="2124364"/>
                  <a:pt x="3786909" y="2124364"/>
                </a:cubicBezTo>
                <a:cubicBezTo>
                  <a:pt x="4211782" y="2008910"/>
                  <a:pt x="4361103" y="2027382"/>
                  <a:pt x="4738255" y="1874982"/>
                </a:cubicBezTo>
                <a:cubicBezTo>
                  <a:pt x="5115407" y="1722582"/>
                  <a:pt x="5612630" y="1467043"/>
                  <a:pt x="6049818" y="1209964"/>
                </a:cubicBezTo>
                <a:cubicBezTo>
                  <a:pt x="6487006" y="952885"/>
                  <a:pt x="7073515" y="534170"/>
                  <a:pt x="7361382" y="332509"/>
                </a:cubicBezTo>
                <a:cubicBezTo>
                  <a:pt x="7649249" y="130848"/>
                  <a:pt x="7713133" y="65424"/>
                  <a:pt x="7777018" y="0"/>
                </a:cubicBezTo>
              </a:path>
            </a:pathLst>
          </a:custGeom>
          <a:ln w="127000">
            <a:solidFill>
              <a:srgbClr val="92D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100" name="正方形/長方形 41"/>
          <p:cNvSpPr>
            <a:spLocks noChangeArrowheads="1"/>
          </p:cNvSpPr>
          <p:nvPr/>
        </p:nvSpPr>
        <p:spPr bwMode="auto">
          <a:xfrm rot="20126212">
            <a:off x="14816138" y="7105650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200" b="1">
                <a:solidFill>
                  <a:srgbClr val="FF0066"/>
                </a:solidFill>
              </a:rPr>
              <a:t>Social requirements for network</a:t>
            </a:r>
          </a:p>
        </p:txBody>
      </p:sp>
      <p:sp>
        <p:nvSpPr>
          <p:cNvPr id="101" name="AutoShape 12"/>
          <p:cNvSpPr>
            <a:spLocks noChangeArrowheads="1"/>
          </p:cNvSpPr>
          <p:nvPr/>
        </p:nvSpPr>
        <p:spPr bwMode="auto">
          <a:xfrm>
            <a:off x="16533813" y="7461250"/>
            <a:ext cx="1838325" cy="1223963"/>
          </a:xfrm>
          <a:prstGeom prst="cloudCallout">
            <a:avLst>
              <a:gd name="adj1" fmla="val -36000"/>
              <a:gd name="adj2" fmla="val 3954"/>
            </a:avLst>
          </a:prstGeom>
          <a:solidFill>
            <a:srgbClr val="D9D9D9"/>
          </a:solidFill>
          <a:ln w="6350">
            <a:solidFill>
              <a:srgbClr val="D99694"/>
            </a:solidFill>
            <a:prstDash val="dash"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endParaRPr kumimoji="0" lang="ja-JP" altLang="en-US" sz="1200"/>
          </a:p>
        </p:txBody>
      </p:sp>
      <p:sp>
        <p:nvSpPr>
          <p:cNvPr id="102" name="正方形/長方形 41"/>
          <p:cNvSpPr>
            <a:spLocks noChangeArrowheads="1"/>
          </p:cNvSpPr>
          <p:nvPr/>
        </p:nvSpPr>
        <p:spPr bwMode="auto">
          <a:xfrm>
            <a:off x="16397288" y="6813550"/>
            <a:ext cx="1930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kumimoji="0" lang="en-US" altLang="ja-JP" sz="1100"/>
              <a:t>High speed, Diversity</a:t>
            </a:r>
          </a:p>
          <a:p>
            <a:pPr>
              <a:buFontTx/>
              <a:buChar char="-"/>
            </a:pPr>
            <a:r>
              <a:rPr kumimoji="0" lang="en-US" altLang="ja-JP" sz="1100"/>
              <a:t>High availability &amp; quality</a:t>
            </a:r>
          </a:p>
          <a:p>
            <a:pPr>
              <a:buFontTx/>
              <a:buChar char="-"/>
            </a:pPr>
            <a:r>
              <a:rPr kumimoji="0" lang="en-US" altLang="ja-JP" sz="1100"/>
              <a:t>Secure, Energy saving</a:t>
            </a:r>
          </a:p>
          <a:p>
            <a:pPr>
              <a:buFontTx/>
              <a:buChar char="-"/>
            </a:pPr>
            <a:r>
              <a:rPr kumimoji="0" lang="en-US" altLang="ja-JP" sz="1100"/>
              <a:t>Action to unknown problem</a:t>
            </a:r>
          </a:p>
        </p:txBody>
      </p:sp>
      <p:sp>
        <p:nvSpPr>
          <p:cNvPr id="103" name="フリーフォーム 12"/>
          <p:cNvSpPr/>
          <p:nvPr/>
        </p:nvSpPr>
        <p:spPr>
          <a:xfrm>
            <a:off x="10790943" y="7955781"/>
            <a:ext cx="5897660" cy="406909"/>
          </a:xfrm>
          <a:custGeom>
            <a:avLst/>
            <a:gdLst>
              <a:gd name="connsiteX0" fmla="*/ 0 w 6945745"/>
              <a:gd name="connsiteY0" fmla="*/ 1089891 h 1089891"/>
              <a:gd name="connsiteX1" fmla="*/ 1681018 w 6945745"/>
              <a:gd name="connsiteY1" fmla="*/ 979055 h 1089891"/>
              <a:gd name="connsiteX2" fmla="*/ 3205018 w 6945745"/>
              <a:gd name="connsiteY2" fmla="*/ 535709 h 1089891"/>
              <a:gd name="connsiteX3" fmla="*/ 4969163 w 6945745"/>
              <a:gd name="connsiteY3" fmla="*/ 138546 h 1089891"/>
              <a:gd name="connsiteX4" fmla="*/ 6945745 w 6945745"/>
              <a:gd name="connsiteY4" fmla="*/ 0 h 1089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5745" h="1089891">
                <a:moveTo>
                  <a:pt x="0" y="1089891"/>
                </a:moveTo>
                <a:cubicBezTo>
                  <a:pt x="573424" y="1080655"/>
                  <a:pt x="1146848" y="1071419"/>
                  <a:pt x="1681018" y="979055"/>
                </a:cubicBezTo>
                <a:cubicBezTo>
                  <a:pt x="2215188" y="886691"/>
                  <a:pt x="2656994" y="675794"/>
                  <a:pt x="3205018" y="535709"/>
                </a:cubicBezTo>
                <a:cubicBezTo>
                  <a:pt x="3753042" y="395624"/>
                  <a:pt x="4345709" y="227831"/>
                  <a:pt x="4969163" y="138546"/>
                </a:cubicBezTo>
                <a:cubicBezTo>
                  <a:pt x="5592617" y="49261"/>
                  <a:pt x="6269181" y="24630"/>
                  <a:pt x="6945745" y="0"/>
                </a:cubicBezTo>
              </a:path>
            </a:pathLst>
          </a:custGeom>
          <a:solidFill>
            <a:srgbClr val="C00000"/>
          </a:solidFill>
          <a:ln w="190500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104" name="AutoShape 11"/>
          <p:cNvSpPr>
            <a:spLocks noChangeArrowheads="1"/>
          </p:cNvSpPr>
          <p:nvPr/>
        </p:nvSpPr>
        <p:spPr bwMode="auto">
          <a:xfrm>
            <a:off x="10371138" y="8020050"/>
            <a:ext cx="942975" cy="649288"/>
          </a:xfrm>
          <a:prstGeom prst="cloudCallout">
            <a:avLst>
              <a:gd name="adj1" fmla="val 70773"/>
              <a:gd name="adj2" fmla="val -60023"/>
            </a:avLst>
          </a:prstGeom>
          <a:solidFill>
            <a:schemeClr val="accent1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PSTN</a:t>
            </a:r>
          </a:p>
        </p:txBody>
      </p:sp>
      <p:sp>
        <p:nvSpPr>
          <p:cNvPr id="105" name="AutoShape 14"/>
          <p:cNvSpPr>
            <a:spLocks noChangeArrowheads="1"/>
          </p:cNvSpPr>
          <p:nvPr/>
        </p:nvSpPr>
        <p:spPr bwMode="auto">
          <a:xfrm>
            <a:off x="11266488" y="7948613"/>
            <a:ext cx="901700" cy="647700"/>
          </a:xfrm>
          <a:prstGeom prst="cloudCallout">
            <a:avLst>
              <a:gd name="adj1" fmla="val -24181"/>
              <a:gd name="adj2" fmla="val -71569"/>
            </a:avLst>
          </a:prstGeom>
          <a:solidFill>
            <a:srgbClr val="CCFF99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Cellular</a:t>
            </a:r>
          </a:p>
        </p:txBody>
      </p:sp>
      <p:sp>
        <p:nvSpPr>
          <p:cNvPr id="106" name="AutoShape 13"/>
          <p:cNvSpPr>
            <a:spLocks noChangeArrowheads="1"/>
          </p:cNvSpPr>
          <p:nvPr/>
        </p:nvSpPr>
        <p:spPr bwMode="auto">
          <a:xfrm>
            <a:off x="10564813" y="7443788"/>
            <a:ext cx="1177925" cy="766762"/>
          </a:xfrm>
          <a:prstGeom prst="cloudCallout">
            <a:avLst>
              <a:gd name="adj1" fmla="val 32352"/>
              <a:gd name="adj2" fmla="val -1968"/>
            </a:avLst>
          </a:prstGeom>
          <a:solidFill>
            <a:srgbClr val="CCFFCC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Data NW</a:t>
            </a:r>
          </a:p>
        </p:txBody>
      </p:sp>
      <p:sp>
        <p:nvSpPr>
          <p:cNvPr id="107" name="正方形/長方形 81"/>
          <p:cNvSpPr>
            <a:spLocks noChangeArrowheads="1"/>
          </p:cNvSpPr>
          <p:nvPr/>
        </p:nvSpPr>
        <p:spPr bwMode="auto">
          <a:xfrm>
            <a:off x="10656888" y="6788150"/>
            <a:ext cx="2152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200"/>
              <a:t>Global Trend toward NWGN</a:t>
            </a:r>
          </a:p>
          <a:p>
            <a:pPr algn="ctr"/>
            <a:r>
              <a:rPr kumimoji="0" lang="en-US" altLang="ja-JP" sz="1200"/>
              <a:t>(FIND, FP7, etc.)</a:t>
            </a:r>
          </a:p>
        </p:txBody>
      </p:sp>
      <p:sp>
        <p:nvSpPr>
          <p:cNvPr id="108" name="AutoShape 17"/>
          <p:cNvSpPr>
            <a:spLocks noChangeArrowheads="1"/>
          </p:cNvSpPr>
          <p:nvPr/>
        </p:nvSpPr>
        <p:spPr bwMode="auto">
          <a:xfrm>
            <a:off x="12825413" y="7875588"/>
            <a:ext cx="1101725" cy="649287"/>
          </a:xfrm>
          <a:prstGeom prst="cloudCallout">
            <a:avLst>
              <a:gd name="adj1" fmla="val 59606"/>
              <a:gd name="adj2" fmla="val -19926"/>
            </a:avLst>
          </a:prstGeom>
          <a:solidFill>
            <a:srgbClr val="CCFF99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Cellular</a:t>
            </a:r>
          </a:p>
        </p:txBody>
      </p:sp>
      <p:sp>
        <p:nvSpPr>
          <p:cNvPr id="109" name="AutoShape 15"/>
          <p:cNvSpPr>
            <a:spLocks noChangeArrowheads="1"/>
          </p:cNvSpPr>
          <p:nvPr/>
        </p:nvSpPr>
        <p:spPr bwMode="auto">
          <a:xfrm>
            <a:off x="13685838" y="7875588"/>
            <a:ext cx="942975" cy="647700"/>
          </a:xfrm>
          <a:prstGeom prst="cloudCallout">
            <a:avLst>
              <a:gd name="adj1" fmla="val -20458"/>
              <a:gd name="adj2" fmla="val -57597"/>
            </a:avLst>
          </a:prstGeom>
          <a:solidFill>
            <a:schemeClr val="accent1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PSTN</a:t>
            </a:r>
          </a:p>
        </p:txBody>
      </p:sp>
      <p:sp>
        <p:nvSpPr>
          <p:cNvPr id="110" name="AutoShape 13"/>
          <p:cNvSpPr>
            <a:spLocks noChangeArrowheads="1"/>
          </p:cNvSpPr>
          <p:nvPr/>
        </p:nvSpPr>
        <p:spPr bwMode="auto">
          <a:xfrm>
            <a:off x="13031788" y="7454900"/>
            <a:ext cx="1838325" cy="647700"/>
          </a:xfrm>
          <a:prstGeom prst="cloudCallout">
            <a:avLst>
              <a:gd name="adj1" fmla="val -40856"/>
              <a:gd name="adj2" fmla="val -14704"/>
            </a:avLst>
          </a:prstGeom>
          <a:solidFill>
            <a:srgbClr val="CCFFCC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Internet</a:t>
            </a:r>
          </a:p>
        </p:txBody>
      </p:sp>
      <p:sp>
        <p:nvSpPr>
          <p:cNvPr id="111" name="爆発 2 70"/>
          <p:cNvSpPr/>
          <p:nvPr/>
        </p:nvSpPr>
        <p:spPr bwMode="auto">
          <a:xfrm>
            <a:off x="12895263" y="6970713"/>
            <a:ext cx="936625" cy="769937"/>
          </a:xfrm>
          <a:prstGeom prst="irregularSeal2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solidFill>
                <a:srgbClr val="FFFFFF"/>
              </a:solidFill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112" name="V 字形矢印 78"/>
          <p:cNvSpPr/>
          <p:nvPr/>
        </p:nvSpPr>
        <p:spPr bwMode="auto">
          <a:xfrm rot="1800000">
            <a:off x="12657138" y="6940550"/>
            <a:ext cx="542925" cy="3111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solidFill>
                <a:srgbClr val="FFFFFF"/>
              </a:solidFill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113" name="円/楕円 84"/>
          <p:cNvSpPr/>
          <p:nvPr/>
        </p:nvSpPr>
        <p:spPr bwMode="auto">
          <a:xfrm>
            <a:off x="16115065" y="5241121"/>
            <a:ext cx="302036" cy="285752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4" name="山形 85"/>
          <p:cNvSpPr>
            <a:spLocks noChangeArrowheads="1"/>
          </p:cNvSpPr>
          <p:nvPr/>
        </p:nvSpPr>
        <p:spPr bwMode="auto">
          <a:xfrm>
            <a:off x="12234863" y="5168900"/>
            <a:ext cx="3762375" cy="271463"/>
          </a:xfrm>
          <a:prstGeom prst="chevron">
            <a:avLst>
              <a:gd name="adj" fmla="val 38000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Improvement of international competitiveness</a:t>
            </a:r>
          </a:p>
        </p:txBody>
      </p:sp>
      <p:sp>
        <p:nvSpPr>
          <p:cNvPr id="115" name="Rectangle 60"/>
          <p:cNvSpPr>
            <a:spLocks noChangeArrowheads="1"/>
          </p:cNvSpPr>
          <p:nvPr/>
        </p:nvSpPr>
        <p:spPr bwMode="auto">
          <a:xfrm>
            <a:off x="13447713" y="7102475"/>
            <a:ext cx="187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000" b="1" i="1">
                <a:solidFill>
                  <a:srgbClr val="5F5F5F"/>
                </a:solidFill>
              </a:rPr>
              <a:t>Next Generation NW</a:t>
            </a:r>
          </a:p>
          <a:p>
            <a:pPr algn="ctr"/>
            <a:r>
              <a:rPr kumimoji="0" lang="en-US" altLang="ja-JP" sz="1000" b="1" i="1">
                <a:solidFill>
                  <a:srgbClr val="5F5F5F"/>
                </a:solidFill>
              </a:rPr>
              <a:t>(NXGN)</a:t>
            </a:r>
          </a:p>
        </p:txBody>
      </p:sp>
      <p:sp>
        <p:nvSpPr>
          <p:cNvPr id="116" name="テキスト ボックス 73"/>
          <p:cNvSpPr txBox="1">
            <a:spLocks noChangeArrowheads="1"/>
          </p:cNvSpPr>
          <p:nvPr/>
        </p:nvSpPr>
        <p:spPr bwMode="auto">
          <a:xfrm>
            <a:off x="16762413" y="7546975"/>
            <a:ext cx="1447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 b="1"/>
              <a:t>Limit of existing technology</a:t>
            </a:r>
          </a:p>
          <a:p>
            <a:r>
              <a:rPr kumimoji="0" lang="en-US" altLang="ja-JP" sz="1000"/>
              <a:t>- Complexity by</a:t>
            </a:r>
          </a:p>
          <a:p>
            <a:r>
              <a:rPr kumimoji="0" lang="en-US" altLang="ja-JP" sz="1000"/>
              <a:t>  added functions</a:t>
            </a:r>
          </a:p>
          <a:p>
            <a:r>
              <a:rPr kumimoji="0" lang="en-US" altLang="ja-JP" sz="1000"/>
              <a:t>- Limit of performance</a:t>
            </a:r>
          </a:p>
          <a:p>
            <a:r>
              <a:rPr kumimoji="0" lang="en-US" altLang="ja-JP" sz="1000"/>
              <a:t>  improvement</a:t>
            </a:r>
          </a:p>
        </p:txBody>
      </p:sp>
      <p:sp>
        <p:nvSpPr>
          <p:cNvPr id="117" name="AutoShape 67" descr="右上がり対角線 (太)"/>
          <p:cNvSpPr>
            <a:spLocks/>
          </p:cNvSpPr>
          <p:nvPr/>
        </p:nvSpPr>
        <p:spPr bwMode="auto">
          <a:xfrm>
            <a:off x="11977688" y="4545013"/>
            <a:ext cx="5305425" cy="623887"/>
          </a:xfrm>
          <a:prstGeom prst="borderCallout2">
            <a:avLst>
              <a:gd name="adj1" fmla="val 5880"/>
              <a:gd name="adj2" fmla="val 101764"/>
              <a:gd name="adj3" fmla="val 5880"/>
              <a:gd name="adj4" fmla="val 101764"/>
              <a:gd name="adj5" fmla="val 301"/>
              <a:gd name="adj6" fmla="val 96685"/>
            </a:avLst>
          </a:prstGeom>
          <a:solidFill>
            <a:srgbClr val="FF0000">
              <a:alpha val="57000"/>
            </a:srgbClr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tIns="72000">
            <a:prstTxWarp prst="textNoShape">
              <a:avLst/>
            </a:prstTxWarp>
          </a:bodyPr>
          <a:lstStyle/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b="1" dirty="0">
                <a:solidFill>
                  <a:schemeClr val="bg1"/>
                </a:solidFill>
              </a:rPr>
              <a:t>NVLAB - Network Virtualization Research Lab</a:t>
            </a:r>
          </a:p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b="1" u="sng" dirty="0">
                <a:solidFill>
                  <a:schemeClr val="bg1"/>
                </a:solidFill>
              </a:rPr>
              <a:t>(</a:t>
            </a:r>
            <a:r>
              <a:rPr kumimoji="0" lang="en-US" altLang="ja-JP" sz="1800" b="1" u="sng" dirty="0" err="1">
                <a:solidFill>
                  <a:schemeClr val="bg1"/>
                </a:solidFill>
              </a:rPr>
              <a:t>UTokyo</a:t>
            </a:r>
            <a:r>
              <a:rPr kumimoji="0" lang="en-US" altLang="ja-JP" sz="1800" b="1" u="sng" dirty="0">
                <a:solidFill>
                  <a:schemeClr val="bg1"/>
                </a:solidFill>
              </a:rPr>
              <a:t> and  NICT)</a:t>
            </a:r>
          </a:p>
        </p:txBody>
      </p:sp>
      <p:sp>
        <p:nvSpPr>
          <p:cNvPr id="118" name="テキスト ボックス 68"/>
          <p:cNvSpPr txBox="1"/>
          <p:nvPr/>
        </p:nvSpPr>
        <p:spPr>
          <a:xfrm>
            <a:off x="11979275" y="4062413"/>
            <a:ext cx="5303838" cy="40005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dirty="0"/>
              <a:t>AKARI Project</a:t>
            </a:r>
            <a:endParaRPr kumimoji="0" lang="ja-JP" altLang="en-US" sz="2000" dirty="0"/>
          </a:p>
        </p:txBody>
      </p:sp>
      <p:sp>
        <p:nvSpPr>
          <p:cNvPr id="119" name="Rectangle 2"/>
          <p:cNvSpPr>
            <a:spLocks noChangeArrowheads="1"/>
          </p:cNvSpPr>
          <p:nvPr/>
        </p:nvSpPr>
        <p:spPr bwMode="auto">
          <a:xfrm>
            <a:off x="10723563" y="9602788"/>
            <a:ext cx="9442450" cy="50482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120" name="Line 22"/>
          <p:cNvSpPr>
            <a:spLocks noChangeShapeType="1"/>
          </p:cNvSpPr>
          <p:nvPr/>
        </p:nvSpPr>
        <p:spPr bwMode="auto">
          <a:xfrm flipH="1">
            <a:off x="12707938" y="6027738"/>
            <a:ext cx="44450" cy="3317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1" name="AutoShape 4"/>
          <p:cNvSpPr>
            <a:spLocks noChangeArrowheads="1"/>
          </p:cNvSpPr>
          <p:nvPr/>
        </p:nvSpPr>
        <p:spPr bwMode="auto">
          <a:xfrm>
            <a:off x="10714038" y="8475663"/>
            <a:ext cx="1416050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</a:t>
            </a:r>
          </a:p>
        </p:txBody>
      </p:sp>
      <p:sp>
        <p:nvSpPr>
          <p:cNvPr id="122" name="AutoShape 5"/>
          <p:cNvSpPr>
            <a:spLocks noChangeArrowheads="1"/>
          </p:cNvSpPr>
          <p:nvPr/>
        </p:nvSpPr>
        <p:spPr bwMode="auto">
          <a:xfrm>
            <a:off x="11571288" y="8475663"/>
            <a:ext cx="1727200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66FF99"/>
              </a:gs>
              <a:gs pos="100000">
                <a:srgbClr val="00CC00">
                  <a:alpha val="73000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JGN2</a:t>
            </a:r>
          </a:p>
        </p:txBody>
      </p:sp>
      <p:sp>
        <p:nvSpPr>
          <p:cNvPr id="123" name="Line 22"/>
          <p:cNvSpPr>
            <a:spLocks noChangeShapeType="1"/>
          </p:cNvSpPr>
          <p:nvPr/>
        </p:nvSpPr>
        <p:spPr bwMode="auto">
          <a:xfrm flipH="1">
            <a:off x="11114088" y="6099175"/>
            <a:ext cx="47625" cy="3246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4" name="Line 24"/>
          <p:cNvSpPr>
            <a:spLocks noChangeShapeType="1"/>
          </p:cNvSpPr>
          <p:nvPr/>
        </p:nvSpPr>
        <p:spPr bwMode="auto">
          <a:xfrm flipH="1">
            <a:off x="18213388" y="6432550"/>
            <a:ext cx="47625" cy="290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5" name="Line 23"/>
          <p:cNvSpPr>
            <a:spLocks noChangeShapeType="1"/>
          </p:cNvSpPr>
          <p:nvPr/>
        </p:nvSpPr>
        <p:spPr bwMode="auto">
          <a:xfrm flipH="1">
            <a:off x="15562263" y="5883275"/>
            <a:ext cx="44450" cy="3455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6" name="Text Box 26"/>
          <p:cNvSpPr txBox="1">
            <a:spLocks noChangeArrowheads="1"/>
          </p:cNvSpPr>
          <p:nvPr/>
        </p:nvSpPr>
        <p:spPr bwMode="auto">
          <a:xfrm>
            <a:off x="14924088" y="9339263"/>
            <a:ext cx="1927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Y2010 (Next Generation)</a:t>
            </a:r>
          </a:p>
        </p:txBody>
      </p:sp>
      <p:sp>
        <p:nvSpPr>
          <p:cNvPr id="127" name="Text Box 27"/>
          <p:cNvSpPr txBox="1">
            <a:spLocks noChangeArrowheads="1"/>
          </p:cNvSpPr>
          <p:nvPr/>
        </p:nvSpPr>
        <p:spPr bwMode="auto">
          <a:xfrm>
            <a:off x="17619663" y="9339263"/>
            <a:ext cx="1968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Y2015 (New Generation)</a:t>
            </a:r>
          </a:p>
        </p:txBody>
      </p:sp>
      <p:sp>
        <p:nvSpPr>
          <p:cNvPr id="128" name="Line 29"/>
          <p:cNvSpPr>
            <a:spLocks noChangeShapeType="1"/>
          </p:cNvSpPr>
          <p:nvPr/>
        </p:nvSpPr>
        <p:spPr bwMode="auto">
          <a:xfrm>
            <a:off x="10609263" y="9339263"/>
            <a:ext cx="96329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9" name="Line 21"/>
          <p:cNvSpPr>
            <a:spLocks noChangeShapeType="1"/>
          </p:cNvSpPr>
          <p:nvPr/>
        </p:nvSpPr>
        <p:spPr bwMode="auto">
          <a:xfrm>
            <a:off x="10660063" y="9602788"/>
            <a:ext cx="950595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0" name="AutoShape 22"/>
          <p:cNvSpPr>
            <a:spLocks noChangeArrowheads="1"/>
          </p:cNvSpPr>
          <p:nvPr/>
        </p:nvSpPr>
        <p:spPr bwMode="auto">
          <a:xfrm>
            <a:off x="10882313" y="96742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Current Network</a:t>
            </a:r>
          </a:p>
        </p:txBody>
      </p:sp>
      <p:sp>
        <p:nvSpPr>
          <p:cNvPr id="131" name="AutoShape 23"/>
          <p:cNvSpPr>
            <a:spLocks noChangeArrowheads="1"/>
          </p:cNvSpPr>
          <p:nvPr/>
        </p:nvSpPr>
        <p:spPr bwMode="auto">
          <a:xfrm>
            <a:off x="14158913" y="96742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Next Generation Network</a:t>
            </a:r>
          </a:p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(NXGN)</a:t>
            </a:r>
          </a:p>
        </p:txBody>
      </p:sp>
      <p:sp>
        <p:nvSpPr>
          <p:cNvPr id="132" name="AutoShape 24"/>
          <p:cNvSpPr>
            <a:spLocks noChangeArrowheads="1"/>
          </p:cNvSpPr>
          <p:nvPr/>
        </p:nvSpPr>
        <p:spPr bwMode="auto">
          <a:xfrm>
            <a:off x="17435513" y="96742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New Generation Network</a:t>
            </a:r>
          </a:p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(NWGN)</a:t>
            </a:r>
          </a:p>
        </p:txBody>
      </p:sp>
      <p:sp>
        <p:nvSpPr>
          <p:cNvPr id="133" name="AutoShape 25"/>
          <p:cNvSpPr>
            <a:spLocks noChangeArrowheads="1"/>
          </p:cNvSpPr>
          <p:nvPr/>
        </p:nvSpPr>
        <p:spPr bwMode="auto">
          <a:xfrm>
            <a:off x="13609638" y="9601200"/>
            <a:ext cx="390525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134" name="AutoShape 26"/>
          <p:cNvSpPr>
            <a:spLocks noChangeArrowheads="1"/>
          </p:cNvSpPr>
          <p:nvPr/>
        </p:nvSpPr>
        <p:spPr bwMode="auto">
          <a:xfrm>
            <a:off x="16889413" y="9601200"/>
            <a:ext cx="390525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135" name="Line 27"/>
          <p:cNvSpPr>
            <a:spLocks noChangeShapeType="1"/>
          </p:cNvSpPr>
          <p:nvPr/>
        </p:nvSpPr>
        <p:spPr bwMode="auto">
          <a:xfrm>
            <a:off x="10723563" y="10106025"/>
            <a:ext cx="944245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36" name="Picture 28" descr="CW9000_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59488" y="8210550"/>
            <a:ext cx="314325" cy="195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7" name="テキスト ボックス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22938" y="7562850"/>
            <a:ext cx="201295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" name="Text Box 31"/>
          <p:cNvSpPr txBox="1">
            <a:spLocks noChangeArrowheads="1"/>
          </p:cNvSpPr>
          <p:nvPr/>
        </p:nvSpPr>
        <p:spPr bwMode="auto">
          <a:xfrm>
            <a:off x="18419763" y="7470775"/>
            <a:ext cx="2105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/>
              <a:t>Collaboration of Industry, Academia and Government</a:t>
            </a:r>
          </a:p>
        </p:txBody>
      </p:sp>
      <p:pic>
        <p:nvPicPr>
          <p:cNvPr id="139" name="テキスト ボックス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11838" y="6242050"/>
            <a:ext cx="19240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" name="Text Box 34"/>
          <p:cNvSpPr txBox="1">
            <a:spLocks noChangeArrowheads="1"/>
          </p:cNvSpPr>
          <p:nvPr/>
        </p:nvSpPr>
        <p:spPr bwMode="auto">
          <a:xfrm>
            <a:off x="18495963" y="6221413"/>
            <a:ext cx="1955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/>
              <a:t>International Competition and Collaboration</a:t>
            </a:r>
          </a:p>
        </p:txBody>
      </p:sp>
      <p:sp>
        <p:nvSpPr>
          <p:cNvPr id="141" name="Text Box 36"/>
          <p:cNvSpPr txBox="1">
            <a:spLocks noChangeArrowheads="1"/>
          </p:cNvSpPr>
          <p:nvPr/>
        </p:nvSpPr>
        <p:spPr bwMode="auto">
          <a:xfrm>
            <a:off x="19076988" y="6821488"/>
            <a:ext cx="1231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US (FIND, etc.)</a:t>
            </a:r>
          </a:p>
        </p:txBody>
      </p:sp>
      <p:sp>
        <p:nvSpPr>
          <p:cNvPr id="142" name="Text Box 37"/>
          <p:cNvSpPr txBox="1">
            <a:spLocks noChangeArrowheads="1"/>
          </p:cNvSpPr>
          <p:nvPr/>
        </p:nvSpPr>
        <p:spPr bwMode="auto">
          <a:xfrm>
            <a:off x="19076988" y="7026275"/>
            <a:ext cx="1231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EU (FP7, etc.)</a:t>
            </a:r>
          </a:p>
        </p:txBody>
      </p:sp>
      <p:pic>
        <p:nvPicPr>
          <p:cNvPr id="143" name="Picture 2" descr="http://www.gaitame-ax.co.jp/html/fxtky/image/euf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915063" y="7096125"/>
            <a:ext cx="234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" name="Picture 4" descr="http://www.gaitame-ax.co.jp/html/fxtky/image/amf.gif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915063" y="6880225"/>
            <a:ext cx="2381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6" descr="中国国旗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915063" y="7312025"/>
            <a:ext cx="234950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" name="Picture 8" descr="http://www.koreanculture.jp/0412img/korea_09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150013" y="7312025"/>
            <a:ext cx="234950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Text Box 42"/>
          <p:cNvSpPr txBox="1">
            <a:spLocks noChangeArrowheads="1"/>
          </p:cNvSpPr>
          <p:nvPr/>
        </p:nvSpPr>
        <p:spPr bwMode="auto">
          <a:xfrm>
            <a:off x="19315113" y="7254875"/>
            <a:ext cx="704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Asia</a:t>
            </a:r>
          </a:p>
        </p:txBody>
      </p:sp>
      <p:sp>
        <p:nvSpPr>
          <p:cNvPr id="148" name="Text Box 45"/>
          <p:cNvSpPr txBox="1">
            <a:spLocks noChangeArrowheads="1"/>
          </p:cNvSpPr>
          <p:nvPr/>
        </p:nvSpPr>
        <p:spPr bwMode="auto">
          <a:xfrm>
            <a:off x="19064288" y="8139113"/>
            <a:ext cx="1177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800"/>
              <a:t>NWGN Promotion Forum</a:t>
            </a:r>
          </a:p>
        </p:txBody>
      </p:sp>
      <p:sp>
        <p:nvSpPr>
          <p:cNvPr id="149" name="Text Box 26"/>
          <p:cNvSpPr txBox="1">
            <a:spLocks noChangeArrowheads="1"/>
          </p:cNvSpPr>
          <p:nvPr/>
        </p:nvSpPr>
        <p:spPr bwMode="auto">
          <a:xfrm>
            <a:off x="12358688" y="9339263"/>
            <a:ext cx="787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Now</a:t>
            </a:r>
          </a:p>
        </p:txBody>
      </p:sp>
      <p:sp>
        <p:nvSpPr>
          <p:cNvPr id="150" name="Text Box 26"/>
          <p:cNvSpPr txBox="1">
            <a:spLocks noChangeArrowheads="1"/>
          </p:cNvSpPr>
          <p:nvPr/>
        </p:nvSpPr>
        <p:spPr bwMode="auto">
          <a:xfrm>
            <a:off x="10720388" y="9339263"/>
            <a:ext cx="7461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Before</a:t>
            </a:r>
          </a:p>
        </p:txBody>
      </p:sp>
      <p:sp>
        <p:nvSpPr>
          <p:cNvPr id="151" name="AutoShape 51"/>
          <p:cNvSpPr>
            <a:spLocks noChangeArrowheads="1"/>
          </p:cNvSpPr>
          <p:nvPr/>
        </p:nvSpPr>
        <p:spPr bwMode="auto">
          <a:xfrm>
            <a:off x="12803188" y="8475663"/>
            <a:ext cx="4162425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99CCFF"/>
              </a:gs>
              <a:gs pos="100000">
                <a:srgbClr val="0000FF">
                  <a:alpha val="74001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JGN2plus</a:t>
            </a:r>
          </a:p>
        </p:txBody>
      </p:sp>
      <p:sp>
        <p:nvSpPr>
          <p:cNvPr id="152" name="AutoShape 64"/>
          <p:cNvSpPr>
            <a:spLocks noChangeArrowheads="1"/>
          </p:cNvSpPr>
          <p:nvPr/>
        </p:nvSpPr>
        <p:spPr bwMode="auto">
          <a:xfrm>
            <a:off x="16473488" y="8475663"/>
            <a:ext cx="3844925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FFCCFF"/>
              </a:gs>
              <a:gs pos="100000">
                <a:srgbClr val="FF33CC">
                  <a:alpha val="62000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Toward the New Testbed</a:t>
            </a:r>
          </a:p>
        </p:txBody>
      </p:sp>
      <p:sp>
        <p:nvSpPr>
          <p:cNvPr id="153" name="AutoShape 12"/>
          <p:cNvSpPr>
            <a:spLocks noChangeArrowheads="1"/>
          </p:cNvSpPr>
          <p:nvPr/>
        </p:nvSpPr>
        <p:spPr bwMode="auto">
          <a:xfrm>
            <a:off x="12530138" y="7250113"/>
            <a:ext cx="3454400" cy="1512887"/>
          </a:xfrm>
          <a:prstGeom prst="cloudCallout">
            <a:avLst>
              <a:gd name="adj1" fmla="val -10694"/>
              <a:gd name="adj2" fmla="val 19241"/>
            </a:avLst>
          </a:prstGeom>
          <a:solidFill>
            <a:srgbClr val="8AC6CD"/>
          </a:solidFill>
          <a:ln w="6350">
            <a:solidFill>
              <a:srgbClr val="7575D1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anchor="b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2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54" name="AutoShape 12"/>
          <p:cNvSpPr>
            <a:spLocks noChangeArrowheads="1"/>
          </p:cNvSpPr>
          <p:nvPr/>
        </p:nvSpPr>
        <p:spPr bwMode="auto">
          <a:xfrm>
            <a:off x="17492663" y="4606925"/>
            <a:ext cx="2825750" cy="1565275"/>
          </a:xfrm>
          <a:prstGeom prst="cloudCallout">
            <a:avLst>
              <a:gd name="adj1" fmla="val 31384"/>
              <a:gd name="adj2" fmla="val 20370"/>
            </a:avLst>
          </a:prstGeom>
          <a:gradFill rotWithShape="1">
            <a:gsLst>
              <a:gs pos="0">
                <a:srgbClr val="F7DDF3"/>
              </a:gs>
              <a:gs pos="100000">
                <a:srgbClr val="E10DD2"/>
              </a:gs>
            </a:gsLst>
            <a:lin ang="2700000" scaled="1"/>
          </a:gradFill>
          <a:ln w="6350">
            <a:solidFill>
              <a:srgbClr val="FF00FF"/>
            </a:solidFill>
            <a:round/>
            <a:headEnd/>
            <a:tailEnd/>
          </a:ln>
          <a:effectLst>
            <a:outerShdw dist="119812" dir="3479677" algn="ctr" rotWithShape="0">
              <a:schemeClr val="tx1">
                <a:alpha val="50000"/>
              </a:schemeClr>
            </a:outerShdw>
          </a:effectLst>
        </p:spPr>
        <p:txBody>
          <a:bodyPr anchor="b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2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55" name="Rectangle 53"/>
          <p:cNvSpPr>
            <a:spLocks noChangeArrowheads="1"/>
          </p:cNvSpPr>
          <p:nvPr/>
        </p:nvSpPr>
        <p:spPr bwMode="auto">
          <a:xfrm>
            <a:off x="17822863" y="5035550"/>
            <a:ext cx="2486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800" b="1" i="1">
                <a:solidFill>
                  <a:srgbClr val="5F5F5F"/>
                </a:solidFill>
              </a:rPr>
              <a:t>New Generation NW</a:t>
            </a:r>
          </a:p>
          <a:p>
            <a:pPr algn="ctr"/>
            <a:r>
              <a:rPr kumimoji="0" lang="en-US" altLang="ja-JP" sz="1800" b="1" i="1">
                <a:solidFill>
                  <a:srgbClr val="5F5F5F"/>
                </a:solidFill>
              </a:rPr>
              <a:t>(NWGN)</a:t>
            </a:r>
          </a:p>
        </p:txBody>
      </p:sp>
      <p:sp>
        <p:nvSpPr>
          <p:cNvPr id="156" name=" 3"/>
          <p:cNvSpPr>
            <a:spLocks noChangeArrowheads="1"/>
          </p:cNvSpPr>
          <p:nvPr/>
        </p:nvSpPr>
        <p:spPr bwMode="auto">
          <a:xfrm rot="435680">
            <a:off x="13508038" y="4576763"/>
            <a:ext cx="4425950" cy="3163887"/>
          </a:xfrm>
          <a:custGeom>
            <a:avLst/>
            <a:gdLst>
              <a:gd name="T0" fmla="*/ 0 w 4140328"/>
              <a:gd name="T1" fmla="*/ 3163888 h 2652993"/>
              <a:gd name="T2" fmla="*/ 3650627 w 4140328"/>
              <a:gd name="T3" fmla="*/ 0 h 2652993"/>
              <a:gd name="T4" fmla="*/ 4394200 w 4140328"/>
              <a:gd name="T5" fmla="*/ 632778 h 2652993"/>
              <a:gd name="T6" fmla="*/ 3809251 w 4140328"/>
              <a:gd name="T7" fmla="*/ 1581945 h 2652993"/>
              <a:gd name="T8" fmla="*/ 5898240 60000 65536"/>
              <a:gd name="T9" fmla="*/ 17694720 60000 65536"/>
              <a:gd name="T10" fmla="*/ 0 60000 65536"/>
              <a:gd name="T11" fmla="*/ 5898240 60000 65536"/>
              <a:gd name="T12" fmla="*/ 0 w 4140328"/>
              <a:gd name="T13" fmla="*/ 0 h 2652993"/>
              <a:gd name="T14" fmla="*/ 4140328 w 4140328"/>
              <a:gd name="T15" fmla="*/ 2652993 h 26529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40328" h="2652993">
                <a:moveTo>
                  <a:pt x="0" y="2652993"/>
                </a:moveTo>
                <a:cubicBezTo>
                  <a:pt x="460037" y="1473885"/>
                  <a:pt x="1619063" y="700095"/>
                  <a:pt x="3477080" y="331624"/>
                </a:cubicBezTo>
                <a:lnTo>
                  <a:pt x="3439715" y="0"/>
                </a:lnTo>
                <a:lnTo>
                  <a:pt x="4140328" y="530599"/>
                </a:lnTo>
                <a:lnTo>
                  <a:pt x="3589175" y="1326497"/>
                </a:lnTo>
                <a:lnTo>
                  <a:pt x="3551810" y="994872"/>
                </a:lnTo>
                <a:cubicBezTo>
                  <a:pt x="1873991" y="1142261"/>
                  <a:pt x="690055" y="1694968"/>
                  <a:pt x="0" y="2652993"/>
                </a:cubicBezTo>
                <a:close/>
              </a:path>
            </a:pathLst>
          </a:cu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outerShdw blurRad="63500" dist="23000" dir="5400000" sx="94000" sy="94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57" name="Rectangle 63"/>
          <p:cNvSpPr>
            <a:spLocks noChangeArrowheads="1"/>
          </p:cNvSpPr>
          <p:nvPr/>
        </p:nvSpPr>
        <p:spPr bwMode="auto">
          <a:xfrm rot="21135210">
            <a:off x="14485938" y="5953125"/>
            <a:ext cx="33655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400">
                <a:solidFill>
                  <a:srgbClr val="FF0000"/>
                </a:solidFill>
              </a:rPr>
              <a:t>Activities toward NWGN</a:t>
            </a:r>
          </a:p>
        </p:txBody>
      </p:sp>
      <p:sp>
        <p:nvSpPr>
          <p:cNvPr id="158" name="AutoShape 67" descr="右上がり対角線 (太)"/>
          <p:cNvSpPr>
            <a:spLocks/>
          </p:cNvSpPr>
          <p:nvPr/>
        </p:nvSpPr>
        <p:spPr bwMode="auto">
          <a:xfrm>
            <a:off x="12593638" y="6464300"/>
            <a:ext cx="4714875" cy="500063"/>
          </a:xfrm>
          <a:prstGeom prst="borderCallout2">
            <a:avLst>
              <a:gd name="adj1" fmla="val 5880"/>
              <a:gd name="adj2" fmla="val 101764"/>
              <a:gd name="adj3" fmla="val 5880"/>
              <a:gd name="adj4" fmla="val 101764"/>
              <a:gd name="adj5" fmla="val 301"/>
              <a:gd name="adj6" fmla="val 96685"/>
            </a:avLst>
          </a:prstGeom>
          <a:solidFill>
            <a:srgbClr val="FF0000">
              <a:alpha val="49000"/>
            </a:srgbClr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tIns="72000">
            <a:prstTxWarp prst="textNoShape">
              <a:avLst/>
            </a:prstTxWarp>
          </a:bodyPr>
          <a:lstStyle/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400" b="1" dirty="0">
                <a:solidFill>
                  <a:srgbClr val="FFFFFF"/>
                </a:solidFill>
              </a:rPr>
              <a:t>Service Platform Advanced Research Center</a:t>
            </a:r>
          </a:p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400" b="1" u="sng" dirty="0">
                <a:solidFill>
                  <a:srgbClr val="FFFFFF"/>
                </a:solidFill>
              </a:rPr>
              <a:t>R&amp;D of NWGN Service Middleware</a:t>
            </a:r>
          </a:p>
        </p:txBody>
      </p:sp>
      <p:sp>
        <p:nvSpPr>
          <p:cNvPr id="159" name="円/楕円 69"/>
          <p:cNvSpPr/>
          <p:nvPr/>
        </p:nvSpPr>
        <p:spPr bwMode="auto">
          <a:xfrm>
            <a:off x="14554077" y="6179355"/>
            <a:ext cx="184951" cy="171645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0" name="円/楕円 71"/>
          <p:cNvSpPr/>
          <p:nvPr/>
        </p:nvSpPr>
        <p:spPr bwMode="auto">
          <a:xfrm>
            <a:off x="15481963" y="5750727"/>
            <a:ext cx="254978" cy="241231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1" name="山形 72"/>
          <p:cNvSpPr>
            <a:spLocks noChangeArrowheads="1"/>
          </p:cNvSpPr>
          <p:nvPr/>
        </p:nvSpPr>
        <p:spPr bwMode="auto">
          <a:xfrm>
            <a:off x="11031538" y="6173788"/>
            <a:ext cx="3413125" cy="274637"/>
          </a:xfrm>
          <a:prstGeom prst="chevron">
            <a:avLst>
              <a:gd name="adj" fmla="val 38012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Re-design of NWGN from scratch</a:t>
            </a:r>
          </a:p>
        </p:txBody>
      </p:sp>
      <p:sp>
        <p:nvSpPr>
          <p:cNvPr id="162" name="山形 73"/>
          <p:cNvSpPr>
            <a:spLocks noChangeArrowheads="1"/>
          </p:cNvSpPr>
          <p:nvPr/>
        </p:nvSpPr>
        <p:spPr bwMode="auto">
          <a:xfrm>
            <a:off x="11530013" y="5670550"/>
            <a:ext cx="3762375" cy="423863"/>
          </a:xfrm>
          <a:prstGeom prst="chevron">
            <a:avLst>
              <a:gd name="adj" fmla="val 2433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 dirty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Strategic advancement of R&amp;D by collaboration of industry, academia and government</a:t>
            </a:r>
          </a:p>
        </p:txBody>
      </p:sp>
      <p:sp>
        <p:nvSpPr>
          <p:cNvPr id="163" name="AutoShape 13"/>
          <p:cNvSpPr>
            <a:spLocks noChangeArrowheads="1"/>
          </p:cNvSpPr>
          <p:nvPr/>
        </p:nvSpPr>
        <p:spPr bwMode="auto">
          <a:xfrm>
            <a:off x="10860088" y="6750050"/>
            <a:ext cx="2124075" cy="749300"/>
          </a:xfrm>
          <a:prstGeom prst="cloudCallout">
            <a:avLst>
              <a:gd name="adj1" fmla="val -20255"/>
              <a:gd name="adj2" fmla="val 30083"/>
            </a:avLst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64" name="フリーフォーム 79"/>
          <p:cNvSpPr/>
          <p:nvPr/>
        </p:nvSpPr>
        <p:spPr bwMode="auto">
          <a:xfrm>
            <a:off x="10863263" y="6678613"/>
            <a:ext cx="7381875" cy="2143125"/>
          </a:xfrm>
          <a:custGeom>
            <a:avLst/>
            <a:gdLst>
              <a:gd name="connsiteX0" fmla="*/ 0 w 7777018"/>
              <a:gd name="connsiteY0" fmla="*/ 2863273 h 2866352"/>
              <a:gd name="connsiteX1" fmla="*/ 969818 w 7777018"/>
              <a:gd name="connsiteY1" fmla="*/ 2817091 h 2866352"/>
              <a:gd name="connsiteX2" fmla="*/ 2189018 w 7777018"/>
              <a:gd name="connsiteY2" fmla="*/ 2567709 h 2866352"/>
              <a:gd name="connsiteX3" fmla="*/ 3786909 w 7777018"/>
              <a:gd name="connsiteY3" fmla="*/ 2124364 h 2866352"/>
              <a:gd name="connsiteX4" fmla="*/ 4738255 w 7777018"/>
              <a:gd name="connsiteY4" fmla="*/ 1874982 h 2866352"/>
              <a:gd name="connsiteX5" fmla="*/ 6049818 w 7777018"/>
              <a:gd name="connsiteY5" fmla="*/ 1209964 h 2866352"/>
              <a:gd name="connsiteX6" fmla="*/ 7361382 w 7777018"/>
              <a:gd name="connsiteY6" fmla="*/ 332509 h 2866352"/>
              <a:gd name="connsiteX7" fmla="*/ 7777018 w 7777018"/>
              <a:gd name="connsiteY7" fmla="*/ 0 h 286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7018" h="2866352">
                <a:moveTo>
                  <a:pt x="0" y="2863273"/>
                </a:moveTo>
                <a:cubicBezTo>
                  <a:pt x="302491" y="2864812"/>
                  <a:pt x="604982" y="2866352"/>
                  <a:pt x="969818" y="2817091"/>
                </a:cubicBezTo>
                <a:cubicBezTo>
                  <a:pt x="1334654" y="2767830"/>
                  <a:pt x="1719503" y="2683164"/>
                  <a:pt x="2189018" y="2567709"/>
                </a:cubicBezTo>
                <a:cubicBezTo>
                  <a:pt x="2658533" y="2452255"/>
                  <a:pt x="3786909" y="2124364"/>
                  <a:pt x="3786909" y="2124364"/>
                </a:cubicBezTo>
                <a:cubicBezTo>
                  <a:pt x="4211782" y="2008910"/>
                  <a:pt x="4361103" y="2027382"/>
                  <a:pt x="4738255" y="1874982"/>
                </a:cubicBezTo>
                <a:cubicBezTo>
                  <a:pt x="5115407" y="1722582"/>
                  <a:pt x="5612630" y="1467043"/>
                  <a:pt x="6049818" y="1209964"/>
                </a:cubicBezTo>
                <a:cubicBezTo>
                  <a:pt x="6487006" y="952885"/>
                  <a:pt x="7073515" y="534170"/>
                  <a:pt x="7361382" y="332509"/>
                </a:cubicBezTo>
                <a:cubicBezTo>
                  <a:pt x="7649249" y="130848"/>
                  <a:pt x="7713133" y="65424"/>
                  <a:pt x="7777018" y="0"/>
                </a:cubicBezTo>
              </a:path>
            </a:pathLst>
          </a:custGeom>
          <a:ln w="127000">
            <a:solidFill>
              <a:srgbClr val="92D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165" name="正方形/長方形 41"/>
          <p:cNvSpPr>
            <a:spLocks noChangeArrowheads="1"/>
          </p:cNvSpPr>
          <p:nvPr/>
        </p:nvSpPr>
        <p:spPr bwMode="auto">
          <a:xfrm rot="20126212">
            <a:off x="14968538" y="7258050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200" b="1">
                <a:solidFill>
                  <a:srgbClr val="FF0066"/>
                </a:solidFill>
              </a:rPr>
              <a:t>Social requirements for network</a:t>
            </a:r>
          </a:p>
        </p:txBody>
      </p:sp>
      <p:sp>
        <p:nvSpPr>
          <p:cNvPr id="166" name="AutoShape 12"/>
          <p:cNvSpPr>
            <a:spLocks noChangeArrowheads="1"/>
          </p:cNvSpPr>
          <p:nvPr/>
        </p:nvSpPr>
        <p:spPr bwMode="auto">
          <a:xfrm>
            <a:off x="16686213" y="7613650"/>
            <a:ext cx="1838325" cy="1223963"/>
          </a:xfrm>
          <a:prstGeom prst="cloudCallout">
            <a:avLst>
              <a:gd name="adj1" fmla="val -36000"/>
              <a:gd name="adj2" fmla="val 3954"/>
            </a:avLst>
          </a:prstGeom>
          <a:solidFill>
            <a:srgbClr val="D9D9D9"/>
          </a:solidFill>
          <a:ln w="6350">
            <a:solidFill>
              <a:srgbClr val="D99694"/>
            </a:solidFill>
            <a:prstDash val="dash"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endParaRPr kumimoji="0" lang="ja-JP" altLang="en-US" sz="1200"/>
          </a:p>
        </p:txBody>
      </p:sp>
      <p:sp>
        <p:nvSpPr>
          <p:cNvPr id="167" name="正方形/長方形 41"/>
          <p:cNvSpPr>
            <a:spLocks noChangeArrowheads="1"/>
          </p:cNvSpPr>
          <p:nvPr/>
        </p:nvSpPr>
        <p:spPr bwMode="auto">
          <a:xfrm>
            <a:off x="16549688" y="6965950"/>
            <a:ext cx="1930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kumimoji="0" lang="en-US" altLang="ja-JP" sz="1100"/>
              <a:t>High speed, Diversity</a:t>
            </a:r>
          </a:p>
          <a:p>
            <a:pPr>
              <a:buFontTx/>
              <a:buChar char="-"/>
            </a:pPr>
            <a:r>
              <a:rPr kumimoji="0" lang="en-US" altLang="ja-JP" sz="1100"/>
              <a:t>High availability &amp; quality</a:t>
            </a:r>
          </a:p>
          <a:p>
            <a:pPr>
              <a:buFontTx/>
              <a:buChar char="-"/>
            </a:pPr>
            <a:r>
              <a:rPr kumimoji="0" lang="en-US" altLang="ja-JP" sz="1100"/>
              <a:t>Secure, Energy saving</a:t>
            </a:r>
          </a:p>
          <a:p>
            <a:pPr>
              <a:buFontTx/>
              <a:buChar char="-"/>
            </a:pPr>
            <a:r>
              <a:rPr kumimoji="0" lang="en-US" altLang="ja-JP" sz="1100"/>
              <a:t>Action to unknown problem</a:t>
            </a:r>
          </a:p>
        </p:txBody>
      </p:sp>
      <p:sp>
        <p:nvSpPr>
          <p:cNvPr id="168" name="フリーフォーム 12"/>
          <p:cNvSpPr/>
          <p:nvPr/>
        </p:nvSpPr>
        <p:spPr>
          <a:xfrm>
            <a:off x="10943343" y="8108181"/>
            <a:ext cx="5897660" cy="406909"/>
          </a:xfrm>
          <a:custGeom>
            <a:avLst/>
            <a:gdLst>
              <a:gd name="connsiteX0" fmla="*/ 0 w 6945745"/>
              <a:gd name="connsiteY0" fmla="*/ 1089891 h 1089891"/>
              <a:gd name="connsiteX1" fmla="*/ 1681018 w 6945745"/>
              <a:gd name="connsiteY1" fmla="*/ 979055 h 1089891"/>
              <a:gd name="connsiteX2" fmla="*/ 3205018 w 6945745"/>
              <a:gd name="connsiteY2" fmla="*/ 535709 h 1089891"/>
              <a:gd name="connsiteX3" fmla="*/ 4969163 w 6945745"/>
              <a:gd name="connsiteY3" fmla="*/ 138546 h 1089891"/>
              <a:gd name="connsiteX4" fmla="*/ 6945745 w 6945745"/>
              <a:gd name="connsiteY4" fmla="*/ 0 h 1089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5745" h="1089891">
                <a:moveTo>
                  <a:pt x="0" y="1089891"/>
                </a:moveTo>
                <a:cubicBezTo>
                  <a:pt x="573424" y="1080655"/>
                  <a:pt x="1146848" y="1071419"/>
                  <a:pt x="1681018" y="979055"/>
                </a:cubicBezTo>
                <a:cubicBezTo>
                  <a:pt x="2215188" y="886691"/>
                  <a:pt x="2656994" y="675794"/>
                  <a:pt x="3205018" y="535709"/>
                </a:cubicBezTo>
                <a:cubicBezTo>
                  <a:pt x="3753042" y="395624"/>
                  <a:pt x="4345709" y="227831"/>
                  <a:pt x="4969163" y="138546"/>
                </a:cubicBezTo>
                <a:cubicBezTo>
                  <a:pt x="5592617" y="49261"/>
                  <a:pt x="6269181" y="24630"/>
                  <a:pt x="6945745" y="0"/>
                </a:cubicBezTo>
              </a:path>
            </a:pathLst>
          </a:custGeom>
          <a:solidFill>
            <a:srgbClr val="C00000"/>
          </a:solidFill>
          <a:ln w="190500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169" name="AutoShape 11"/>
          <p:cNvSpPr>
            <a:spLocks noChangeArrowheads="1"/>
          </p:cNvSpPr>
          <p:nvPr/>
        </p:nvSpPr>
        <p:spPr bwMode="auto">
          <a:xfrm>
            <a:off x="10523538" y="8172450"/>
            <a:ext cx="942975" cy="649288"/>
          </a:xfrm>
          <a:prstGeom prst="cloudCallout">
            <a:avLst>
              <a:gd name="adj1" fmla="val 70773"/>
              <a:gd name="adj2" fmla="val -60023"/>
            </a:avLst>
          </a:prstGeom>
          <a:solidFill>
            <a:schemeClr val="accent1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PSTN</a:t>
            </a:r>
          </a:p>
        </p:txBody>
      </p:sp>
      <p:sp>
        <p:nvSpPr>
          <p:cNvPr id="170" name="AutoShape 14"/>
          <p:cNvSpPr>
            <a:spLocks noChangeArrowheads="1"/>
          </p:cNvSpPr>
          <p:nvPr/>
        </p:nvSpPr>
        <p:spPr bwMode="auto">
          <a:xfrm>
            <a:off x="11418888" y="8101013"/>
            <a:ext cx="901700" cy="647700"/>
          </a:xfrm>
          <a:prstGeom prst="cloudCallout">
            <a:avLst>
              <a:gd name="adj1" fmla="val -24181"/>
              <a:gd name="adj2" fmla="val -71569"/>
            </a:avLst>
          </a:prstGeom>
          <a:solidFill>
            <a:srgbClr val="CCFF99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Cellular</a:t>
            </a:r>
          </a:p>
        </p:txBody>
      </p:sp>
      <p:sp>
        <p:nvSpPr>
          <p:cNvPr id="171" name="AutoShape 13"/>
          <p:cNvSpPr>
            <a:spLocks noChangeArrowheads="1"/>
          </p:cNvSpPr>
          <p:nvPr/>
        </p:nvSpPr>
        <p:spPr bwMode="auto">
          <a:xfrm>
            <a:off x="10717213" y="7596188"/>
            <a:ext cx="1177925" cy="766762"/>
          </a:xfrm>
          <a:prstGeom prst="cloudCallout">
            <a:avLst>
              <a:gd name="adj1" fmla="val 32352"/>
              <a:gd name="adj2" fmla="val -1968"/>
            </a:avLst>
          </a:prstGeom>
          <a:solidFill>
            <a:srgbClr val="CCFFCC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Data NW</a:t>
            </a:r>
          </a:p>
        </p:txBody>
      </p:sp>
      <p:sp>
        <p:nvSpPr>
          <p:cNvPr id="172" name="正方形/長方形 81"/>
          <p:cNvSpPr>
            <a:spLocks noChangeArrowheads="1"/>
          </p:cNvSpPr>
          <p:nvPr/>
        </p:nvSpPr>
        <p:spPr bwMode="auto">
          <a:xfrm>
            <a:off x="10809288" y="6940550"/>
            <a:ext cx="2152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200"/>
              <a:t>Global Trend toward NWGN</a:t>
            </a:r>
          </a:p>
          <a:p>
            <a:pPr algn="ctr"/>
            <a:r>
              <a:rPr kumimoji="0" lang="en-US" altLang="ja-JP" sz="1200"/>
              <a:t>(FIND, FP7, etc.)</a:t>
            </a:r>
          </a:p>
        </p:txBody>
      </p:sp>
      <p:sp>
        <p:nvSpPr>
          <p:cNvPr id="173" name="AutoShape 17"/>
          <p:cNvSpPr>
            <a:spLocks noChangeArrowheads="1"/>
          </p:cNvSpPr>
          <p:nvPr/>
        </p:nvSpPr>
        <p:spPr bwMode="auto">
          <a:xfrm>
            <a:off x="12977813" y="8027988"/>
            <a:ext cx="1101725" cy="649287"/>
          </a:xfrm>
          <a:prstGeom prst="cloudCallout">
            <a:avLst>
              <a:gd name="adj1" fmla="val 59606"/>
              <a:gd name="adj2" fmla="val -19926"/>
            </a:avLst>
          </a:prstGeom>
          <a:solidFill>
            <a:srgbClr val="CCFF99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Cellular</a:t>
            </a:r>
          </a:p>
        </p:txBody>
      </p:sp>
      <p:sp>
        <p:nvSpPr>
          <p:cNvPr id="174" name="AutoShape 15"/>
          <p:cNvSpPr>
            <a:spLocks noChangeArrowheads="1"/>
          </p:cNvSpPr>
          <p:nvPr/>
        </p:nvSpPr>
        <p:spPr bwMode="auto">
          <a:xfrm>
            <a:off x="13838238" y="8027988"/>
            <a:ext cx="942975" cy="647700"/>
          </a:xfrm>
          <a:prstGeom prst="cloudCallout">
            <a:avLst>
              <a:gd name="adj1" fmla="val -20458"/>
              <a:gd name="adj2" fmla="val -57597"/>
            </a:avLst>
          </a:prstGeom>
          <a:solidFill>
            <a:schemeClr val="accent1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PSTN</a:t>
            </a:r>
          </a:p>
        </p:txBody>
      </p:sp>
      <p:sp>
        <p:nvSpPr>
          <p:cNvPr id="175" name="AutoShape 13"/>
          <p:cNvSpPr>
            <a:spLocks noChangeArrowheads="1"/>
          </p:cNvSpPr>
          <p:nvPr/>
        </p:nvSpPr>
        <p:spPr bwMode="auto">
          <a:xfrm>
            <a:off x="13184188" y="7607300"/>
            <a:ext cx="1838325" cy="647700"/>
          </a:xfrm>
          <a:prstGeom prst="cloudCallout">
            <a:avLst>
              <a:gd name="adj1" fmla="val -40856"/>
              <a:gd name="adj2" fmla="val -14704"/>
            </a:avLst>
          </a:prstGeom>
          <a:solidFill>
            <a:srgbClr val="CCFFCC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Internet</a:t>
            </a:r>
          </a:p>
        </p:txBody>
      </p:sp>
      <p:sp>
        <p:nvSpPr>
          <p:cNvPr id="176" name="爆発 2 70"/>
          <p:cNvSpPr/>
          <p:nvPr/>
        </p:nvSpPr>
        <p:spPr bwMode="auto">
          <a:xfrm>
            <a:off x="13047663" y="7123113"/>
            <a:ext cx="936625" cy="769937"/>
          </a:xfrm>
          <a:prstGeom prst="irregularSeal2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solidFill>
                <a:srgbClr val="FFFFFF"/>
              </a:solidFill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177" name="V 字形矢印 78"/>
          <p:cNvSpPr/>
          <p:nvPr/>
        </p:nvSpPr>
        <p:spPr bwMode="auto">
          <a:xfrm rot="1800000">
            <a:off x="12809538" y="7092950"/>
            <a:ext cx="542925" cy="3111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solidFill>
                <a:srgbClr val="FFFFFF"/>
              </a:solidFill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178" name="円/楕円 84"/>
          <p:cNvSpPr/>
          <p:nvPr/>
        </p:nvSpPr>
        <p:spPr bwMode="auto">
          <a:xfrm>
            <a:off x="16267465" y="5393521"/>
            <a:ext cx="302036" cy="285752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9" name="山形 85"/>
          <p:cNvSpPr>
            <a:spLocks noChangeArrowheads="1"/>
          </p:cNvSpPr>
          <p:nvPr/>
        </p:nvSpPr>
        <p:spPr bwMode="auto">
          <a:xfrm>
            <a:off x="12387263" y="5321300"/>
            <a:ext cx="3762375" cy="271463"/>
          </a:xfrm>
          <a:prstGeom prst="chevron">
            <a:avLst>
              <a:gd name="adj" fmla="val 38000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Improvement of international competitiveness</a:t>
            </a:r>
          </a:p>
        </p:txBody>
      </p:sp>
      <p:sp>
        <p:nvSpPr>
          <p:cNvPr id="180" name="Rectangle 60"/>
          <p:cNvSpPr>
            <a:spLocks noChangeArrowheads="1"/>
          </p:cNvSpPr>
          <p:nvPr/>
        </p:nvSpPr>
        <p:spPr bwMode="auto">
          <a:xfrm>
            <a:off x="13600113" y="7254875"/>
            <a:ext cx="187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000" b="1" i="1">
                <a:solidFill>
                  <a:srgbClr val="5F5F5F"/>
                </a:solidFill>
              </a:rPr>
              <a:t>Next Generation NW</a:t>
            </a:r>
          </a:p>
          <a:p>
            <a:pPr algn="ctr"/>
            <a:r>
              <a:rPr kumimoji="0" lang="en-US" altLang="ja-JP" sz="1000" b="1" i="1">
                <a:solidFill>
                  <a:srgbClr val="5F5F5F"/>
                </a:solidFill>
              </a:rPr>
              <a:t>(NXGN)</a:t>
            </a:r>
          </a:p>
        </p:txBody>
      </p:sp>
      <p:sp>
        <p:nvSpPr>
          <p:cNvPr id="181" name="テキスト ボックス 73"/>
          <p:cNvSpPr txBox="1">
            <a:spLocks noChangeArrowheads="1"/>
          </p:cNvSpPr>
          <p:nvPr/>
        </p:nvSpPr>
        <p:spPr bwMode="auto">
          <a:xfrm>
            <a:off x="16914813" y="7699375"/>
            <a:ext cx="1447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 b="1"/>
              <a:t>Limit of existing technology</a:t>
            </a:r>
          </a:p>
          <a:p>
            <a:r>
              <a:rPr kumimoji="0" lang="en-US" altLang="ja-JP" sz="1000"/>
              <a:t>- Complexity by</a:t>
            </a:r>
          </a:p>
          <a:p>
            <a:r>
              <a:rPr kumimoji="0" lang="en-US" altLang="ja-JP" sz="1000"/>
              <a:t>  added functions</a:t>
            </a:r>
          </a:p>
          <a:p>
            <a:r>
              <a:rPr kumimoji="0" lang="en-US" altLang="ja-JP" sz="1000"/>
              <a:t>- Limit of performance</a:t>
            </a:r>
          </a:p>
          <a:p>
            <a:r>
              <a:rPr kumimoji="0" lang="en-US" altLang="ja-JP" sz="1000"/>
              <a:t>  improvement</a:t>
            </a:r>
          </a:p>
        </p:txBody>
      </p:sp>
      <p:sp>
        <p:nvSpPr>
          <p:cNvPr id="182" name="AutoShape 67" descr="右上がり対角線 (太)"/>
          <p:cNvSpPr>
            <a:spLocks/>
          </p:cNvSpPr>
          <p:nvPr/>
        </p:nvSpPr>
        <p:spPr bwMode="auto">
          <a:xfrm>
            <a:off x="12130088" y="4697413"/>
            <a:ext cx="5305425" cy="623887"/>
          </a:xfrm>
          <a:prstGeom prst="borderCallout2">
            <a:avLst>
              <a:gd name="adj1" fmla="val 5880"/>
              <a:gd name="adj2" fmla="val 101764"/>
              <a:gd name="adj3" fmla="val 5880"/>
              <a:gd name="adj4" fmla="val 101764"/>
              <a:gd name="adj5" fmla="val 301"/>
              <a:gd name="adj6" fmla="val 96685"/>
            </a:avLst>
          </a:prstGeom>
          <a:solidFill>
            <a:srgbClr val="FF0000">
              <a:alpha val="57000"/>
            </a:srgbClr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tIns="72000">
            <a:prstTxWarp prst="textNoShape">
              <a:avLst/>
            </a:prstTxWarp>
          </a:bodyPr>
          <a:lstStyle/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b="1" dirty="0">
                <a:solidFill>
                  <a:schemeClr val="bg1"/>
                </a:solidFill>
              </a:rPr>
              <a:t>NVLAB - Network Virtualization Research Lab</a:t>
            </a:r>
          </a:p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b="1" u="sng" dirty="0">
                <a:solidFill>
                  <a:schemeClr val="bg1"/>
                </a:solidFill>
              </a:rPr>
              <a:t>(</a:t>
            </a:r>
            <a:r>
              <a:rPr kumimoji="0" lang="en-US" altLang="ja-JP" sz="1800" b="1" u="sng" dirty="0" err="1">
                <a:solidFill>
                  <a:schemeClr val="bg1"/>
                </a:solidFill>
              </a:rPr>
              <a:t>UTokyo</a:t>
            </a:r>
            <a:r>
              <a:rPr kumimoji="0" lang="en-US" altLang="ja-JP" sz="1800" b="1" u="sng" dirty="0">
                <a:solidFill>
                  <a:schemeClr val="bg1"/>
                </a:solidFill>
              </a:rPr>
              <a:t> and  NICT)</a:t>
            </a:r>
          </a:p>
        </p:txBody>
      </p:sp>
      <p:sp>
        <p:nvSpPr>
          <p:cNvPr id="183" name="テキスト ボックス 68"/>
          <p:cNvSpPr txBox="1"/>
          <p:nvPr/>
        </p:nvSpPr>
        <p:spPr>
          <a:xfrm>
            <a:off x="12131675" y="4214813"/>
            <a:ext cx="5303838" cy="40005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dirty="0"/>
              <a:t>AKARI Project</a:t>
            </a:r>
            <a:endParaRPr kumimoji="0" lang="ja-JP" altLang="en-US" sz="2000" dirty="0"/>
          </a:p>
        </p:txBody>
      </p:sp>
      <p:sp>
        <p:nvSpPr>
          <p:cNvPr id="184" name="Rectangle 2"/>
          <p:cNvSpPr>
            <a:spLocks noChangeArrowheads="1"/>
          </p:cNvSpPr>
          <p:nvPr/>
        </p:nvSpPr>
        <p:spPr bwMode="auto">
          <a:xfrm>
            <a:off x="10875963" y="9755188"/>
            <a:ext cx="9442450" cy="50482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185" name="Line 22"/>
          <p:cNvSpPr>
            <a:spLocks noChangeShapeType="1"/>
          </p:cNvSpPr>
          <p:nvPr/>
        </p:nvSpPr>
        <p:spPr bwMode="auto">
          <a:xfrm flipH="1">
            <a:off x="12860338" y="6180138"/>
            <a:ext cx="44450" cy="3317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6" name="AutoShape 4"/>
          <p:cNvSpPr>
            <a:spLocks noChangeArrowheads="1"/>
          </p:cNvSpPr>
          <p:nvPr/>
        </p:nvSpPr>
        <p:spPr bwMode="auto">
          <a:xfrm>
            <a:off x="10866438" y="8628063"/>
            <a:ext cx="1416050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</a:t>
            </a:r>
          </a:p>
        </p:txBody>
      </p:sp>
      <p:sp>
        <p:nvSpPr>
          <p:cNvPr id="187" name="AutoShape 5"/>
          <p:cNvSpPr>
            <a:spLocks noChangeArrowheads="1"/>
          </p:cNvSpPr>
          <p:nvPr/>
        </p:nvSpPr>
        <p:spPr bwMode="auto">
          <a:xfrm>
            <a:off x="11723688" y="8628063"/>
            <a:ext cx="1727200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66FF99"/>
              </a:gs>
              <a:gs pos="100000">
                <a:srgbClr val="00CC00">
                  <a:alpha val="73000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JGN2</a:t>
            </a:r>
          </a:p>
        </p:txBody>
      </p:sp>
      <p:sp>
        <p:nvSpPr>
          <p:cNvPr id="188" name="Line 22"/>
          <p:cNvSpPr>
            <a:spLocks noChangeShapeType="1"/>
          </p:cNvSpPr>
          <p:nvPr/>
        </p:nvSpPr>
        <p:spPr bwMode="auto">
          <a:xfrm flipH="1">
            <a:off x="11266488" y="6251575"/>
            <a:ext cx="47625" cy="3246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9" name="Line 24"/>
          <p:cNvSpPr>
            <a:spLocks noChangeShapeType="1"/>
          </p:cNvSpPr>
          <p:nvPr/>
        </p:nvSpPr>
        <p:spPr bwMode="auto">
          <a:xfrm flipH="1">
            <a:off x="18365788" y="6584950"/>
            <a:ext cx="47625" cy="290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0" name="Line 23"/>
          <p:cNvSpPr>
            <a:spLocks noChangeShapeType="1"/>
          </p:cNvSpPr>
          <p:nvPr/>
        </p:nvSpPr>
        <p:spPr bwMode="auto">
          <a:xfrm flipH="1">
            <a:off x="15714663" y="6035675"/>
            <a:ext cx="44450" cy="3455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1" name="Text Box 26"/>
          <p:cNvSpPr txBox="1">
            <a:spLocks noChangeArrowheads="1"/>
          </p:cNvSpPr>
          <p:nvPr/>
        </p:nvSpPr>
        <p:spPr bwMode="auto">
          <a:xfrm>
            <a:off x="15076488" y="9491663"/>
            <a:ext cx="1927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Y2010 (Next Generation)</a:t>
            </a:r>
          </a:p>
        </p:txBody>
      </p:sp>
      <p:sp>
        <p:nvSpPr>
          <p:cNvPr id="192" name="Text Box 27"/>
          <p:cNvSpPr txBox="1">
            <a:spLocks noChangeArrowheads="1"/>
          </p:cNvSpPr>
          <p:nvPr/>
        </p:nvSpPr>
        <p:spPr bwMode="auto">
          <a:xfrm>
            <a:off x="17772063" y="9491663"/>
            <a:ext cx="1968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Y2015 (New Generation)</a:t>
            </a:r>
          </a:p>
        </p:txBody>
      </p:sp>
      <p:sp>
        <p:nvSpPr>
          <p:cNvPr id="193" name="Line 29"/>
          <p:cNvSpPr>
            <a:spLocks noChangeShapeType="1"/>
          </p:cNvSpPr>
          <p:nvPr/>
        </p:nvSpPr>
        <p:spPr bwMode="auto">
          <a:xfrm>
            <a:off x="10761663" y="9491663"/>
            <a:ext cx="96329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4" name="Line 21"/>
          <p:cNvSpPr>
            <a:spLocks noChangeShapeType="1"/>
          </p:cNvSpPr>
          <p:nvPr/>
        </p:nvSpPr>
        <p:spPr bwMode="auto">
          <a:xfrm>
            <a:off x="10812463" y="9755188"/>
            <a:ext cx="950595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5" name="AutoShape 22"/>
          <p:cNvSpPr>
            <a:spLocks noChangeArrowheads="1"/>
          </p:cNvSpPr>
          <p:nvPr/>
        </p:nvSpPr>
        <p:spPr bwMode="auto">
          <a:xfrm>
            <a:off x="11034713" y="98266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Current Network</a:t>
            </a:r>
          </a:p>
        </p:txBody>
      </p:sp>
      <p:sp>
        <p:nvSpPr>
          <p:cNvPr id="196" name="AutoShape 23"/>
          <p:cNvSpPr>
            <a:spLocks noChangeArrowheads="1"/>
          </p:cNvSpPr>
          <p:nvPr/>
        </p:nvSpPr>
        <p:spPr bwMode="auto">
          <a:xfrm>
            <a:off x="14311313" y="98266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Next Generation Network</a:t>
            </a:r>
          </a:p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(NXGN)</a:t>
            </a:r>
          </a:p>
        </p:txBody>
      </p:sp>
      <p:sp>
        <p:nvSpPr>
          <p:cNvPr id="197" name="AutoShape 24"/>
          <p:cNvSpPr>
            <a:spLocks noChangeArrowheads="1"/>
          </p:cNvSpPr>
          <p:nvPr/>
        </p:nvSpPr>
        <p:spPr bwMode="auto">
          <a:xfrm>
            <a:off x="17587913" y="98266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New Generation Network</a:t>
            </a:r>
          </a:p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(NWGN)</a:t>
            </a:r>
          </a:p>
        </p:txBody>
      </p:sp>
      <p:sp>
        <p:nvSpPr>
          <p:cNvPr id="198" name="AutoShape 25"/>
          <p:cNvSpPr>
            <a:spLocks noChangeArrowheads="1"/>
          </p:cNvSpPr>
          <p:nvPr/>
        </p:nvSpPr>
        <p:spPr bwMode="auto">
          <a:xfrm>
            <a:off x="13762038" y="9753600"/>
            <a:ext cx="390525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199" name="AutoShape 26"/>
          <p:cNvSpPr>
            <a:spLocks noChangeArrowheads="1"/>
          </p:cNvSpPr>
          <p:nvPr/>
        </p:nvSpPr>
        <p:spPr bwMode="auto">
          <a:xfrm>
            <a:off x="17041813" y="9753600"/>
            <a:ext cx="390525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200" name="Line 27"/>
          <p:cNvSpPr>
            <a:spLocks noChangeShapeType="1"/>
          </p:cNvSpPr>
          <p:nvPr/>
        </p:nvSpPr>
        <p:spPr bwMode="auto">
          <a:xfrm>
            <a:off x="10875963" y="10258425"/>
            <a:ext cx="944245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201" name="Picture 28" descr="CW9000_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11888" y="8362950"/>
            <a:ext cx="314325" cy="195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2" name="テキスト ボックス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5338" y="7715250"/>
            <a:ext cx="201295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" name="Text Box 31"/>
          <p:cNvSpPr txBox="1">
            <a:spLocks noChangeArrowheads="1"/>
          </p:cNvSpPr>
          <p:nvPr/>
        </p:nvSpPr>
        <p:spPr bwMode="auto">
          <a:xfrm>
            <a:off x="18572163" y="7623175"/>
            <a:ext cx="2105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/>
              <a:t>Collaboration of Industry, Academia and Government</a:t>
            </a:r>
          </a:p>
        </p:txBody>
      </p:sp>
      <p:pic>
        <p:nvPicPr>
          <p:cNvPr id="204" name="テキスト ボックス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64238" y="6394450"/>
            <a:ext cx="19240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" name="Text Box 34"/>
          <p:cNvSpPr txBox="1">
            <a:spLocks noChangeArrowheads="1"/>
          </p:cNvSpPr>
          <p:nvPr/>
        </p:nvSpPr>
        <p:spPr bwMode="auto">
          <a:xfrm>
            <a:off x="18648363" y="6373813"/>
            <a:ext cx="1955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/>
              <a:t>International Competition and Collaboration</a:t>
            </a:r>
          </a:p>
        </p:txBody>
      </p:sp>
      <p:sp>
        <p:nvSpPr>
          <p:cNvPr id="206" name="Text Box 36"/>
          <p:cNvSpPr txBox="1">
            <a:spLocks noChangeArrowheads="1"/>
          </p:cNvSpPr>
          <p:nvPr/>
        </p:nvSpPr>
        <p:spPr bwMode="auto">
          <a:xfrm>
            <a:off x="19229388" y="6973888"/>
            <a:ext cx="1231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US (FIND, etc.)</a:t>
            </a:r>
          </a:p>
        </p:txBody>
      </p:sp>
      <p:sp>
        <p:nvSpPr>
          <p:cNvPr id="207" name="Text Box 37"/>
          <p:cNvSpPr txBox="1">
            <a:spLocks noChangeArrowheads="1"/>
          </p:cNvSpPr>
          <p:nvPr/>
        </p:nvSpPr>
        <p:spPr bwMode="auto">
          <a:xfrm>
            <a:off x="19229388" y="7178675"/>
            <a:ext cx="1231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EU (FP7, etc.)</a:t>
            </a:r>
          </a:p>
        </p:txBody>
      </p:sp>
      <p:pic>
        <p:nvPicPr>
          <p:cNvPr id="208" name="Picture 2" descr="http://www.gaitame-ax.co.jp/html/fxtky/image/euf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67463" y="7248525"/>
            <a:ext cx="234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" name="Picture 4" descr="http://www.gaitame-ax.co.jp/html/fxtky/image/amf.gif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067463" y="7032625"/>
            <a:ext cx="2381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" name="Picture 6" descr="中国国旗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067463" y="7464425"/>
            <a:ext cx="234950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8" descr="http://www.koreanculture.jp/0412img/korea_09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302413" y="7464425"/>
            <a:ext cx="234950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2" name="Text Box 42"/>
          <p:cNvSpPr txBox="1">
            <a:spLocks noChangeArrowheads="1"/>
          </p:cNvSpPr>
          <p:nvPr/>
        </p:nvSpPr>
        <p:spPr bwMode="auto">
          <a:xfrm>
            <a:off x="19467513" y="7407275"/>
            <a:ext cx="704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Asia</a:t>
            </a:r>
          </a:p>
        </p:txBody>
      </p:sp>
      <p:sp>
        <p:nvSpPr>
          <p:cNvPr id="213" name="Text Box 45"/>
          <p:cNvSpPr txBox="1">
            <a:spLocks noChangeArrowheads="1"/>
          </p:cNvSpPr>
          <p:nvPr/>
        </p:nvSpPr>
        <p:spPr bwMode="auto">
          <a:xfrm>
            <a:off x="19216688" y="8291513"/>
            <a:ext cx="1177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800"/>
              <a:t>NWGN Promotion Forum</a:t>
            </a:r>
          </a:p>
        </p:txBody>
      </p:sp>
      <p:sp>
        <p:nvSpPr>
          <p:cNvPr id="214" name="Text Box 26"/>
          <p:cNvSpPr txBox="1">
            <a:spLocks noChangeArrowheads="1"/>
          </p:cNvSpPr>
          <p:nvPr/>
        </p:nvSpPr>
        <p:spPr bwMode="auto">
          <a:xfrm>
            <a:off x="12511088" y="9491663"/>
            <a:ext cx="787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Now</a:t>
            </a:r>
          </a:p>
        </p:txBody>
      </p:sp>
      <p:sp>
        <p:nvSpPr>
          <p:cNvPr id="215" name="Text Box 26"/>
          <p:cNvSpPr txBox="1">
            <a:spLocks noChangeArrowheads="1"/>
          </p:cNvSpPr>
          <p:nvPr/>
        </p:nvSpPr>
        <p:spPr bwMode="auto">
          <a:xfrm>
            <a:off x="10872788" y="9491663"/>
            <a:ext cx="7461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Before</a:t>
            </a:r>
          </a:p>
        </p:txBody>
      </p:sp>
      <p:sp>
        <p:nvSpPr>
          <p:cNvPr id="216" name="AutoShape 51"/>
          <p:cNvSpPr>
            <a:spLocks noChangeArrowheads="1"/>
          </p:cNvSpPr>
          <p:nvPr/>
        </p:nvSpPr>
        <p:spPr bwMode="auto">
          <a:xfrm>
            <a:off x="12955588" y="8628063"/>
            <a:ext cx="4162425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99CCFF"/>
              </a:gs>
              <a:gs pos="100000">
                <a:srgbClr val="0000FF">
                  <a:alpha val="74001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JGN2plus</a:t>
            </a:r>
          </a:p>
        </p:txBody>
      </p:sp>
      <p:sp>
        <p:nvSpPr>
          <p:cNvPr id="217" name="AutoShape 64"/>
          <p:cNvSpPr>
            <a:spLocks noChangeArrowheads="1"/>
          </p:cNvSpPr>
          <p:nvPr/>
        </p:nvSpPr>
        <p:spPr bwMode="auto">
          <a:xfrm>
            <a:off x="16625888" y="8628063"/>
            <a:ext cx="3844925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FFCCFF"/>
              </a:gs>
              <a:gs pos="100000">
                <a:srgbClr val="FF33CC">
                  <a:alpha val="62000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Toward the New Testbed</a:t>
            </a:r>
          </a:p>
        </p:txBody>
      </p:sp>
      <p:sp>
        <p:nvSpPr>
          <p:cNvPr id="218" name="AutoShape 12"/>
          <p:cNvSpPr>
            <a:spLocks noChangeArrowheads="1"/>
          </p:cNvSpPr>
          <p:nvPr/>
        </p:nvSpPr>
        <p:spPr bwMode="auto">
          <a:xfrm>
            <a:off x="12682538" y="7402513"/>
            <a:ext cx="3454400" cy="1512887"/>
          </a:xfrm>
          <a:prstGeom prst="cloudCallout">
            <a:avLst>
              <a:gd name="adj1" fmla="val -10694"/>
              <a:gd name="adj2" fmla="val 19241"/>
            </a:avLst>
          </a:prstGeom>
          <a:solidFill>
            <a:srgbClr val="8AC6CD"/>
          </a:solidFill>
          <a:ln w="6350">
            <a:solidFill>
              <a:srgbClr val="7575D1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anchor="b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2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19" name="AutoShape 12"/>
          <p:cNvSpPr>
            <a:spLocks noChangeArrowheads="1"/>
          </p:cNvSpPr>
          <p:nvPr/>
        </p:nvSpPr>
        <p:spPr bwMode="auto">
          <a:xfrm>
            <a:off x="17645063" y="4759325"/>
            <a:ext cx="2825750" cy="1565275"/>
          </a:xfrm>
          <a:prstGeom prst="cloudCallout">
            <a:avLst>
              <a:gd name="adj1" fmla="val 31384"/>
              <a:gd name="adj2" fmla="val 20370"/>
            </a:avLst>
          </a:prstGeom>
          <a:gradFill rotWithShape="1">
            <a:gsLst>
              <a:gs pos="0">
                <a:srgbClr val="F7DDF3"/>
              </a:gs>
              <a:gs pos="100000">
                <a:srgbClr val="E10DD2"/>
              </a:gs>
            </a:gsLst>
            <a:lin ang="2700000" scaled="1"/>
          </a:gradFill>
          <a:ln w="6350">
            <a:solidFill>
              <a:srgbClr val="FF00FF"/>
            </a:solidFill>
            <a:round/>
            <a:headEnd/>
            <a:tailEnd/>
          </a:ln>
          <a:effectLst>
            <a:outerShdw dist="119812" dir="3479677" algn="ctr" rotWithShape="0">
              <a:schemeClr val="tx1">
                <a:alpha val="50000"/>
              </a:schemeClr>
            </a:outerShdw>
          </a:effectLst>
        </p:spPr>
        <p:txBody>
          <a:bodyPr anchor="b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2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20" name="Rectangle 53"/>
          <p:cNvSpPr>
            <a:spLocks noChangeArrowheads="1"/>
          </p:cNvSpPr>
          <p:nvPr/>
        </p:nvSpPr>
        <p:spPr bwMode="auto">
          <a:xfrm>
            <a:off x="17975263" y="5187950"/>
            <a:ext cx="2486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800" b="1" i="1">
                <a:solidFill>
                  <a:srgbClr val="5F5F5F"/>
                </a:solidFill>
              </a:rPr>
              <a:t>New Generation NW</a:t>
            </a:r>
          </a:p>
          <a:p>
            <a:pPr algn="ctr"/>
            <a:r>
              <a:rPr kumimoji="0" lang="en-US" altLang="ja-JP" sz="1800" b="1" i="1">
                <a:solidFill>
                  <a:srgbClr val="5F5F5F"/>
                </a:solidFill>
              </a:rPr>
              <a:t>(NWGN)</a:t>
            </a:r>
          </a:p>
        </p:txBody>
      </p:sp>
      <p:sp>
        <p:nvSpPr>
          <p:cNvPr id="221" name=" 3"/>
          <p:cNvSpPr>
            <a:spLocks noChangeArrowheads="1"/>
          </p:cNvSpPr>
          <p:nvPr/>
        </p:nvSpPr>
        <p:spPr bwMode="auto">
          <a:xfrm rot="435680">
            <a:off x="13660438" y="4729163"/>
            <a:ext cx="4425950" cy="3163887"/>
          </a:xfrm>
          <a:custGeom>
            <a:avLst/>
            <a:gdLst>
              <a:gd name="T0" fmla="*/ 0 w 4140328"/>
              <a:gd name="T1" fmla="*/ 3163888 h 2652993"/>
              <a:gd name="T2" fmla="*/ 3650627 w 4140328"/>
              <a:gd name="T3" fmla="*/ 0 h 2652993"/>
              <a:gd name="T4" fmla="*/ 4394200 w 4140328"/>
              <a:gd name="T5" fmla="*/ 632778 h 2652993"/>
              <a:gd name="T6" fmla="*/ 3809251 w 4140328"/>
              <a:gd name="T7" fmla="*/ 1581945 h 2652993"/>
              <a:gd name="T8" fmla="*/ 5898240 60000 65536"/>
              <a:gd name="T9" fmla="*/ 17694720 60000 65536"/>
              <a:gd name="T10" fmla="*/ 0 60000 65536"/>
              <a:gd name="T11" fmla="*/ 5898240 60000 65536"/>
              <a:gd name="T12" fmla="*/ 0 w 4140328"/>
              <a:gd name="T13" fmla="*/ 0 h 2652993"/>
              <a:gd name="T14" fmla="*/ 4140328 w 4140328"/>
              <a:gd name="T15" fmla="*/ 2652993 h 26529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40328" h="2652993">
                <a:moveTo>
                  <a:pt x="0" y="2652993"/>
                </a:moveTo>
                <a:cubicBezTo>
                  <a:pt x="460037" y="1473885"/>
                  <a:pt x="1619063" y="700095"/>
                  <a:pt x="3477080" y="331624"/>
                </a:cubicBezTo>
                <a:lnTo>
                  <a:pt x="3439715" y="0"/>
                </a:lnTo>
                <a:lnTo>
                  <a:pt x="4140328" y="530599"/>
                </a:lnTo>
                <a:lnTo>
                  <a:pt x="3589175" y="1326497"/>
                </a:lnTo>
                <a:lnTo>
                  <a:pt x="3551810" y="994872"/>
                </a:lnTo>
                <a:cubicBezTo>
                  <a:pt x="1873991" y="1142261"/>
                  <a:pt x="690055" y="1694968"/>
                  <a:pt x="0" y="2652993"/>
                </a:cubicBezTo>
                <a:close/>
              </a:path>
            </a:pathLst>
          </a:cu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outerShdw blurRad="63500" dist="23000" dir="5400000" sx="94000" sy="94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22" name="Rectangle 63"/>
          <p:cNvSpPr>
            <a:spLocks noChangeArrowheads="1"/>
          </p:cNvSpPr>
          <p:nvPr/>
        </p:nvSpPr>
        <p:spPr bwMode="auto">
          <a:xfrm rot="21135210">
            <a:off x="14638338" y="6105525"/>
            <a:ext cx="33655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400">
                <a:solidFill>
                  <a:srgbClr val="FF0000"/>
                </a:solidFill>
              </a:rPr>
              <a:t>Activities toward NWGN</a:t>
            </a:r>
          </a:p>
        </p:txBody>
      </p:sp>
      <p:sp>
        <p:nvSpPr>
          <p:cNvPr id="223" name="AutoShape 67" descr="右上がり対角線 (太)"/>
          <p:cNvSpPr>
            <a:spLocks/>
          </p:cNvSpPr>
          <p:nvPr/>
        </p:nvSpPr>
        <p:spPr bwMode="auto">
          <a:xfrm>
            <a:off x="12746038" y="6616700"/>
            <a:ext cx="4714875" cy="500063"/>
          </a:xfrm>
          <a:prstGeom prst="borderCallout2">
            <a:avLst>
              <a:gd name="adj1" fmla="val 5880"/>
              <a:gd name="adj2" fmla="val 101764"/>
              <a:gd name="adj3" fmla="val 5880"/>
              <a:gd name="adj4" fmla="val 101764"/>
              <a:gd name="adj5" fmla="val 301"/>
              <a:gd name="adj6" fmla="val 96685"/>
            </a:avLst>
          </a:prstGeom>
          <a:solidFill>
            <a:srgbClr val="FF0000">
              <a:alpha val="49000"/>
            </a:srgbClr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tIns="72000">
            <a:prstTxWarp prst="textNoShape">
              <a:avLst/>
            </a:prstTxWarp>
          </a:bodyPr>
          <a:lstStyle/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400" b="1" dirty="0">
                <a:solidFill>
                  <a:srgbClr val="FFFFFF"/>
                </a:solidFill>
              </a:rPr>
              <a:t>Service Platform Advanced Research Center</a:t>
            </a:r>
          </a:p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400" b="1" u="sng" dirty="0">
                <a:solidFill>
                  <a:srgbClr val="FFFFFF"/>
                </a:solidFill>
              </a:rPr>
              <a:t>R&amp;D of NWGN Service Middleware</a:t>
            </a:r>
          </a:p>
        </p:txBody>
      </p:sp>
      <p:sp>
        <p:nvSpPr>
          <p:cNvPr id="224" name="円/楕円 69"/>
          <p:cNvSpPr/>
          <p:nvPr/>
        </p:nvSpPr>
        <p:spPr bwMode="auto">
          <a:xfrm>
            <a:off x="14706477" y="6331755"/>
            <a:ext cx="184951" cy="171645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5" name="円/楕円 71"/>
          <p:cNvSpPr/>
          <p:nvPr/>
        </p:nvSpPr>
        <p:spPr bwMode="auto">
          <a:xfrm>
            <a:off x="15634363" y="5903127"/>
            <a:ext cx="254978" cy="241231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6" name="山形 72"/>
          <p:cNvSpPr>
            <a:spLocks noChangeArrowheads="1"/>
          </p:cNvSpPr>
          <p:nvPr/>
        </p:nvSpPr>
        <p:spPr bwMode="auto">
          <a:xfrm>
            <a:off x="11183938" y="6326188"/>
            <a:ext cx="3413125" cy="274637"/>
          </a:xfrm>
          <a:prstGeom prst="chevron">
            <a:avLst>
              <a:gd name="adj" fmla="val 38012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Re-design of NWGN from scratch</a:t>
            </a:r>
          </a:p>
        </p:txBody>
      </p:sp>
      <p:sp>
        <p:nvSpPr>
          <p:cNvPr id="227" name="山形 73"/>
          <p:cNvSpPr>
            <a:spLocks noChangeArrowheads="1"/>
          </p:cNvSpPr>
          <p:nvPr/>
        </p:nvSpPr>
        <p:spPr bwMode="auto">
          <a:xfrm>
            <a:off x="11682413" y="5822950"/>
            <a:ext cx="3762375" cy="423863"/>
          </a:xfrm>
          <a:prstGeom prst="chevron">
            <a:avLst>
              <a:gd name="adj" fmla="val 2433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 dirty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Strategic advancement of R&amp;D by collaboration of industry, academia and government</a:t>
            </a:r>
          </a:p>
        </p:txBody>
      </p:sp>
      <p:sp>
        <p:nvSpPr>
          <p:cNvPr id="228" name="AutoShape 13"/>
          <p:cNvSpPr>
            <a:spLocks noChangeArrowheads="1"/>
          </p:cNvSpPr>
          <p:nvPr/>
        </p:nvSpPr>
        <p:spPr bwMode="auto">
          <a:xfrm>
            <a:off x="11012488" y="6902450"/>
            <a:ext cx="2124075" cy="749300"/>
          </a:xfrm>
          <a:prstGeom prst="cloudCallout">
            <a:avLst>
              <a:gd name="adj1" fmla="val -20255"/>
              <a:gd name="adj2" fmla="val 30083"/>
            </a:avLst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29" name="フリーフォーム 79"/>
          <p:cNvSpPr/>
          <p:nvPr/>
        </p:nvSpPr>
        <p:spPr bwMode="auto">
          <a:xfrm>
            <a:off x="11015663" y="6831013"/>
            <a:ext cx="7381875" cy="2143125"/>
          </a:xfrm>
          <a:custGeom>
            <a:avLst/>
            <a:gdLst>
              <a:gd name="connsiteX0" fmla="*/ 0 w 7777018"/>
              <a:gd name="connsiteY0" fmla="*/ 2863273 h 2866352"/>
              <a:gd name="connsiteX1" fmla="*/ 969818 w 7777018"/>
              <a:gd name="connsiteY1" fmla="*/ 2817091 h 2866352"/>
              <a:gd name="connsiteX2" fmla="*/ 2189018 w 7777018"/>
              <a:gd name="connsiteY2" fmla="*/ 2567709 h 2866352"/>
              <a:gd name="connsiteX3" fmla="*/ 3786909 w 7777018"/>
              <a:gd name="connsiteY3" fmla="*/ 2124364 h 2866352"/>
              <a:gd name="connsiteX4" fmla="*/ 4738255 w 7777018"/>
              <a:gd name="connsiteY4" fmla="*/ 1874982 h 2866352"/>
              <a:gd name="connsiteX5" fmla="*/ 6049818 w 7777018"/>
              <a:gd name="connsiteY5" fmla="*/ 1209964 h 2866352"/>
              <a:gd name="connsiteX6" fmla="*/ 7361382 w 7777018"/>
              <a:gd name="connsiteY6" fmla="*/ 332509 h 2866352"/>
              <a:gd name="connsiteX7" fmla="*/ 7777018 w 7777018"/>
              <a:gd name="connsiteY7" fmla="*/ 0 h 286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7018" h="2866352">
                <a:moveTo>
                  <a:pt x="0" y="2863273"/>
                </a:moveTo>
                <a:cubicBezTo>
                  <a:pt x="302491" y="2864812"/>
                  <a:pt x="604982" y="2866352"/>
                  <a:pt x="969818" y="2817091"/>
                </a:cubicBezTo>
                <a:cubicBezTo>
                  <a:pt x="1334654" y="2767830"/>
                  <a:pt x="1719503" y="2683164"/>
                  <a:pt x="2189018" y="2567709"/>
                </a:cubicBezTo>
                <a:cubicBezTo>
                  <a:pt x="2658533" y="2452255"/>
                  <a:pt x="3786909" y="2124364"/>
                  <a:pt x="3786909" y="2124364"/>
                </a:cubicBezTo>
                <a:cubicBezTo>
                  <a:pt x="4211782" y="2008910"/>
                  <a:pt x="4361103" y="2027382"/>
                  <a:pt x="4738255" y="1874982"/>
                </a:cubicBezTo>
                <a:cubicBezTo>
                  <a:pt x="5115407" y="1722582"/>
                  <a:pt x="5612630" y="1467043"/>
                  <a:pt x="6049818" y="1209964"/>
                </a:cubicBezTo>
                <a:cubicBezTo>
                  <a:pt x="6487006" y="952885"/>
                  <a:pt x="7073515" y="534170"/>
                  <a:pt x="7361382" y="332509"/>
                </a:cubicBezTo>
                <a:cubicBezTo>
                  <a:pt x="7649249" y="130848"/>
                  <a:pt x="7713133" y="65424"/>
                  <a:pt x="7777018" y="0"/>
                </a:cubicBezTo>
              </a:path>
            </a:pathLst>
          </a:custGeom>
          <a:ln w="127000">
            <a:solidFill>
              <a:srgbClr val="92D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230" name="正方形/長方形 41"/>
          <p:cNvSpPr>
            <a:spLocks noChangeArrowheads="1"/>
          </p:cNvSpPr>
          <p:nvPr/>
        </p:nvSpPr>
        <p:spPr bwMode="auto">
          <a:xfrm rot="20126212">
            <a:off x="15120938" y="7410450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200" b="1">
                <a:solidFill>
                  <a:srgbClr val="FF0066"/>
                </a:solidFill>
              </a:rPr>
              <a:t>Social requirements for network</a:t>
            </a:r>
          </a:p>
        </p:txBody>
      </p:sp>
      <p:sp>
        <p:nvSpPr>
          <p:cNvPr id="231" name="AutoShape 12"/>
          <p:cNvSpPr>
            <a:spLocks noChangeArrowheads="1"/>
          </p:cNvSpPr>
          <p:nvPr/>
        </p:nvSpPr>
        <p:spPr bwMode="auto">
          <a:xfrm>
            <a:off x="16838613" y="7766050"/>
            <a:ext cx="1838325" cy="1223963"/>
          </a:xfrm>
          <a:prstGeom prst="cloudCallout">
            <a:avLst>
              <a:gd name="adj1" fmla="val -36000"/>
              <a:gd name="adj2" fmla="val 3954"/>
            </a:avLst>
          </a:prstGeom>
          <a:solidFill>
            <a:srgbClr val="D9D9D9"/>
          </a:solidFill>
          <a:ln w="6350">
            <a:solidFill>
              <a:srgbClr val="D99694"/>
            </a:solidFill>
            <a:prstDash val="dash"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endParaRPr kumimoji="0" lang="ja-JP" altLang="en-US" sz="1200"/>
          </a:p>
        </p:txBody>
      </p:sp>
      <p:sp>
        <p:nvSpPr>
          <p:cNvPr id="232" name="正方形/長方形 41"/>
          <p:cNvSpPr>
            <a:spLocks noChangeArrowheads="1"/>
          </p:cNvSpPr>
          <p:nvPr/>
        </p:nvSpPr>
        <p:spPr bwMode="auto">
          <a:xfrm>
            <a:off x="16702088" y="7118350"/>
            <a:ext cx="1930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kumimoji="0" lang="en-US" altLang="ja-JP" sz="1100"/>
              <a:t>High speed, Diversity</a:t>
            </a:r>
          </a:p>
          <a:p>
            <a:pPr>
              <a:buFontTx/>
              <a:buChar char="-"/>
            </a:pPr>
            <a:r>
              <a:rPr kumimoji="0" lang="en-US" altLang="ja-JP" sz="1100"/>
              <a:t>High availability &amp; quality</a:t>
            </a:r>
          </a:p>
          <a:p>
            <a:pPr>
              <a:buFontTx/>
              <a:buChar char="-"/>
            </a:pPr>
            <a:r>
              <a:rPr kumimoji="0" lang="en-US" altLang="ja-JP" sz="1100"/>
              <a:t>Secure, Energy saving</a:t>
            </a:r>
          </a:p>
          <a:p>
            <a:pPr>
              <a:buFontTx/>
              <a:buChar char="-"/>
            </a:pPr>
            <a:r>
              <a:rPr kumimoji="0" lang="en-US" altLang="ja-JP" sz="1100"/>
              <a:t>Action to unknown problem</a:t>
            </a:r>
          </a:p>
        </p:txBody>
      </p:sp>
      <p:sp>
        <p:nvSpPr>
          <p:cNvPr id="233" name="フリーフォーム 12"/>
          <p:cNvSpPr/>
          <p:nvPr/>
        </p:nvSpPr>
        <p:spPr>
          <a:xfrm>
            <a:off x="11095743" y="8260581"/>
            <a:ext cx="5897660" cy="406909"/>
          </a:xfrm>
          <a:custGeom>
            <a:avLst/>
            <a:gdLst>
              <a:gd name="connsiteX0" fmla="*/ 0 w 6945745"/>
              <a:gd name="connsiteY0" fmla="*/ 1089891 h 1089891"/>
              <a:gd name="connsiteX1" fmla="*/ 1681018 w 6945745"/>
              <a:gd name="connsiteY1" fmla="*/ 979055 h 1089891"/>
              <a:gd name="connsiteX2" fmla="*/ 3205018 w 6945745"/>
              <a:gd name="connsiteY2" fmla="*/ 535709 h 1089891"/>
              <a:gd name="connsiteX3" fmla="*/ 4969163 w 6945745"/>
              <a:gd name="connsiteY3" fmla="*/ 138546 h 1089891"/>
              <a:gd name="connsiteX4" fmla="*/ 6945745 w 6945745"/>
              <a:gd name="connsiteY4" fmla="*/ 0 h 1089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5745" h="1089891">
                <a:moveTo>
                  <a:pt x="0" y="1089891"/>
                </a:moveTo>
                <a:cubicBezTo>
                  <a:pt x="573424" y="1080655"/>
                  <a:pt x="1146848" y="1071419"/>
                  <a:pt x="1681018" y="979055"/>
                </a:cubicBezTo>
                <a:cubicBezTo>
                  <a:pt x="2215188" y="886691"/>
                  <a:pt x="2656994" y="675794"/>
                  <a:pt x="3205018" y="535709"/>
                </a:cubicBezTo>
                <a:cubicBezTo>
                  <a:pt x="3753042" y="395624"/>
                  <a:pt x="4345709" y="227831"/>
                  <a:pt x="4969163" y="138546"/>
                </a:cubicBezTo>
                <a:cubicBezTo>
                  <a:pt x="5592617" y="49261"/>
                  <a:pt x="6269181" y="24630"/>
                  <a:pt x="6945745" y="0"/>
                </a:cubicBezTo>
              </a:path>
            </a:pathLst>
          </a:custGeom>
          <a:solidFill>
            <a:srgbClr val="C00000"/>
          </a:solidFill>
          <a:ln w="190500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234" name="AutoShape 11"/>
          <p:cNvSpPr>
            <a:spLocks noChangeArrowheads="1"/>
          </p:cNvSpPr>
          <p:nvPr/>
        </p:nvSpPr>
        <p:spPr bwMode="auto">
          <a:xfrm>
            <a:off x="10675938" y="8324850"/>
            <a:ext cx="942975" cy="649288"/>
          </a:xfrm>
          <a:prstGeom prst="cloudCallout">
            <a:avLst>
              <a:gd name="adj1" fmla="val 70773"/>
              <a:gd name="adj2" fmla="val -60023"/>
            </a:avLst>
          </a:prstGeom>
          <a:solidFill>
            <a:schemeClr val="accent1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PSTN</a:t>
            </a:r>
          </a:p>
        </p:txBody>
      </p:sp>
      <p:sp>
        <p:nvSpPr>
          <p:cNvPr id="235" name="AutoShape 14"/>
          <p:cNvSpPr>
            <a:spLocks noChangeArrowheads="1"/>
          </p:cNvSpPr>
          <p:nvPr/>
        </p:nvSpPr>
        <p:spPr bwMode="auto">
          <a:xfrm>
            <a:off x="11571288" y="8253413"/>
            <a:ext cx="901700" cy="647700"/>
          </a:xfrm>
          <a:prstGeom prst="cloudCallout">
            <a:avLst>
              <a:gd name="adj1" fmla="val -24181"/>
              <a:gd name="adj2" fmla="val -71569"/>
            </a:avLst>
          </a:prstGeom>
          <a:solidFill>
            <a:srgbClr val="CCFF99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Cellular</a:t>
            </a:r>
          </a:p>
        </p:txBody>
      </p:sp>
      <p:sp>
        <p:nvSpPr>
          <p:cNvPr id="236" name="AutoShape 13"/>
          <p:cNvSpPr>
            <a:spLocks noChangeArrowheads="1"/>
          </p:cNvSpPr>
          <p:nvPr/>
        </p:nvSpPr>
        <p:spPr bwMode="auto">
          <a:xfrm>
            <a:off x="10869613" y="7748588"/>
            <a:ext cx="1177925" cy="766762"/>
          </a:xfrm>
          <a:prstGeom prst="cloudCallout">
            <a:avLst>
              <a:gd name="adj1" fmla="val 32352"/>
              <a:gd name="adj2" fmla="val -1968"/>
            </a:avLst>
          </a:prstGeom>
          <a:solidFill>
            <a:srgbClr val="CCFFCC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Data NW</a:t>
            </a:r>
          </a:p>
        </p:txBody>
      </p:sp>
      <p:sp>
        <p:nvSpPr>
          <p:cNvPr id="237" name="正方形/長方形 81"/>
          <p:cNvSpPr>
            <a:spLocks noChangeArrowheads="1"/>
          </p:cNvSpPr>
          <p:nvPr/>
        </p:nvSpPr>
        <p:spPr bwMode="auto">
          <a:xfrm>
            <a:off x="10961688" y="7092950"/>
            <a:ext cx="2152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200"/>
              <a:t>Global Trend toward NWGN</a:t>
            </a:r>
          </a:p>
          <a:p>
            <a:pPr algn="ctr"/>
            <a:r>
              <a:rPr kumimoji="0" lang="en-US" altLang="ja-JP" sz="1200"/>
              <a:t>(FIND, FP7, etc.)</a:t>
            </a:r>
          </a:p>
        </p:txBody>
      </p:sp>
      <p:sp>
        <p:nvSpPr>
          <p:cNvPr id="238" name="AutoShape 17"/>
          <p:cNvSpPr>
            <a:spLocks noChangeArrowheads="1"/>
          </p:cNvSpPr>
          <p:nvPr/>
        </p:nvSpPr>
        <p:spPr bwMode="auto">
          <a:xfrm>
            <a:off x="13130213" y="8180388"/>
            <a:ext cx="1101725" cy="649287"/>
          </a:xfrm>
          <a:prstGeom prst="cloudCallout">
            <a:avLst>
              <a:gd name="adj1" fmla="val 59606"/>
              <a:gd name="adj2" fmla="val -19926"/>
            </a:avLst>
          </a:prstGeom>
          <a:solidFill>
            <a:srgbClr val="CCFF99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Cellular</a:t>
            </a:r>
          </a:p>
        </p:txBody>
      </p:sp>
      <p:sp>
        <p:nvSpPr>
          <p:cNvPr id="239" name="AutoShape 15"/>
          <p:cNvSpPr>
            <a:spLocks noChangeArrowheads="1"/>
          </p:cNvSpPr>
          <p:nvPr/>
        </p:nvSpPr>
        <p:spPr bwMode="auto">
          <a:xfrm>
            <a:off x="13990638" y="8180388"/>
            <a:ext cx="942975" cy="647700"/>
          </a:xfrm>
          <a:prstGeom prst="cloudCallout">
            <a:avLst>
              <a:gd name="adj1" fmla="val -20458"/>
              <a:gd name="adj2" fmla="val -57597"/>
            </a:avLst>
          </a:prstGeom>
          <a:solidFill>
            <a:schemeClr val="accent1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PSTN</a:t>
            </a:r>
          </a:p>
        </p:txBody>
      </p:sp>
      <p:sp>
        <p:nvSpPr>
          <p:cNvPr id="240" name="AutoShape 13"/>
          <p:cNvSpPr>
            <a:spLocks noChangeArrowheads="1"/>
          </p:cNvSpPr>
          <p:nvPr/>
        </p:nvSpPr>
        <p:spPr bwMode="auto">
          <a:xfrm>
            <a:off x="13336588" y="7759700"/>
            <a:ext cx="1838325" cy="647700"/>
          </a:xfrm>
          <a:prstGeom prst="cloudCallout">
            <a:avLst>
              <a:gd name="adj1" fmla="val -40856"/>
              <a:gd name="adj2" fmla="val -14704"/>
            </a:avLst>
          </a:prstGeom>
          <a:solidFill>
            <a:srgbClr val="CCFFCC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Internet</a:t>
            </a:r>
          </a:p>
        </p:txBody>
      </p:sp>
      <p:sp>
        <p:nvSpPr>
          <p:cNvPr id="241" name="爆発 2 70"/>
          <p:cNvSpPr/>
          <p:nvPr/>
        </p:nvSpPr>
        <p:spPr bwMode="auto">
          <a:xfrm>
            <a:off x="13200063" y="7275513"/>
            <a:ext cx="936625" cy="769937"/>
          </a:xfrm>
          <a:prstGeom prst="irregularSeal2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solidFill>
                <a:srgbClr val="FFFFFF"/>
              </a:solidFill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242" name="V 字形矢印 78"/>
          <p:cNvSpPr/>
          <p:nvPr/>
        </p:nvSpPr>
        <p:spPr bwMode="auto">
          <a:xfrm rot="1800000">
            <a:off x="12961938" y="7245350"/>
            <a:ext cx="542925" cy="3111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solidFill>
                <a:srgbClr val="FFFFFF"/>
              </a:solidFill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243" name="円/楕円 84"/>
          <p:cNvSpPr/>
          <p:nvPr/>
        </p:nvSpPr>
        <p:spPr bwMode="auto">
          <a:xfrm>
            <a:off x="16419865" y="5545921"/>
            <a:ext cx="302036" cy="285752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4" name="山形 85"/>
          <p:cNvSpPr>
            <a:spLocks noChangeArrowheads="1"/>
          </p:cNvSpPr>
          <p:nvPr/>
        </p:nvSpPr>
        <p:spPr bwMode="auto">
          <a:xfrm>
            <a:off x="12539663" y="5473700"/>
            <a:ext cx="3762375" cy="271463"/>
          </a:xfrm>
          <a:prstGeom prst="chevron">
            <a:avLst>
              <a:gd name="adj" fmla="val 38000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Improvement of international competitiveness</a:t>
            </a:r>
          </a:p>
        </p:txBody>
      </p:sp>
      <p:sp>
        <p:nvSpPr>
          <p:cNvPr id="245" name="Rectangle 60"/>
          <p:cNvSpPr>
            <a:spLocks noChangeArrowheads="1"/>
          </p:cNvSpPr>
          <p:nvPr/>
        </p:nvSpPr>
        <p:spPr bwMode="auto">
          <a:xfrm>
            <a:off x="13752513" y="7407275"/>
            <a:ext cx="187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000" b="1" i="1">
                <a:solidFill>
                  <a:srgbClr val="5F5F5F"/>
                </a:solidFill>
              </a:rPr>
              <a:t>Next Generation NW</a:t>
            </a:r>
          </a:p>
          <a:p>
            <a:pPr algn="ctr"/>
            <a:r>
              <a:rPr kumimoji="0" lang="en-US" altLang="ja-JP" sz="1000" b="1" i="1">
                <a:solidFill>
                  <a:srgbClr val="5F5F5F"/>
                </a:solidFill>
              </a:rPr>
              <a:t>(NXGN)</a:t>
            </a:r>
          </a:p>
        </p:txBody>
      </p:sp>
      <p:sp>
        <p:nvSpPr>
          <p:cNvPr id="246" name="テキスト ボックス 73"/>
          <p:cNvSpPr txBox="1">
            <a:spLocks noChangeArrowheads="1"/>
          </p:cNvSpPr>
          <p:nvPr/>
        </p:nvSpPr>
        <p:spPr bwMode="auto">
          <a:xfrm>
            <a:off x="17067213" y="7851775"/>
            <a:ext cx="1447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 b="1"/>
              <a:t>Limit of existing technology</a:t>
            </a:r>
          </a:p>
          <a:p>
            <a:r>
              <a:rPr kumimoji="0" lang="en-US" altLang="ja-JP" sz="1000"/>
              <a:t>- Complexity by</a:t>
            </a:r>
          </a:p>
          <a:p>
            <a:r>
              <a:rPr kumimoji="0" lang="en-US" altLang="ja-JP" sz="1000"/>
              <a:t>  added functions</a:t>
            </a:r>
          </a:p>
          <a:p>
            <a:r>
              <a:rPr kumimoji="0" lang="en-US" altLang="ja-JP" sz="1000"/>
              <a:t>- Limit of performance</a:t>
            </a:r>
          </a:p>
          <a:p>
            <a:r>
              <a:rPr kumimoji="0" lang="en-US" altLang="ja-JP" sz="1000"/>
              <a:t>  improvement</a:t>
            </a:r>
          </a:p>
        </p:txBody>
      </p:sp>
      <p:sp>
        <p:nvSpPr>
          <p:cNvPr id="247" name="AutoShape 67" descr="右上がり対角線 (太)"/>
          <p:cNvSpPr>
            <a:spLocks/>
          </p:cNvSpPr>
          <p:nvPr/>
        </p:nvSpPr>
        <p:spPr bwMode="auto">
          <a:xfrm>
            <a:off x="12282488" y="4849813"/>
            <a:ext cx="5305425" cy="623887"/>
          </a:xfrm>
          <a:prstGeom prst="borderCallout2">
            <a:avLst>
              <a:gd name="adj1" fmla="val 5880"/>
              <a:gd name="adj2" fmla="val 101764"/>
              <a:gd name="adj3" fmla="val 5880"/>
              <a:gd name="adj4" fmla="val 101764"/>
              <a:gd name="adj5" fmla="val 301"/>
              <a:gd name="adj6" fmla="val 96685"/>
            </a:avLst>
          </a:prstGeom>
          <a:solidFill>
            <a:srgbClr val="FF0000">
              <a:alpha val="57000"/>
            </a:srgbClr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tIns="72000">
            <a:prstTxWarp prst="textNoShape">
              <a:avLst/>
            </a:prstTxWarp>
          </a:bodyPr>
          <a:lstStyle/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b="1" dirty="0">
                <a:solidFill>
                  <a:schemeClr val="bg1"/>
                </a:solidFill>
              </a:rPr>
              <a:t>NVLAB - Network Virtualization Research Lab</a:t>
            </a:r>
          </a:p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b="1" u="sng" dirty="0">
                <a:solidFill>
                  <a:schemeClr val="bg1"/>
                </a:solidFill>
              </a:rPr>
              <a:t>(</a:t>
            </a:r>
            <a:r>
              <a:rPr kumimoji="0" lang="en-US" altLang="ja-JP" sz="1800" b="1" u="sng" dirty="0" err="1">
                <a:solidFill>
                  <a:schemeClr val="bg1"/>
                </a:solidFill>
              </a:rPr>
              <a:t>UTokyo</a:t>
            </a:r>
            <a:r>
              <a:rPr kumimoji="0" lang="en-US" altLang="ja-JP" sz="1800" b="1" u="sng" dirty="0">
                <a:solidFill>
                  <a:schemeClr val="bg1"/>
                </a:solidFill>
              </a:rPr>
              <a:t> and  NICT)</a:t>
            </a:r>
          </a:p>
        </p:txBody>
      </p:sp>
      <p:sp>
        <p:nvSpPr>
          <p:cNvPr id="248" name="テキスト ボックス 68"/>
          <p:cNvSpPr txBox="1"/>
          <p:nvPr/>
        </p:nvSpPr>
        <p:spPr>
          <a:xfrm>
            <a:off x="12284075" y="4367213"/>
            <a:ext cx="5303838" cy="40005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dirty="0"/>
              <a:t>AKARI Project</a:t>
            </a:r>
            <a:endParaRPr kumimoji="0" lang="ja-JP" altLang="en-US" sz="2000" dirty="0"/>
          </a:p>
        </p:txBody>
      </p:sp>
      <p:sp>
        <p:nvSpPr>
          <p:cNvPr id="251" name="Rectangle 2"/>
          <p:cNvSpPr>
            <a:spLocks noChangeArrowheads="1"/>
          </p:cNvSpPr>
          <p:nvPr/>
        </p:nvSpPr>
        <p:spPr bwMode="auto">
          <a:xfrm>
            <a:off x="11028363" y="9907588"/>
            <a:ext cx="9442450" cy="50482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252" name="Line 22"/>
          <p:cNvSpPr>
            <a:spLocks noChangeShapeType="1"/>
          </p:cNvSpPr>
          <p:nvPr/>
        </p:nvSpPr>
        <p:spPr bwMode="auto">
          <a:xfrm flipH="1">
            <a:off x="13012738" y="6332538"/>
            <a:ext cx="44450" cy="3317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3" name="AutoShape 4"/>
          <p:cNvSpPr>
            <a:spLocks noChangeArrowheads="1"/>
          </p:cNvSpPr>
          <p:nvPr/>
        </p:nvSpPr>
        <p:spPr bwMode="auto">
          <a:xfrm>
            <a:off x="11018838" y="8780463"/>
            <a:ext cx="1416050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</a:t>
            </a:r>
          </a:p>
        </p:txBody>
      </p:sp>
      <p:sp>
        <p:nvSpPr>
          <p:cNvPr id="254" name="AutoShape 5"/>
          <p:cNvSpPr>
            <a:spLocks noChangeArrowheads="1"/>
          </p:cNvSpPr>
          <p:nvPr/>
        </p:nvSpPr>
        <p:spPr bwMode="auto">
          <a:xfrm>
            <a:off x="11876088" y="8780463"/>
            <a:ext cx="1727200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66FF99"/>
              </a:gs>
              <a:gs pos="100000">
                <a:srgbClr val="00CC00">
                  <a:alpha val="73000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JGN2</a:t>
            </a:r>
          </a:p>
        </p:txBody>
      </p:sp>
      <p:sp>
        <p:nvSpPr>
          <p:cNvPr id="255" name="Line 22"/>
          <p:cNvSpPr>
            <a:spLocks noChangeShapeType="1"/>
          </p:cNvSpPr>
          <p:nvPr/>
        </p:nvSpPr>
        <p:spPr bwMode="auto">
          <a:xfrm flipH="1">
            <a:off x="11418888" y="6403975"/>
            <a:ext cx="47625" cy="3246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6" name="Line 24"/>
          <p:cNvSpPr>
            <a:spLocks noChangeShapeType="1"/>
          </p:cNvSpPr>
          <p:nvPr/>
        </p:nvSpPr>
        <p:spPr bwMode="auto">
          <a:xfrm flipH="1">
            <a:off x="18518188" y="6737350"/>
            <a:ext cx="47625" cy="290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7" name="Line 23"/>
          <p:cNvSpPr>
            <a:spLocks noChangeShapeType="1"/>
          </p:cNvSpPr>
          <p:nvPr/>
        </p:nvSpPr>
        <p:spPr bwMode="auto">
          <a:xfrm flipH="1">
            <a:off x="15867063" y="6188075"/>
            <a:ext cx="44450" cy="3455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8" name="Text Box 26"/>
          <p:cNvSpPr txBox="1">
            <a:spLocks noChangeArrowheads="1"/>
          </p:cNvSpPr>
          <p:nvPr/>
        </p:nvSpPr>
        <p:spPr bwMode="auto">
          <a:xfrm>
            <a:off x="15228888" y="9644063"/>
            <a:ext cx="1927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Y2010 (Next Generation)</a:t>
            </a:r>
          </a:p>
        </p:txBody>
      </p:sp>
      <p:sp>
        <p:nvSpPr>
          <p:cNvPr id="259" name="Text Box 27"/>
          <p:cNvSpPr txBox="1">
            <a:spLocks noChangeArrowheads="1"/>
          </p:cNvSpPr>
          <p:nvPr/>
        </p:nvSpPr>
        <p:spPr bwMode="auto">
          <a:xfrm>
            <a:off x="17924463" y="9644063"/>
            <a:ext cx="1968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Y2015 (New Generation)</a:t>
            </a:r>
          </a:p>
        </p:txBody>
      </p:sp>
      <p:sp>
        <p:nvSpPr>
          <p:cNvPr id="260" name="Line 29"/>
          <p:cNvSpPr>
            <a:spLocks noChangeShapeType="1"/>
          </p:cNvSpPr>
          <p:nvPr/>
        </p:nvSpPr>
        <p:spPr bwMode="auto">
          <a:xfrm>
            <a:off x="10914063" y="9644063"/>
            <a:ext cx="96329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1" name="Line 21"/>
          <p:cNvSpPr>
            <a:spLocks noChangeShapeType="1"/>
          </p:cNvSpPr>
          <p:nvPr/>
        </p:nvSpPr>
        <p:spPr bwMode="auto">
          <a:xfrm>
            <a:off x="10964863" y="9907588"/>
            <a:ext cx="950595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62" name="AutoShape 22"/>
          <p:cNvSpPr>
            <a:spLocks noChangeArrowheads="1"/>
          </p:cNvSpPr>
          <p:nvPr/>
        </p:nvSpPr>
        <p:spPr bwMode="auto">
          <a:xfrm>
            <a:off x="11187113" y="99790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Current Network</a:t>
            </a:r>
          </a:p>
        </p:txBody>
      </p:sp>
      <p:sp>
        <p:nvSpPr>
          <p:cNvPr id="263" name="AutoShape 23"/>
          <p:cNvSpPr>
            <a:spLocks noChangeArrowheads="1"/>
          </p:cNvSpPr>
          <p:nvPr/>
        </p:nvSpPr>
        <p:spPr bwMode="auto">
          <a:xfrm>
            <a:off x="14463713" y="99790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Next Generation Network</a:t>
            </a:r>
          </a:p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(NXGN)</a:t>
            </a:r>
          </a:p>
        </p:txBody>
      </p:sp>
      <p:sp>
        <p:nvSpPr>
          <p:cNvPr id="264" name="AutoShape 24"/>
          <p:cNvSpPr>
            <a:spLocks noChangeArrowheads="1"/>
          </p:cNvSpPr>
          <p:nvPr/>
        </p:nvSpPr>
        <p:spPr bwMode="auto">
          <a:xfrm>
            <a:off x="17740313" y="9979025"/>
            <a:ext cx="2571750" cy="3603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New Generation Network</a:t>
            </a:r>
          </a:p>
          <a:p>
            <a:pPr algn="ctr"/>
            <a:r>
              <a:rPr kumimoji="0" lang="en-US" altLang="ja-JP" sz="1200">
                <a:solidFill>
                  <a:srgbClr val="111111"/>
                </a:solidFill>
              </a:rPr>
              <a:t>(NWGN)</a:t>
            </a:r>
          </a:p>
        </p:txBody>
      </p:sp>
      <p:sp>
        <p:nvSpPr>
          <p:cNvPr id="265" name="AutoShape 25"/>
          <p:cNvSpPr>
            <a:spLocks noChangeArrowheads="1"/>
          </p:cNvSpPr>
          <p:nvPr/>
        </p:nvSpPr>
        <p:spPr bwMode="auto">
          <a:xfrm>
            <a:off x="13914438" y="9906000"/>
            <a:ext cx="390525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266" name="AutoShape 26"/>
          <p:cNvSpPr>
            <a:spLocks noChangeArrowheads="1"/>
          </p:cNvSpPr>
          <p:nvPr/>
        </p:nvSpPr>
        <p:spPr bwMode="auto">
          <a:xfrm>
            <a:off x="17194213" y="9906000"/>
            <a:ext cx="390525" cy="4333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kumimoji="0" lang="ja-JP" altLang="en-US" sz="1800"/>
          </a:p>
        </p:txBody>
      </p:sp>
      <p:sp>
        <p:nvSpPr>
          <p:cNvPr id="267" name="Line 27"/>
          <p:cNvSpPr>
            <a:spLocks noChangeShapeType="1"/>
          </p:cNvSpPr>
          <p:nvPr/>
        </p:nvSpPr>
        <p:spPr bwMode="auto">
          <a:xfrm>
            <a:off x="11028363" y="10410825"/>
            <a:ext cx="944245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268" name="Picture 28" descr="CW9000_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64288" y="8515350"/>
            <a:ext cx="314325" cy="195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9" name="テキスト ボックス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27738" y="7867650"/>
            <a:ext cx="201295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0" name="Text Box 31"/>
          <p:cNvSpPr txBox="1">
            <a:spLocks noChangeArrowheads="1"/>
          </p:cNvSpPr>
          <p:nvPr/>
        </p:nvSpPr>
        <p:spPr bwMode="auto">
          <a:xfrm>
            <a:off x="18724563" y="7775575"/>
            <a:ext cx="2105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/>
              <a:t>Collaboration of Industry, Academia and Government</a:t>
            </a:r>
          </a:p>
        </p:txBody>
      </p:sp>
      <p:pic>
        <p:nvPicPr>
          <p:cNvPr id="271" name="テキスト ボックス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16638" y="6546850"/>
            <a:ext cx="19240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2" name="Text Box 34"/>
          <p:cNvSpPr txBox="1">
            <a:spLocks noChangeArrowheads="1"/>
          </p:cNvSpPr>
          <p:nvPr/>
        </p:nvSpPr>
        <p:spPr bwMode="auto">
          <a:xfrm>
            <a:off x="18800763" y="6526213"/>
            <a:ext cx="1955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/>
              <a:t>International Competition and Collaboration</a:t>
            </a:r>
          </a:p>
        </p:txBody>
      </p:sp>
      <p:sp>
        <p:nvSpPr>
          <p:cNvPr id="273" name="Text Box 36"/>
          <p:cNvSpPr txBox="1">
            <a:spLocks noChangeArrowheads="1"/>
          </p:cNvSpPr>
          <p:nvPr/>
        </p:nvSpPr>
        <p:spPr bwMode="auto">
          <a:xfrm>
            <a:off x="19381788" y="7126288"/>
            <a:ext cx="1231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US (FIND, etc.)</a:t>
            </a:r>
          </a:p>
        </p:txBody>
      </p:sp>
      <p:sp>
        <p:nvSpPr>
          <p:cNvPr id="274" name="Text Box 37"/>
          <p:cNvSpPr txBox="1">
            <a:spLocks noChangeArrowheads="1"/>
          </p:cNvSpPr>
          <p:nvPr/>
        </p:nvSpPr>
        <p:spPr bwMode="auto">
          <a:xfrm>
            <a:off x="19381788" y="7331075"/>
            <a:ext cx="1231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EU (FP7, etc.)</a:t>
            </a:r>
          </a:p>
        </p:txBody>
      </p:sp>
      <p:pic>
        <p:nvPicPr>
          <p:cNvPr id="275" name="Picture 2" descr="http://www.gaitame-ax.co.jp/html/fxtky/image/euf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19863" y="7400925"/>
            <a:ext cx="2349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" name="Picture 4" descr="http://www.gaitame-ax.co.jp/html/fxtky/image/amf.gif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219863" y="7185025"/>
            <a:ext cx="23812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7" name="Picture 6" descr="中国国旗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219863" y="7616825"/>
            <a:ext cx="234950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8" name="Picture 8" descr="http://www.koreanculture.jp/0412img/korea_09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454813" y="7616825"/>
            <a:ext cx="234950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9" name="Text Box 42"/>
          <p:cNvSpPr txBox="1">
            <a:spLocks noChangeArrowheads="1"/>
          </p:cNvSpPr>
          <p:nvPr/>
        </p:nvSpPr>
        <p:spPr bwMode="auto">
          <a:xfrm>
            <a:off x="19619913" y="7559675"/>
            <a:ext cx="7048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/>
              <a:t>Asia</a:t>
            </a:r>
          </a:p>
        </p:txBody>
      </p:sp>
      <p:sp>
        <p:nvSpPr>
          <p:cNvPr id="280" name="Text Box 45"/>
          <p:cNvSpPr txBox="1">
            <a:spLocks noChangeArrowheads="1"/>
          </p:cNvSpPr>
          <p:nvPr/>
        </p:nvSpPr>
        <p:spPr bwMode="auto">
          <a:xfrm>
            <a:off x="19369088" y="8443913"/>
            <a:ext cx="1177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800"/>
              <a:t>NWGN Promotion Forum</a:t>
            </a:r>
          </a:p>
        </p:txBody>
      </p:sp>
      <p:sp>
        <p:nvSpPr>
          <p:cNvPr id="281" name="Text Box 26"/>
          <p:cNvSpPr txBox="1">
            <a:spLocks noChangeArrowheads="1"/>
          </p:cNvSpPr>
          <p:nvPr/>
        </p:nvSpPr>
        <p:spPr bwMode="auto">
          <a:xfrm>
            <a:off x="12663488" y="9644063"/>
            <a:ext cx="787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Now</a:t>
            </a:r>
          </a:p>
        </p:txBody>
      </p:sp>
      <p:sp>
        <p:nvSpPr>
          <p:cNvPr id="282" name="Text Box 26"/>
          <p:cNvSpPr txBox="1">
            <a:spLocks noChangeArrowheads="1"/>
          </p:cNvSpPr>
          <p:nvPr/>
        </p:nvSpPr>
        <p:spPr bwMode="auto">
          <a:xfrm>
            <a:off x="11025188" y="9644063"/>
            <a:ext cx="7461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ja-JP" sz="1200"/>
              <a:t>Before</a:t>
            </a:r>
          </a:p>
        </p:txBody>
      </p:sp>
      <p:sp>
        <p:nvSpPr>
          <p:cNvPr id="283" name="AutoShape 51"/>
          <p:cNvSpPr>
            <a:spLocks noChangeArrowheads="1"/>
          </p:cNvSpPr>
          <p:nvPr/>
        </p:nvSpPr>
        <p:spPr bwMode="auto">
          <a:xfrm>
            <a:off x="13107988" y="8780463"/>
            <a:ext cx="4162425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99CCFF"/>
              </a:gs>
              <a:gs pos="100000">
                <a:srgbClr val="0000FF">
                  <a:alpha val="74001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JGN2plus</a:t>
            </a:r>
          </a:p>
        </p:txBody>
      </p:sp>
      <p:sp>
        <p:nvSpPr>
          <p:cNvPr id="284" name="AutoShape 64"/>
          <p:cNvSpPr>
            <a:spLocks noChangeArrowheads="1"/>
          </p:cNvSpPr>
          <p:nvPr/>
        </p:nvSpPr>
        <p:spPr bwMode="auto">
          <a:xfrm>
            <a:off x="16778288" y="8780463"/>
            <a:ext cx="3844925" cy="790575"/>
          </a:xfrm>
          <a:prstGeom prst="cube">
            <a:avLst>
              <a:gd name="adj" fmla="val 55009"/>
            </a:avLst>
          </a:prstGeom>
          <a:gradFill rotWithShape="1">
            <a:gsLst>
              <a:gs pos="0">
                <a:srgbClr val="FFCCFF"/>
              </a:gs>
              <a:gs pos="100000">
                <a:srgbClr val="FF33CC">
                  <a:alpha val="62000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800"/>
              <a:t>Toward the New Testbed</a:t>
            </a:r>
          </a:p>
        </p:txBody>
      </p:sp>
      <p:sp>
        <p:nvSpPr>
          <p:cNvPr id="285" name="AutoShape 12"/>
          <p:cNvSpPr>
            <a:spLocks noChangeArrowheads="1"/>
          </p:cNvSpPr>
          <p:nvPr/>
        </p:nvSpPr>
        <p:spPr bwMode="auto">
          <a:xfrm>
            <a:off x="12834938" y="7554913"/>
            <a:ext cx="3454400" cy="1512887"/>
          </a:xfrm>
          <a:prstGeom prst="cloudCallout">
            <a:avLst>
              <a:gd name="adj1" fmla="val -10694"/>
              <a:gd name="adj2" fmla="val 19241"/>
            </a:avLst>
          </a:prstGeom>
          <a:solidFill>
            <a:srgbClr val="8AC6CD"/>
          </a:solidFill>
          <a:ln w="6350">
            <a:solidFill>
              <a:srgbClr val="7575D1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anchor="b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2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86" name="AutoShape 12"/>
          <p:cNvSpPr>
            <a:spLocks noChangeArrowheads="1"/>
          </p:cNvSpPr>
          <p:nvPr/>
        </p:nvSpPr>
        <p:spPr bwMode="auto">
          <a:xfrm>
            <a:off x="17797463" y="4911725"/>
            <a:ext cx="2825750" cy="1565275"/>
          </a:xfrm>
          <a:prstGeom prst="cloudCallout">
            <a:avLst>
              <a:gd name="adj1" fmla="val 31384"/>
              <a:gd name="adj2" fmla="val 20370"/>
            </a:avLst>
          </a:prstGeom>
          <a:gradFill rotWithShape="1">
            <a:gsLst>
              <a:gs pos="0">
                <a:srgbClr val="F7DDF3"/>
              </a:gs>
              <a:gs pos="100000">
                <a:srgbClr val="E10DD2"/>
              </a:gs>
            </a:gsLst>
            <a:lin ang="2700000" scaled="1"/>
          </a:gradFill>
          <a:ln w="6350">
            <a:solidFill>
              <a:srgbClr val="FF00FF"/>
            </a:solidFill>
            <a:round/>
            <a:headEnd/>
            <a:tailEnd/>
          </a:ln>
          <a:effectLst>
            <a:outerShdw dist="119812" dir="3479677" algn="ctr" rotWithShape="0">
              <a:schemeClr val="tx1">
                <a:alpha val="50000"/>
              </a:schemeClr>
            </a:outerShdw>
          </a:effectLst>
        </p:spPr>
        <p:txBody>
          <a:bodyPr anchor="b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2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87" name="Rectangle 53"/>
          <p:cNvSpPr>
            <a:spLocks noChangeArrowheads="1"/>
          </p:cNvSpPr>
          <p:nvPr/>
        </p:nvSpPr>
        <p:spPr bwMode="auto">
          <a:xfrm>
            <a:off x="18127663" y="5340350"/>
            <a:ext cx="2486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800" b="1" i="1">
                <a:solidFill>
                  <a:srgbClr val="5F5F5F"/>
                </a:solidFill>
              </a:rPr>
              <a:t>New Generation NW</a:t>
            </a:r>
          </a:p>
          <a:p>
            <a:pPr algn="ctr"/>
            <a:r>
              <a:rPr kumimoji="0" lang="en-US" altLang="ja-JP" sz="1800" b="1" i="1">
                <a:solidFill>
                  <a:srgbClr val="5F5F5F"/>
                </a:solidFill>
              </a:rPr>
              <a:t>(NWGN)</a:t>
            </a:r>
          </a:p>
        </p:txBody>
      </p:sp>
      <p:sp>
        <p:nvSpPr>
          <p:cNvPr id="288" name=" 3"/>
          <p:cNvSpPr>
            <a:spLocks noChangeArrowheads="1"/>
          </p:cNvSpPr>
          <p:nvPr/>
        </p:nvSpPr>
        <p:spPr bwMode="auto">
          <a:xfrm rot="435680">
            <a:off x="13812838" y="4881563"/>
            <a:ext cx="4425950" cy="3163887"/>
          </a:xfrm>
          <a:custGeom>
            <a:avLst/>
            <a:gdLst>
              <a:gd name="T0" fmla="*/ 0 w 4140328"/>
              <a:gd name="T1" fmla="*/ 3163888 h 2652993"/>
              <a:gd name="T2" fmla="*/ 3650627 w 4140328"/>
              <a:gd name="T3" fmla="*/ 0 h 2652993"/>
              <a:gd name="T4" fmla="*/ 4394200 w 4140328"/>
              <a:gd name="T5" fmla="*/ 632778 h 2652993"/>
              <a:gd name="T6" fmla="*/ 3809251 w 4140328"/>
              <a:gd name="T7" fmla="*/ 1581945 h 2652993"/>
              <a:gd name="T8" fmla="*/ 5898240 60000 65536"/>
              <a:gd name="T9" fmla="*/ 17694720 60000 65536"/>
              <a:gd name="T10" fmla="*/ 0 60000 65536"/>
              <a:gd name="T11" fmla="*/ 5898240 60000 65536"/>
              <a:gd name="T12" fmla="*/ 0 w 4140328"/>
              <a:gd name="T13" fmla="*/ 0 h 2652993"/>
              <a:gd name="T14" fmla="*/ 4140328 w 4140328"/>
              <a:gd name="T15" fmla="*/ 2652993 h 26529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40328" h="2652993">
                <a:moveTo>
                  <a:pt x="0" y="2652993"/>
                </a:moveTo>
                <a:cubicBezTo>
                  <a:pt x="460037" y="1473885"/>
                  <a:pt x="1619063" y="700095"/>
                  <a:pt x="3477080" y="331624"/>
                </a:cubicBezTo>
                <a:lnTo>
                  <a:pt x="3439715" y="0"/>
                </a:lnTo>
                <a:lnTo>
                  <a:pt x="4140328" y="530599"/>
                </a:lnTo>
                <a:lnTo>
                  <a:pt x="3589175" y="1326497"/>
                </a:lnTo>
                <a:lnTo>
                  <a:pt x="3551810" y="994872"/>
                </a:lnTo>
                <a:cubicBezTo>
                  <a:pt x="1873991" y="1142261"/>
                  <a:pt x="690055" y="1694968"/>
                  <a:pt x="0" y="2652993"/>
                </a:cubicBezTo>
                <a:close/>
              </a:path>
            </a:pathLst>
          </a:cu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outerShdw blurRad="63500" dist="23000" dir="5400000" sx="94000" sy="94000" rotWithShape="0">
              <a:srgbClr val="000000">
                <a:alpha val="34998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89" name="Rectangle 63"/>
          <p:cNvSpPr>
            <a:spLocks noChangeArrowheads="1"/>
          </p:cNvSpPr>
          <p:nvPr/>
        </p:nvSpPr>
        <p:spPr bwMode="auto">
          <a:xfrm rot="21135210">
            <a:off x="14790738" y="6257925"/>
            <a:ext cx="33655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400">
                <a:solidFill>
                  <a:srgbClr val="FF0000"/>
                </a:solidFill>
              </a:rPr>
              <a:t>Activities toward NWGN</a:t>
            </a:r>
          </a:p>
        </p:txBody>
      </p:sp>
      <p:sp>
        <p:nvSpPr>
          <p:cNvPr id="290" name="AutoShape 67" descr="右上がり対角線 (太)"/>
          <p:cNvSpPr>
            <a:spLocks/>
          </p:cNvSpPr>
          <p:nvPr/>
        </p:nvSpPr>
        <p:spPr bwMode="auto">
          <a:xfrm>
            <a:off x="12898438" y="6769100"/>
            <a:ext cx="4714875" cy="500063"/>
          </a:xfrm>
          <a:prstGeom prst="borderCallout2">
            <a:avLst>
              <a:gd name="adj1" fmla="val 5880"/>
              <a:gd name="adj2" fmla="val 101764"/>
              <a:gd name="adj3" fmla="val 5880"/>
              <a:gd name="adj4" fmla="val 101764"/>
              <a:gd name="adj5" fmla="val 301"/>
              <a:gd name="adj6" fmla="val 96685"/>
            </a:avLst>
          </a:prstGeom>
          <a:solidFill>
            <a:srgbClr val="FF0000">
              <a:alpha val="49000"/>
            </a:srgbClr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tIns="72000">
            <a:prstTxWarp prst="textNoShape">
              <a:avLst/>
            </a:prstTxWarp>
          </a:bodyPr>
          <a:lstStyle/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400" b="1" dirty="0">
                <a:solidFill>
                  <a:srgbClr val="FFFFFF"/>
                </a:solidFill>
              </a:rPr>
              <a:t>Service Platform Advanced Research Center</a:t>
            </a:r>
          </a:p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400" b="1" u="sng" dirty="0">
                <a:solidFill>
                  <a:srgbClr val="FFFFFF"/>
                </a:solidFill>
              </a:rPr>
              <a:t>R&amp;D of NWGN Service Middleware</a:t>
            </a:r>
          </a:p>
        </p:txBody>
      </p:sp>
      <p:sp>
        <p:nvSpPr>
          <p:cNvPr id="291" name="円/楕円 69"/>
          <p:cNvSpPr/>
          <p:nvPr/>
        </p:nvSpPr>
        <p:spPr bwMode="auto">
          <a:xfrm>
            <a:off x="14858877" y="6484155"/>
            <a:ext cx="184951" cy="171645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2" name="円/楕円 71"/>
          <p:cNvSpPr/>
          <p:nvPr/>
        </p:nvSpPr>
        <p:spPr bwMode="auto">
          <a:xfrm>
            <a:off x="15786763" y="6055527"/>
            <a:ext cx="254978" cy="241231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3" name="山形 72"/>
          <p:cNvSpPr>
            <a:spLocks noChangeArrowheads="1"/>
          </p:cNvSpPr>
          <p:nvPr/>
        </p:nvSpPr>
        <p:spPr bwMode="auto">
          <a:xfrm>
            <a:off x="11336338" y="6478588"/>
            <a:ext cx="3413125" cy="274637"/>
          </a:xfrm>
          <a:prstGeom prst="chevron">
            <a:avLst>
              <a:gd name="adj" fmla="val 38012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Re-design of NWGN from scratch</a:t>
            </a:r>
          </a:p>
        </p:txBody>
      </p:sp>
      <p:sp>
        <p:nvSpPr>
          <p:cNvPr id="294" name="山形 73"/>
          <p:cNvSpPr>
            <a:spLocks noChangeArrowheads="1"/>
          </p:cNvSpPr>
          <p:nvPr/>
        </p:nvSpPr>
        <p:spPr bwMode="auto">
          <a:xfrm>
            <a:off x="11834813" y="5975350"/>
            <a:ext cx="3762375" cy="423863"/>
          </a:xfrm>
          <a:prstGeom prst="chevron">
            <a:avLst>
              <a:gd name="adj" fmla="val 2433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 dirty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Strategic advancement of R&amp;D by collaboration of industry, academia and government</a:t>
            </a:r>
          </a:p>
        </p:txBody>
      </p:sp>
      <p:sp>
        <p:nvSpPr>
          <p:cNvPr id="295" name="AutoShape 13"/>
          <p:cNvSpPr>
            <a:spLocks noChangeArrowheads="1"/>
          </p:cNvSpPr>
          <p:nvPr/>
        </p:nvSpPr>
        <p:spPr bwMode="auto">
          <a:xfrm>
            <a:off x="11164888" y="7054850"/>
            <a:ext cx="2124075" cy="749300"/>
          </a:xfrm>
          <a:prstGeom prst="cloudCallout">
            <a:avLst>
              <a:gd name="adj1" fmla="val -20255"/>
              <a:gd name="adj2" fmla="val 30083"/>
            </a:avLst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96" name="フリーフォーム 79"/>
          <p:cNvSpPr/>
          <p:nvPr/>
        </p:nvSpPr>
        <p:spPr bwMode="auto">
          <a:xfrm>
            <a:off x="11168063" y="6983413"/>
            <a:ext cx="7381875" cy="2143125"/>
          </a:xfrm>
          <a:custGeom>
            <a:avLst/>
            <a:gdLst>
              <a:gd name="connsiteX0" fmla="*/ 0 w 7777018"/>
              <a:gd name="connsiteY0" fmla="*/ 2863273 h 2866352"/>
              <a:gd name="connsiteX1" fmla="*/ 969818 w 7777018"/>
              <a:gd name="connsiteY1" fmla="*/ 2817091 h 2866352"/>
              <a:gd name="connsiteX2" fmla="*/ 2189018 w 7777018"/>
              <a:gd name="connsiteY2" fmla="*/ 2567709 h 2866352"/>
              <a:gd name="connsiteX3" fmla="*/ 3786909 w 7777018"/>
              <a:gd name="connsiteY3" fmla="*/ 2124364 h 2866352"/>
              <a:gd name="connsiteX4" fmla="*/ 4738255 w 7777018"/>
              <a:gd name="connsiteY4" fmla="*/ 1874982 h 2866352"/>
              <a:gd name="connsiteX5" fmla="*/ 6049818 w 7777018"/>
              <a:gd name="connsiteY5" fmla="*/ 1209964 h 2866352"/>
              <a:gd name="connsiteX6" fmla="*/ 7361382 w 7777018"/>
              <a:gd name="connsiteY6" fmla="*/ 332509 h 2866352"/>
              <a:gd name="connsiteX7" fmla="*/ 7777018 w 7777018"/>
              <a:gd name="connsiteY7" fmla="*/ 0 h 286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7018" h="2866352">
                <a:moveTo>
                  <a:pt x="0" y="2863273"/>
                </a:moveTo>
                <a:cubicBezTo>
                  <a:pt x="302491" y="2864812"/>
                  <a:pt x="604982" y="2866352"/>
                  <a:pt x="969818" y="2817091"/>
                </a:cubicBezTo>
                <a:cubicBezTo>
                  <a:pt x="1334654" y="2767830"/>
                  <a:pt x="1719503" y="2683164"/>
                  <a:pt x="2189018" y="2567709"/>
                </a:cubicBezTo>
                <a:cubicBezTo>
                  <a:pt x="2658533" y="2452255"/>
                  <a:pt x="3786909" y="2124364"/>
                  <a:pt x="3786909" y="2124364"/>
                </a:cubicBezTo>
                <a:cubicBezTo>
                  <a:pt x="4211782" y="2008910"/>
                  <a:pt x="4361103" y="2027382"/>
                  <a:pt x="4738255" y="1874982"/>
                </a:cubicBezTo>
                <a:cubicBezTo>
                  <a:pt x="5115407" y="1722582"/>
                  <a:pt x="5612630" y="1467043"/>
                  <a:pt x="6049818" y="1209964"/>
                </a:cubicBezTo>
                <a:cubicBezTo>
                  <a:pt x="6487006" y="952885"/>
                  <a:pt x="7073515" y="534170"/>
                  <a:pt x="7361382" y="332509"/>
                </a:cubicBezTo>
                <a:cubicBezTo>
                  <a:pt x="7649249" y="130848"/>
                  <a:pt x="7713133" y="65424"/>
                  <a:pt x="7777018" y="0"/>
                </a:cubicBezTo>
              </a:path>
            </a:pathLst>
          </a:custGeom>
          <a:ln w="127000">
            <a:solidFill>
              <a:srgbClr val="92D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297" name="正方形/長方形 41"/>
          <p:cNvSpPr>
            <a:spLocks noChangeArrowheads="1"/>
          </p:cNvSpPr>
          <p:nvPr/>
        </p:nvSpPr>
        <p:spPr bwMode="auto">
          <a:xfrm rot="20126212">
            <a:off x="15273338" y="7562850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200" b="1">
                <a:solidFill>
                  <a:srgbClr val="FF0066"/>
                </a:solidFill>
              </a:rPr>
              <a:t>Social requirements for network</a:t>
            </a:r>
          </a:p>
        </p:txBody>
      </p:sp>
      <p:sp>
        <p:nvSpPr>
          <p:cNvPr id="298" name="AutoShape 12"/>
          <p:cNvSpPr>
            <a:spLocks noChangeArrowheads="1"/>
          </p:cNvSpPr>
          <p:nvPr/>
        </p:nvSpPr>
        <p:spPr bwMode="auto">
          <a:xfrm>
            <a:off x="16991013" y="7918450"/>
            <a:ext cx="1838325" cy="1223963"/>
          </a:xfrm>
          <a:prstGeom prst="cloudCallout">
            <a:avLst>
              <a:gd name="adj1" fmla="val -36000"/>
              <a:gd name="adj2" fmla="val 3954"/>
            </a:avLst>
          </a:prstGeom>
          <a:solidFill>
            <a:srgbClr val="D9D9D9"/>
          </a:solidFill>
          <a:ln w="6350">
            <a:solidFill>
              <a:srgbClr val="D99694"/>
            </a:solidFill>
            <a:prstDash val="dash"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endParaRPr kumimoji="0" lang="ja-JP" altLang="en-US" sz="1200"/>
          </a:p>
        </p:txBody>
      </p:sp>
      <p:sp>
        <p:nvSpPr>
          <p:cNvPr id="299" name="正方形/長方形 41"/>
          <p:cNvSpPr>
            <a:spLocks noChangeArrowheads="1"/>
          </p:cNvSpPr>
          <p:nvPr/>
        </p:nvSpPr>
        <p:spPr bwMode="auto">
          <a:xfrm>
            <a:off x="16854488" y="7270750"/>
            <a:ext cx="1930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kumimoji="0" lang="en-US" altLang="ja-JP" sz="1100"/>
              <a:t>High speed, Diversity</a:t>
            </a:r>
          </a:p>
          <a:p>
            <a:pPr>
              <a:buFontTx/>
              <a:buChar char="-"/>
            </a:pPr>
            <a:r>
              <a:rPr kumimoji="0" lang="en-US" altLang="ja-JP" sz="1100"/>
              <a:t>High availability &amp; quality</a:t>
            </a:r>
          </a:p>
          <a:p>
            <a:pPr>
              <a:buFontTx/>
              <a:buChar char="-"/>
            </a:pPr>
            <a:r>
              <a:rPr kumimoji="0" lang="en-US" altLang="ja-JP" sz="1100"/>
              <a:t>Secure, Energy saving</a:t>
            </a:r>
          </a:p>
          <a:p>
            <a:pPr>
              <a:buFontTx/>
              <a:buChar char="-"/>
            </a:pPr>
            <a:r>
              <a:rPr kumimoji="0" lang="en-US" altLang="ja-JP" sz="1100"/>
              <a:t>Action to unknown problem</a:t>
            </a:r>
          </a:p>
        </p:txBody>
      </p:sp>
      <p:sp>
        <p:nvSpPr>
          <p:cNvPr id="300" name="フリーフォーム 12"/>
          <p:cNvSpPr/>
          <p:nvPr/>
        </p:nvSpPr>
        <p:spPr>
          <a:xfrm>
            <a:off x="11248143" y="8412981"/>
            <a:ext cx="5897660" cy="406909"/>
          </a:xfrm>
          <a:custGeom>
            <a:avLst/>
            <a:gdLst>
              <a:gd name="connsiteX0" fmla="*/ 0 w 6945745"/>
              <a:gd name="connsiteY0" fmla="*/ 1089891 h 1089891"/>
              <a:gd name="connsiteX1" fmla="*/ 1681018 w 6945745"/>
              <a:gd name="connsiteY1" fmla="*/ 979055 h 1089891"/>
              <a:gd name="connsiteX2" fmla="*/ 3205018 w 6945745"/>
              <a:gd name="connsiteY2" fmla="*/ 535709 h 1089891"/>
              <a:gd name="connsiteX3" fmla="*/ 4969163 w 6945745"/>
              <a:gd name="connsiteY3" fmla="*/ 138546 h 1089891"/>
              <a:gd name="connsiteX4" fmla="*/ 6945745 w 6945745"/>
              <a:gd name="connsiteY4" fmla="*/ 0 h 1089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5745" h="1089891">
                <a:moveTo>
                  <a:pt x="0" y="1089891"/>
                </a:moveTo>
                <a:cubicBezTo>
                  <a:pt x="573424" y="1080655"/>
                  <a:pt x="1146848" y="1071419"/>
                  <a:pt x="1681018" y="979055"/>
                </a:cubicBezTo>
                <a:cubicBezTo>
                  <a:pt x="2215188" y="886691"/>
                  <a:pt x="2656994" y="675794"/>
                  <a:pt x="3205018" y="535709"/>
                </a:cubicBezTo>
                <a:cubicBezTo>
                  <a:pt x="3753042" y="395624"/>
                  <a:pt x="4345709" y="227831"/>
                  <a:pt x="4969163" y="138546"/>
                </a:cubicBezTo>
                <a:cubicBezTo>
                  <a:pt x="5592617" y="49261"/>
                  <a:pt x="6269181" y="24630"/>
                  <a:pt x="6945745" y="0"/>
                </a:cubicBezTo>
              </a:path>
            </a:pathLst>
          </a:custGeom>
          <a:solidFill>
            <a:srgbClr val="C00000"/>
          </a:solidFill>
          <a:ln w="190500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301" name="AutoShape 11"/>
          <p:cNvSpPr>
            <a:spLocks noChangeArrowheads="1"/>
          </p:cNvSpPr>
          <p:nvPr/>
        </p:nvSpPr>
        <p:spPr bwMode="auto">
          <a:xfrm>
            <a:off x="10828338" y="8477250"/>
            <a:ext cx="942975" cy="649288"/>
          </a:xfrm>
          <a:prstGeom prst="cloudCallout">
            <a:avLst>
              <a:gd name="adj1" fmla="val 70773"/>
              <a:gd name="adj2" fmla="val -60023"/>
            </a:avLst>
          </a:prstGeom>
          <a:solidFill>
            <a:schemeClr val="accent1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PSTN</a:t>
            </a:r>
          </a:p>
        </p:txBody>
      </p:sp>
      <p:sp>
        <p:nvSpPr>
          <p:cNvPr id="302" name="AutoShape 14"/>
          <p:cNvSpPr>
            <a:spLocks noChangeArrowheads="1"/>
          </p:cNvSpPr>
          <p:nvPr/>
        </p:nvSpPr>
        <p:spPr bwMode="auto">
          <a:xfrm>
            <a:off x="11723688" y="8405813"/>
            <a:ext cx="901700" cy="647700"/>
          </a:xfrm>
          <a:prstGeom prst="cloudCallout">
            <a:avLst>
              <a:gd name="adj1" fmla="val -24181"/>
              <a:gd name="adj2" fmla="val -71569"/>
            </a:avLst>
          </a:prstGeom>
          <a:solidFill>
            <a:srgbClr val="CCFF99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Cellular</a:t>
            </a:r>
          </a:p>
        </p:txBody>
      </p:sp>
      <p:sp>
        <p:nvSpPr>
          <p:cNvPr id="303" name="AutoShape 13"/>
          <p:cNvSpPr>
            <a:spLocks noChangeArrowheads="1"/>
          </p:cNvSpPr>
          <p:nvPr/>
        </p:nvSpPr>
        <p:spPr bwMode="auto">
          <a:xfrm>
            <a:off x="11022013" y="7900988"/>
            <a:ext cx="1177925" cy="766762"/>
          </a:xfrm>
          <a:prstGeom prst="cloudCallout">
            <a:avLst>
              <a:gd name="adj1" fmla="val 32352"/>
              <a:gd name="adj2" fmla="val -1968"/>
            </a:avLst>
          </a:prstGeom>
          <a:solidFill>
            <a:srgbClr val="CCFFCC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Data NW</a:t>
            </a:r>
          </a:p>
        </p:txBody>
      </p:sp>
      <p:sp>
        <p:nvSpPr>
          <p:cNvPr id="304" name="正方形/長方形 81"/>
          <p:cNvSpPr>
            <a:spLocks noChangeArrowheads="1"/>
          </p:cNvSpPr>
          <p:nvPr/>
        </p:nvSpPr>
        <p:spPr bwMode="auto">
          <a:xfrm>
            <a:off x="11114088" y="7245350"/>
            <a:ext cx="2152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200"/>
              <a:t>Global Trend toward NWGN</a:t>
            </a:r>
          </a:p>
          <a:p>
            <a:pPr algn="ctr"/>
            <a:r>
              <a:rPr kumimoji="0" lang="en-US" altLang="ja-JP" sz="1200"/>
              <a:t>(FIND, FP7, etc.)</a:t>
            </a:r>
          </a:p>
        </p:txBody>
      </p:sp>
      <p:sp>
        <p:nvSpPr>
          <p:cNvPr id="305" name="AutoShape 17"/>
          <p:cNvSpPr>
            <a:spLocks noChangeArrowheads="1"/>
          </p:cNvSpPr>
          <p:nvPr/>
        </p:nvSpPr>
        <p:spPr bwMode="auto">
          <a:xfrm>
            <a:off x="13282613" y="8332788"/>
            <a:ext cx="1101725" cy="649287"/>
          </a:xfrm>
          <a:prstGeom prst="cloudCallout">
            <a:avLst>
              <a:gd name="adj1" fmla="val 59606"/>
              <a:gd name="adj2" fmla="val -19926"/>
            </a:avLst>
          </a:prstGeom>
          <a:solidFill>
            <a:srgbClr val="CCFF99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Cellular</a:t>
            </a:r>
          </a:p>
        </p:txBody>
      </p:sp>
      <p:sp>
        <p:nvSpPr>
          <p:cNvPr id="306" name="AutoShape 15"/>
          <p:cNvSpPr>
            <a:spLocks noChangeArrowheads="1"/>
          </p:cNvSpPr>
          <p:nvPr/>
        </p:nvSpPr>
        <p:spPr bwMode="auto">
          <a:xfrm>
            <a:off x="14143038" y="8332788"/>
            <a:ext cx="942975" cy="647700"/>
          </a:xfrm>
          <a:prstGeom prst="cloudCallout">
            <a:avLst>
              <a:gd name="adj1" fmla="val -20458"/>
              <a:gd name="adj2" fmla="val -57597"/>
            </a:avLst>
          </a:prstGeom>
          <a:solidFill>
            <a:schemeClr val="accent1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PSTN</a:t>
            </a:r>
          </a:p>
        </p:txBody>
      </p:sp>
      <p:sp>
        <p:nvSpPr>
          <p:cNvPr id="307" name="AutoShape 13"/>
          <p:cNvSpPr>
            <a:spLocks noChangeArrowheads="1"/>
          </p:cNvSpPr>
          <p:nvPr/>
        </p:nvSpPr>
        <p:spPr bwMode="auto">
          <a:xfrm>
            <a:off x="13488988" y="7912100"/>
            <a:ext cx="1838325" cy="647700"/>
          </a:xfrm>
          <a:prstGeom prst="cloudCallout">
            <a:avLst>
              <a:gd name="adj1" fmla="val -40856"/>
              <a:gd name="adj2" fmla="val -14704"/>
            </a:avLst>
          </a:prstGeom>
          <a:solidFill>
            <a:srgbClr val="CCFFCC"/>
          </a:solidFill>
          <a:ln w="6350">
            <a:solidFill>
              <a:srgbClr val="7575D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kumimoji="0" lang="en-US" altLang="ja-JP" sz="1100">
                <a:solidFill>
                  <a:srgbClr val="5F5F5F"/>
                </a:solidFill>
              </a:rPr>
              <a:t>Internet</a:t>
            </a:r>
          </a:p>
        </p:txBody>
      </p:sp>
      <p:sp>
        <p:nvSpPr>
          <p:cNvPr id="308" name="爆発 2 70"/>
          <p:cNvSpPr/>
          <p:nvPr/>
        </p:nvSpPr>
        <p:spPr bwMode="auto">
          <a:xfrm>
            <a:off x="13352463" y="7427913"/>
            <a:ext cx="936625" cy="769937"/>
          </a:xfrm>
          <a:prstGeom prst="irregularSeal2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solidFill>
                <a:srgbClr val="FFFFFF"/>
              </a:solidFill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309" name="V 字形矢印 78"/>
          <p:cNvSpPr/>
          <p:nvPr/>
        </p:nvSpPr>
        <p:spPr bwMode="auto">
          <a:xfrm rot="1800000">
            <a:off x="13114338" y="7397750"/>
            <a:ext cx="542925" cy="3111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600">
              <a:solidFill>
                <a:srgbClr val="FFFFFF"/>
              </a:solidFill>
              <a:latin typeface="Arial" pitchFamily="-106" charset="0"/>
              <a:cs typeface="ＭＳ Ｐゴシック" pitchFamily="-106" charset="-128"/>
            </a:endParaRPr>
          </a:p>
        </p:txBody>
      </p:sp>
      <p:sp>
        <p:nvSpPr>
          <p:cNvPr id="310" name="円/楕円 84"/>
          <p:cNvSpPr/>
          <p:nvPr/>
        </p:nvSpPr>
        <p:spPr bwMode="auto">
          <a:xfrm>
            <a:off x="16572265" y="5698321"/>
            <a:ext cx="302036" cy="285752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1" name="山形 85"/>
          <p:cNvSpPr>
            <a:spLocks noChangeArrowheads="1"/>
          </p:cNvSpPr>
          <p:nvPr/>
        </p:nvSpPr>
        <p:spPr bwMode="auto">
          <a:xfrm>
            <a:off x="12692063" y="5626100"/>
            <a:ext cx="3762375" cy="271463"/>
          </a:xfrm>
          <a:prstGeom prst="chevron">
            <a:avLst>
              <a:gd name="adj" fmla="val 38000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Improvement of international competitiveness</a:t>
            </a:r>
          </a:p>
        </p:txBody>
      </p:sp>
      <p:sp>
        <p:nvSpPr>
          <p:cNvPr id="312" name="Rectangle 60"/>
          <p:cNvSpPr>
            <a:spLocks noChangeArrowheads="1"/>
          </p:cNvSpPr>
          <p:nvPr/>
        </p:nvSpPr>
        <p:spPr bwMode="auto">
          <a:xfrm>
            <a:off x="13904913" y="7559675"/>
            <a:ext cx="1870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altLang="ja-JP" sz="1000" b="1" i="1">
                <a:solidFill>
                  <a:srgbClr val="5F5F5F"/>
                </a:solidFill>
              </a:rPr>
              <a:t>Next Generation NW</a:t>
            </a:r>
          </a:p>
          <a:p>
            <a:pPr algn="ctr"/>
            <a:r>
              <a:rPr kumimoji="0" lang="en-US" altLang="ja-JP" sz="1000" b="1" i="1">
                <a:solidFill>
                  <a:srgbClr val="5F5F5F"/>
                </a:solidFill>
              </a:rPr>
              <a:t>(NXGN)</a:t>
            </a:r>
          </a:p>
        </p:txBody>
      </p:sp>
      <p:sp>
        <p:nvSpPr>
          <p:cNvPr id="313" name="テキスト ボックス 73"/>
          <p:cNvSpPr txBox="1">
            <a:spLocks noChangeArrowheads="1"/>
          </p:cNvSpPr>
          <p:nvPr/>
        </p:nvSpPr>
        <p:spPr bwMode="auto">
          <a:xfrm>
            <a:off x="17219613" y="8004175"/>
            <a:ext cx="1447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kumimoji="0" lang="en-US" altLang="ja-JP" sz="1200" b="1"/>
              <a:t>Limit of existing technology</a:t>
            </a:r>
          </a:p>
          <a:p>
            <a:r>
              <a:rPr kumimoji="0" lang="en-US" altLang="ja-JP" sz="1000"/>
              <a:t>- Complexity by</a:t>
            </a:r>
          </a:p>
          <a:p>
            <a:r>
              <a:rPr kumimoji="0" lang="en-US" altLang="ja-JP" sz="1000"/>
              <a:t>  added functions</a:t>
            </a:r>
          </a:p>
          <a:p>
            <a:r>
              <a:rPr kumimoji="0" lang="en-US" altLang="ja-JP" sz="1000"/>
              <a:t>- Limit of performance</a:t>
            </a:r>
          </a:p>
          <a:p>
            <a:r>
              <a:rPr kumimoji="0" lang="en-US" altLang="ja-JP" sz="1000"/>
              <a:t>  improvement</a:t>
            </a:r>
          </a:p>
        </p:txBody>
      </p:sp>
      <p:sp>
        <p:nvSpPr>
          <p:cNvPr id="314" name="AutoShape 67" descr="右上がり対角線 (太)"/>
          <p:cNvSpPr>
            <a:spLocks/>
          </p:cNvSpPr>
          <p:nvPr/>
        </p:nvSpPr>
        <p:spPr bwMode="auto">
          <a:xfrm>
            <a:off x="12434888" y="5002213"/>
            <a:ext cx="5305425" cy="623887"/>
          </a:xfrm>
          <a:prstGeom prst="borderCallout2">
            <a:avLst>
              <a:gd name="adj1" fmla="val 5880"/>
              <a:gd name="adj2" fmla="val 101764"/>
              <a:gd name="adj3" fmla="val 5880"/>
              <a:gd name="adj4" fmla="val 101764"/>
              <a:gd name="adj5" fmla="val 301"/>
              <a:gd name="adj6" fmla="val 96685"/>
            </a:avLst>
          </a:prstGeom>
          <a:solidFill>
            <a:srgbClr val="FF0000">
              <a:alpha val="57000"/>
            </a:srgbClr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tIns="72000">
            <a:prstTxWarp prst="textNoShape">
              <a:avLst/>
            </a:prstTxWarp>
          </a:bodyPr>
          <a:lstStyle/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b="1" dirty="0">
                <a:solidFill>
                  <a:schemeClr val="bg1"/>
                </a:solidFill>
              </a:rPr>
              <a:t>NVLAB - Network Virtualization Research Lab</a:t>
            </a:r>
          </a:p>
          <a:p>
            <a:pPr algn="ctr" defTabSz="1475965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b="1" u="sng" dirty="0">
                <a:solidFill>
                  <a:schemeClr val="bg1"/>
                </a:solidFill>
              </a:rPr>
              <a:t>(</a:t>
            </a:r>
            <a:r>
              <a:rPr kumimoji="0" lang="en-US" altLang="ja-JP" sz="1800" b="1" u="sng" dirty="0" err="1">
                <a:solidFill>
                  <a:schemeClr val="bg1"/>
                </a:solidFill>
              </a:rPr>
              <a:t>UTokyo</a:t>
            </a:r>
            <a:r>
              <a:rPr kumimoji="0" lang="en-US" altLang="ja-JP" sz="1800" b="1" u="sng" dirty="0">
                <a:solidFill>
                  <a:schemeClr val="bg1"/>
                </a:solidFill>
              </a:rPr>
              <a:t> and  NICT)</a:t>
            </a:r>
          </a:p>
        </p:txBody>
      </p:sp>
      <p:sp>
        <p:nvSpPr>
          <p:cNvPr id="315" name="テキスト ボックス 68"/>
          <p:cNvSpPr txBox="1"/>
          <p:nvPr/>
        </p:nvSpPr>
        <p:spPr>
          <a:xfrm>
            <a:off x="12436475" y="4519613"/>
            <a:ext cx="5303838" cy="40005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defTabSz="14759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2000" dirty="0"/>
              <a:t>AKARI Project</a:t>
            </a:r>
            <a:endParaRPr kumimoji="0" lang="ja-JP" altLang="en-US" sz="2000" dirty="0"/>
          </a:p>
        </p:txBody>
      </p:sp>
      <p:grpSp>
        <p:nvGrpSpPr>
          <p:cNvPr id="316" name="Group 315"/>
          <p:cNvGrpSpPr/>
          <p:nvPr/>
        </p:nvGrpSpPr>
        <p:grpSpPr>
          <a:xfrm>
            <a:off x="10371138" y="4062413"/>
            <a:ext cx="10001250" cy="5892800"/>
            <a:chOff x="10371138" y="4062413"/>
            <a:chExt cx="10001250" cy="5892800"/>
          </a:xfrm>
        </p:grpSpPr>
        <p:sp>
          <p:nvSpPr>
            <p:cNvPr id="317" name="Rectangle 2"/>
            <p:cNvSpPr>
              <a:spLocks noChangeArrowheads="1"/>
            </p:cNvSpPr>
            <p:nvPr/>
          </p:nvSpPr>
          <p:spPr bwMode="auto">
            <a:xfrm>
              <a:off x="10571163" y="9450388"/>
              <a:ext cx="9442450" cy="504825"/>
            </a:xfrm>
            <a:prstGeom prst="rect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318" name="Line 22"/>
            <p:cNvSpPr>
              <a:spLocks noChangeShapeType="1"/>
            </p:cNvSpPr>
            <p:nvPr/>
          </p:nvSpPr>
          <p:spPr bwMode="auto">
            <a:xfrm flipH="1">
              <a:off x="12555538" y="5875338"/>
              <a:ext cx="44450" cy="33178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9" name="AutoShape 4"/>
            <p:cNvSpPr>
              <a:spLocks noChangeArrowheads="1"/>
            </p:cNvSpPr>
            <p:nvPr/>
          </p:nvSpPr>
          <p:spPr bwMode="auto">
            <a:xfrm>
              <a:off x="10561638" y="8323263"/>
              <a:ext cx="1416050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</a:t>
              </a:r>
            </a:p>
          </p:txBody>
        </p:sp>
        <p:sp>
          <p:nvSpPr>
            <p:cNvPr id="320" name="AutoShape 5"/>
            <p:cNvSpPr>
              <a:spLocks noChangeArrowheads="1"/>
            </p:cNvSpPr>
            <p:nvPr/>
          </p:nvSpPr>
          <p:spPr bwMode="auto">
            <a:xfrm>
              <a:off x="11418888" y="8323263"/>
              <a:ext cx="1727200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66FF99"/>
                </a:gs>
                <a:gs pos="100000">
                  <a:srgbClr val="00CC00">
                    <a:alpha val="73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JGN2</a:t>
              </a:r>
            </a:p>
          </p:txBody>
        </p:sp>
        <p:sp>
          <p:nvSpPr>
            <p:cNvPr id="321" name="Line 22"/>
            <p:cNvSpPr>
              <a:spLocks noChangeShapeType="1"/>
            </p:cNvSpPr>
            <p:nvPr/>
          </p:nvSpPr>
          <p:spPr bwMode="auto">
            <a:xfrm flipH="1">
              <a:off x="10961688" y="5946775"/>
              <a:ext cx="47625" cy="3246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2" name="Line 24"/>
            <p:cNvSpPr>
              <a:spLocks noChangeShapeType="1"/>
            </p:cNvSpPr>
            <p:nvPr/>
          </p:nvSpPr>
          <p:spPr bwMode="auto">
            <a:xfrm flipH="1">
              <a:off x="18060988" y="6280150"/>
              <a:ext cx="47625" cy="2906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3" name="Line 23"/>
            <p:cNvSpPr>
              <a:spLocks noChangeShapeType="1"/>
            </p:cNvSpPr>
            <p:nvPr/>
          </p:nvSpPr>
          <p:spPr bwMode="auto">
            <a:xfrm flipH="1">
              <a:off x="15409863" y="5730875"/>
              <a:ext cx="44450" cy="3455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4" name="Text Box 26"/>
            <p:cNvSpPr txBox="1">
              <a:spLocks noChangeArrowheads="1"/>
            </p:cNvSpPr>
            <p:nvPr/>
          </p:nvSpPr>
          <p:spPr bwMode="auto">
            <a:xfrm>
              <a:off x="14771688" y="9186863"/>
              <a:ext cx="19272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Y2010 (Next Generation)</a:t>
              </a:r>
            </a:p>
          </p:txBody>
        </p:sp>
        <p:sp>
          <p:nvSpPr>
            <p:cNvPr id="325" name="Text Box 27"/>
            <p:cNvSpPr txBox="1">
              <a:spLocks noChangeArrowheads="1"/>
            </p:cNvSpPr>
            <p:nvPr/>
          </p:nvSpPr>
          <p:spPr bwMode="auto">
            <a:xfrm>
              <a:off x="17467263" y="9186863"/>
              <a:ext cx="19685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Y2015 (New Generation)</a:t>
              </a:r>
            </a:p>
          </p:txBody>
        </p:sp>
        <p:sp>
          <p:nvSpPr>
            <p:cNvPr id="326" name="Line 29"/>
            <p:cNvSpPr>
              <a:spLocks noChangeShapeType="1"/>
            </p:cNvSpPr>
            <p:nvPr/>
          </p:nvSpPr>
          <p:spPr bwMode="auto">
            <a:xfrm>
              <a:off x="10456863" y="9186863"/>
              <a:ext cx="9632950" cy="3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7" name="Line 21"/>
            <p:cNvSpPr>
              <a:spLocks noChangeShapeType="1"/>
            </p:cNvSpPr>
            <p:nvPr/>
          </p:nvSpPr>
          <p:spPr bwMode="auto">
            <a:xfrm>
              <a:off x="10507663" y="9450388"/>
              <a:ext cx="950595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8" name="AutoShape 22"/>
            <p:cNvSpPr>
              <a:spLocks noChangeArrowheads="1"/>
            </p:cNvSpPr>
            <p:nvPr/>
          </p:nvSpPr>
          <p:spPr bwMode="auto">
            <a:xfrm>
              <a:off x="107299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Current Network</a:t>
              </a:r>
            </a:p>
          </p:txBody>
        </p:sp>
        <p:sp>
          <p:nvSpPr>
            <p:cNvPr id="329" name="AutoShape 23"/>
            <p:cNvSpPr>
              <a:spLocks noChangeArrowheads="1"/>
            </p:cNvSpPr>
            <p:nvPr/>
          </p:nvSpPr>
          <p:spPr bwMode="auto">
            <a:xfrm>
              <a:off x="140065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Next Generation Network</a:t>
              </a:r>
            </a:p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(NXGN)</a:t>
              </a:r>
            </a:p>
          </p:txBody>
        </p:sp>
        <p:sp>
          <p:nvSpPr>
            <p:cNvPr id="330" name="AutoShape 24"/>
            <p:cNvSpPr>
              <a:spLocks noChangeArrowheads="1"/>
            </p:cNvSpPr>
            <p:nvPr/>
          </p:nvSpPr>
          <p:spPr bwMode="auto">
            <a:xfrm>
              <a:off x="172831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New Generation Network</a:t>
              </a:r>
            </a:p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(NWGN)</a:t>
              </a:r>
            </a:p>
          </p:txBody>
        </p:sp>
        <p:sp>
          <p:nvSpPr>
            <p:cNvPr id="331" name="AutoShape 25"/>
            <p:cNvSpPr>
              <a:spLocks noChangeArrowheads="1"/>
            </p:cNvSpPr>
            <p:nvPr/>
          </p:nvSpPr>
          <p:spPr bwMode="auto">
            <a:xfrm>
              <a:off x="13457238" y="9448800"/>
              <a:ext cx="390525" cy="4333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332" name="AutoShape 26"/>
            <p:cNvSpPr>
              <a:spLocks noChangeArrowheads="1"/>
            </p:cNvSpPr>
            <p:nvPr/>
          </p:nvSpPr>
          <p:spPr bwMode="auto">
            <a:xfrm>
              <a:off x="16737013" y="9448800"/>
              <a:ext cx="390525" cy="4333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333" name="Line 27"/>
            <p:cNvSpPr>
              <a:spLocks noChangeShapeType="1"/>
            </p:cNvSpPr>
            <p:nvPr/>
          </p:nvSpPr>
          <p:spPr bwMode="auto">
            <a:xfrm>
              <a:off x="10571163" y="9953625"/>
              <a:ext cx="944245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334" name="Picture 28" descr="CW9000_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607088" y="8058150"/>
              <a:ext cx="314325" cy="1952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35" name="テキスト ボックス 3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270538" y="7410450"/>
              <a:ext cx="2012950" cy="41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6" name="Text Box 31"/>
            <p:cNvSpPr txBox="1">
              <a:spLocks noChangeArrowheads="1"/>
            </p:cNvSpPr>
            <p:nvPr/>
          </p:nvSpPr>
          <p:spPr bwMode="auto">
            <a:xfrm>
              <a:off x="18267363" y="7318375"/>
              <a:ext cx="21050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/>
                <a:t>Collaboration of Industry, Academia and Government</a:t>
              </a:r>
            </a:p>
          </p:txBody>
        </p:sp>
        <p:pic>
          <p:nvPicPr>
            <p:cNvPr id="337" name="テキスト ボックス 3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359438" y="6089650"/>
              <a:ext cx="1924050" cy="43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" name="Text Box 34"/>
            <p:cNvSpPr txBox="1">
              <a:spLocks noChangeArrowheads="1"/>
            </p:cNvSpPr>
            <p:nvPr/>
          </p:nvSpPr>
          <p:spPr bwMode="auto">
            <a:xfrm>
              <a:off x="18343563" y="6069013"/>
              <a:ext cx="19558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/>
                <a:t>International Competition and Collaboration</a:t>
              </a:r>
            </a:p>
          </p:txBody>
        </p:sp>
        <p:sp>
          <p:nvSpPr>
            <p:cNvPr id="339" name="Text Box 36"/>
            <p:cNvSpPr txBox="1">
              <a:spLocks noChangeArrowheads="1"/>
            </p:cNvSpPr>
            <p:nvPr/>
          </p:nvSpPr>
          <p:spPr bwMode="auto">
            <a:xfrm>
              <a:off x="18924588" y="6669088"/>
              <a:ext cx="12319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US (FIND, etc.)</a:t>
              </a:r>
            </a:p>
          </p:txBody>
        </p:sp>
        <p:sp>
          <p:nvSpPr>
            <p:cNvPr id="340" name="Text Box 37"/>
            <p:cNvSpPr txBox="1">
              <a:spLocks noChangeArrowheads="1"/>
            </p:cNvSpPr>
            <p:nvPr/>
          </p:nvSpPr>
          <p:spPr bwMode="auto">
            <a:xfrm>
              <a:off x="18924588" y="6873875"/>
              <a:ext cx="12319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EU (FP7, etc.)</a:t>
              </a:r>
            </a:p>
          </p:txBody>
        </p:sp>
        <p:pic>
          <p:nvPicPr>
            <p:cNvPr id="341" name="Picture 2" descr="http://www.gaitame-ax.co.jp/html/fxtky/image/euf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762663" y="6943725"/>
              <a:ext cx="234950" cy="13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2" name="Picture 4" descr="http://www.gaitame-ax.co.jp/html/fxtky/image/amf.gif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8762663" y="6727825"/>
              <a:ext cx="238125" cy="138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3" name="Picture 6" descr="中国国旗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8762663" y="7159625"/>
              <a:ext cx="234950" cy="141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4" name="Picture 8" descr="http://www.koreanculture.jp/0412img/korea_09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8997613" y="7159625"/>
              <a:ext cx="234950" cy="153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5" name="Text Box 42"/>
            <p:cNvSpPr txBox="1">
              <a:spLocks noChangeArrowheads="1"/>
            </p:cNvSpPr>
            <p:nvPr/>
          </p:nvSpPr>
          <p:spPr bwMode="auto">
            <a:xfrm>
              <a:off x="19162713" y="7102475"/>
              <a:ext cx="7048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Asia</a:t>
              </a:r>
            </a:p>
          </p:txBody>
        </p:sp>
        <p:sp>
          <p:nvSpPr>
            <p:cNvPr id="346" name="Text Box 45"/>
            <p:cNvSpPr txBox="1">
              <a:spLocks noChangeArrowheads="1"/>
            </p:cNvSpPr>
            <p:nvPr/>
          </p:nvSpPr>
          <p:spPr bwMode="auto">
            <a:xfrm>
              <a:off x="18911888" y="7986713"/>
              <a:ext cx="11779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800"/>
                <a:t>NWGN Promotion Forum</a:t>
              </a:r>
            </a:p>
          </p:txBody>
        </p:sp>
        <p:sp>
          <p:nvSpPr>
            <p:cNvPr id="347" name="Text Box 26"/>
            <p:cNvSpPr txBox="1">
              <a:spLocks noChangeArrowheads="1"/>
            </p:cNvSpPr>
            <p:nvPr/>
          </p:nvSpPr>
          <p:spPr bwMode="auto">
            <a:xfrm>
              <a:off x="12206288" y="9186863"/>
              <a:ext cx="7874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Now</a:t>
              </a:r>
            </a:p>
          </p:txBody>
        </p:sp>
        <p:sp>
          <p:nvSpPr>
            <p:cNvPr id="348" name="Text Box 26"/>
            <p:cNvSpPr txBox="1">
              <a:spLocks noChangeArrowheads="1"/>
            </p:cNvSpPr>
            <p:nvPr/>
          </p:nvSpPr>
          <p:spPr bwMode="auto">
            <a:xfrm>
              <a:off x="10567988" y="9186863"/>
              <a:ext cx="7461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Before</a:t>
              </a:r>
            </a:p>
          </p:txBody>
        </p:sp>
        <p:sp>
          <p:nvSpPr>
            <p:cNvPr id="349" name="AutoShape 51"/>
            <p:cNvSpPr>
              <a:spLocks noChangeArrowheads="1"/>
            </p:cNvSpPr>
            <p:nvPr/>
          </p:nvSpPr>
          <p:spPr bwMode="auto">
            <a:xfrm>
              <a:off x="12650788" y="8323263"/>
              <a:ext cx="4162425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0000FF">
                    <a:alpha val="74001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JGN2plus</a:t>
              </a:r>
            </a:p>
          </p:txBody>
        </p:sp>
        <p:sp>
          <p:nvSpPr>
            <p:cNvPr id="350" name="AutoShape 64"/>
            <p:cNvSpPr>
              <a:spLocks noChangeArrowheads="1"/>
            </p:cNvSpPr>
            <p:nvPr/>
          </p:nvSpPr>
          <p:spPr bwMode="auto">
            <a:xfrm>
              <a:off x="16321088" y="8323263"/>
              <a:ext cx="3844925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FFCCFF"/>
                </a:gs>
                <a:gs pos="100000">
                  <a:srgbClr val="FF33CC">
                    <a:alpha val="62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Toward the New Testbed</a:t>
              </a:r>
            </a:p>
          </p:txBody>
        </p:sp>
        <p:sp>
          <p:nvSpPr>
            <p:cNvPr id="351" name="AutoShape 12"/>
            <p:cNvSpPr>
              <a:spLocks noChangeArrowheads="1"/>
            </p:cNvSpPr>
            <p:nvPr/>
          </p:nvSpPr>
          <p:spPr bwMode="auto">
            <a:xfrm>
              <a:off x="12377738" y="7097713"/>
              <a:ext cx="3454400" cy="1512887"/>
            </a:xfrm>
            <a:prstGeom prst="cloudCallout">
              <a:avLst>
                <a:gd name="adj1" fmla="val -10694"/>
                <a:gd name="adj2" fmla="val 19241"/>
              </a:avLst>
            </a:prstGeom>
            <a:solidFill>
              <a:srgbClr val="8AC6CD"/>
            </a:solidFill>
            <a:ln w="6350">
              <a:solidFill>
                <a:srgbClr val="7575D1"/>
              </a:solidFill>
              <a:round/>
              <a:headEnd/>
              <a:tailEnd/>
            </a:ln>
            <a:effectLst>
              <a:outerShdw dist="107763" dir="2700000" algn="ctr" rotWithShape="0">
                <a:schemeClr val="tx1">
                  <a:alpha val="50000"/>
                </a:schemeClr>
              </a:outerShdw>
            </a:effectLst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352" name="AutoShape 12"/>
            <p:cNvSpPr>
              <a:spLocks noChangeArrowheads="1"/>
            </p:cNvSpPr>
            <p:nvPr/>
          </p:nvSpPr>
          <p:spPr bwMode="auto">
            <a:xfrm>
              <a:off x="17340263" y="4454525"/>
              <a:ext cx="2825750" cy="1565275"/>
            </a:xfrm>
            <a:prstGeom prst="cloudCallout">
              <a:avLst>
                <a:gd name="adj1" fmla="val 31384"/>
                <a:gd name="adj2" fmla="val 20370"/>
              </a:avLst>
            </a:prstGeom>
            <a:gradFill rotWithShape="1">
              <a:gsLst>
                <a:gs pos="0">
                  <a:srgbClr val="F7DDF3"/>
                </a:gs>
                <a:gs pos="100000">
                  <a:srgbClr val="E10DD2"/>
                </a:gs>
              </a:gsLst>
              <a:lin ang="2700000" scaled="1"/>
            </a:gradFill>
            <a:ln w="6350">
              <a:solidFill>
                <a:srgbClr val="FF00FF"/>
              </a:solidFill>
              <a:round/>
              <a:headEnd/>
              <a:tailEnd/>
            </a:ln>
            <a:effectLst>
              <a:outerShdw dist="119812" dir="3479677" algn="ctr" rotWithShape="0">
                <a:schemeClr val="tx1">
                  <a:alpha val="50000"/>
                </a:schemeClr>
              </a:outerShdw>
            </a:effectLst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353" name="Rectangle 53"/>
            <p:cNvSpPr>
              <a:spLocks noChangeArrowheads="1"/>
            </p:cNvSpPr>
            <p:nvPr/>
          </p:nvSpPr>
          <p:spPr bwMode="auto">
            <a:xfrm>
              <a:off x="17670463" y="4883150"/>
              <a:ext cx="2486025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800" b="1" i="1">
                  <a:solidFill>
                    <a:srgbClr val="5F5F5F"/>
                  </a:solidFill>
                </a:rPr>
                <a:t>New Generation NW</a:t>
              </a:r>
            </a:p>
            <a:p>
              <a:pPr algn="ctr"/>
              <a:r>
                <a:rPr kumimoji="0" lang="en-US" altLang="ja-JP" sz="1800" b="1" i="1">
                  <a:solidFill>
                    <a:srgbClr val="5F5F5F"/>
                  </a:solidFill>
                </a:rPr>
                <a:t>(NWGN)</a:t>
              </a:r>
            </a:p>
          </p:txBody>
        </p:sp>
        <p:sp>
          <p:nvSpPr>
            <p:cNvPr id="354" name=" 3"/>
            <p:cNvSpPr>
              <a:spLocks noChangeArrowheads="1"/>
            </p:cNvSpPr>
            <p:nvPr/>
          </p:nvSpPr>
          <p:spPr bwMode="auto">
            <a:xfrm rot="435680">
              <a:off x="13355638" y="4424363"/>
              <a:ext cx="4425950" cy="3163887"/>
            </a:xfrm>
            <a:custGeom>
              <a:avLst/>
              <a:gdLst>
                <a:gd name="T0" fmla="*/ 0 w 4140328"/>
                <a:gd name="T1" fmla="*/ 3163888 h 2652993"/>
                <a:gd name="T2" fmla="*/ 3650627 w 4140328"/>
                <a:gd name="T3" fmla="*/ 0 h 2652993"/>
                <a:gd name="T4" fmla="*/ 4394200 w 4140328"/>
                <a:gd name="T5" fmla="*/ 632778 h 2652993"/>
                <a:gd name="T6" fmla="*/ 3809251 w 4140328"/>
                <a:gd name="T7" fmla="*/ 1581945 h 2652993"/>
                <a:gd name="T8" fmla="*/ 5898240 60000 65536"/>
                <a:gd name="T9" fmla="*/ 17694720 60000 65536"/>
                <a:gd name="T10" fmla="*/ 0 60000 65536"/>
                <a:gd name="T11" fmla="*/ 5898240 60000 65536"/>
                <a:gd name="T12" fmla="*/ 0 w 4140328"/>
                <a:gd name="T13" fmla="*/ 0 h 2652993"/>
                <a:gd name="T14" fmla="*/ 4140328 w 4140328"/>
                <a:gd name="T15" fmla="*/ 2652993 h 26529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0328" h="2652993">
                  <a:moveTo>
                    <a:pt x="0" y="2652993"/>
                  </a:moveTo>
                  <a:cubicBezTo>
                    <a:pt x="460037" y="1473885"/>
                    <a:pt x="1619063" y="700095"/>
                    <a:pt x="3477080" y="331624"/>
                  </a:cubicBezTo>
                  <a:lnTo>
                    <a:pt x="3439715" y="0"/>
                  </a:lnTo>
                  <a:lnTo>
                    <a:pt x="4140328" y="530599"/>
                  </a:lnTo>
                  <a:lnTo>
                    <a:pt x="3589175" y="1326497"/>
                  </a:lnTo>
                  <a:lnTo>
                    <a:pt x="3551810" y="994872"/>
                  </a:lnTo>
                  <a:cubicBezTo>
                    <a:pt x="1873991" y="1142261"/>
                    <a:pt x="690055" y="1694968"/>
                    <a:pt x="0" y="2652993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noFill/>
              <a:miter lim="800000"/>
              <a:headEnd/>
              <a:tailEnd/>
            </a:ln>
            <a:effectLst>
              <a:outerShdw blurRad="63500" dist="23000" dir="5400000" sx="94000" sy="94000" rotWithShape="0">
                <a:srgbClr val="000000">
                  <a:alpha val="34998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355" name="Rectangle 63"/>
            <p:cNvSpPr>
              <a:spLocks noChangeArrowheads="1"/>
            </p:cNvSpPr>
            <p:nvPr/>
          </p:nvSpPr>
          <p:spPr bwMode="auto">
            <a:xfrm rot="21135210">
              <a:off x="14333538" y="5800725"/>
              <a:ext cx="3365500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400">
                  <a:solidFill>
                    <a:srgbClr val="FF0000"/>
                  </a:solidFill>
                </a:rPr>
                <a:t>Activities toward NWGN</a:t>
              </a:r>
            </a:p>
          </p:txBody>
        </p:sp>
        <p:sp>
          <p:nvSpPr>
            <p:cNvPr id="356" name="AutoShape 67" descr="右上がり対角線 (太)"/>
            <p:cNvSpPr>
              <a:spLocks/>
            </p:cNvSpPr>
            <p:nvPr/>
          </p:nvSpPr>
          <p:spPr bwMode="auto">
            <a:xfrm>
              <a:off x="12441238" y="6311900"/>
              <a:ext cx="4714875" cy="500063"/>
            </a:xfrm>
            <a:prstGeom prst="borderCallout2">
              <a:avLst>
                <a:gd name="adj1" fmla="val 5880"/>
                <a:gd name="adj2" fmla="val 101764"/>
                <a:gd name="adj3" fmla="val 5880"/>
                <a:gd name="adj4" fmla="val 101764"/>
                <a:gd name="adj5" fmla="val 301"/>
                <a:gd name="adj6" fmla="val 96685"/>
              </a:avLst>
            </a:prstGeom>
            <a:solidFill>
              <a:srgbClr val="FF0000">
                <a:alpha val="49000"/>
              </a:srgbClr>
            </a:soli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tIns="72000">
              <a:prstTxWarp prst="textNoShape">
                <a:avLst/>
              </a:prstTxWarp>
            </a:bodyPr>
            <a:lstStyle/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400" b="1" dirty="0">
                  <a:solidFill>
                    <a:srgbClr val="FFFFFF"/>
                  </a:solidFill>
                </a:rPr>
                <a:t>Service Platform Advanced Research Center</a:t>
              </a:r>
            </a:p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400" b="1" u="sng" dirty="0">
                  <a:solidFill>
                    <a:srgbClr val="FFFFFF"/>
                  </a:solidFill>
                </a:rPr>
                <a:t>R&amp;D of NWGN Service Middleware</a:t>
              </a:r>
            </a:p>
          </p:txBody>
        </p:sp>
        <p:sp>
          <p:nvSpPr>
            <p:cNvPr id="357" name="円/楕円 69"/>
            <p:cNvSpPr/>
            <p:nvPr/>
          </p:nvSpPr>
          <p:spPr bwMode="auto">
            <a:xfrm>
              <a:off x="14401677" y="6026955"/>
              <a:ext cx="184951" cy="171645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8" name="円/楕円 71"/>
            <p:cNvSpPr/>
            <p:nvPr/>
          </p:nvSpPr>
          <p:spPr bwMode="auto">
            <a:xfrm>
              <a:off x="15329563" y="5598327"/>
              <a:ext cx="254978" cy="24123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9" name="山形 72"/>
            <p:cNvSpPr>
              <a:spLocks noChangeArrowheads="1"/>
            </p:cNvSpPr>
            <p:nvPr/>
          </p:nvSpPr>
          <p:spPr bwMode="auto">
            <a:xfrm>
              <a:off x="10879138" y="6021388"/>
              <a:ext cx="3413125" cy="274637"/>
            </a:xfrm>
            <a:prstGeom prst="chevron">
              <a:avLst>
                <a:gd name="adj" fmla="val 38012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Re-design of NWGN from scratch</a:t>
              </a:r>
            </a:p>
          </p:txBody>
        </p:sp>
        <p:sp>
          <p:nvSpPr>
            <p:cNvPr id="360" name="山形 73"/>
            <p:cNvSpPr>
              <a:spLocks noChangeArrowheads="1"/>
            </p:cNvSpPr>
            <p:nvPr/>
          </p:nvSpPr>
          <p:spPr bwMode="auto">
            <a:xfrm>
              <a:off x="11377613" y="5518150"/>
              <a:ext cx="3762375" cy="423863"/>
            </a:xfrm>
            <a:prstGeom prst="chevron">
              <a:avLst>
                <a:gd name="adj" fmla="val 24337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 dirty="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Strategic advancement of R&amp;D by collaboration of industry, academia and government</a:t>
              </a:r>
            </a:p>
          </p:txBody>
        </p:sp>
        <p:sp>
          <p:nvSpPr>
            <p:cNvPr id="361" name="AutoShape 13"/>
            <p:cNvSpPr>
              <a:spLocks noChangeArrowheads="1"/>
            </p:cNvSpPr>
            <p:nvPr/>
          </p:nvSpPr>
          <p:spPr bwMode="auto">
            <a:xfrm>
              <a:off x="10707688" y="6597650"/>
              <a:ext cx="2124075" cy="749300"/>
            </a:xfrm>
            <a:prstGeom prst="cloudCallout">
              <a:avLst>
                <a:gd name="adj1" fmla="val -20255"/>
                <a:gd name="adj2" fmla="val 30083"/>
              </a:avLst>
            </a:prstGeom>
            <a:gradFill rotWithShape="1">
              <a:gsLst>
                <a:gs pos="0">
                  <a:srgbClr val="C9B5E8"/>
                </a:gs>
                <a:gs pos="35001">
                  <a:srgbClr val="D9CBEE"/>
                </a:gs>
                <a:gs pos="100000">
                  <a:srgbClr val="F0EAF9"/>
                </a:gs>
              </a:gsLst>
              <a:lin ang="16200000" scaled="1"/>
            </a:gradFill>
            <a:ln w="9525">
              <a:solidFill>
                <a:srgbClr val="7D60A0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362" name="フリーフォーム 79"/>
            <p:cNvSpPr/>
            <p:nvPr/>
          </p:nvSpPr>
          <p:spPr bwMode="auto">
            <a:xfrm>
              <a:off x="10710863" y="6526213"/>
              <a:ext cx="7381875" cy="2143125"/>
            </a:xfrm>
            <a:custGeom>
              <a:avLst/>
              <a:gdLst>
                <a:gd name="connsiteX0" fmla="*/ 0 w 7777018"/>
                <a:gd name="connsiteY0" fmla="*/ 2863273 h 2866352"/>
                <a:gd name="connsiteX1" fmla="*/ 969818 w 7777018"/>
                <a:gd name="connsiteY1" fmla="*/ 2817091 h 2866352"/>
                <a:gd name="connsiteX2" fmla="*/ 2189018 w 7777018"/>
                <a:gd name="connsiteY2" fmla="*/ 2567709 h 2866352"/>
                <a:gd name="connsiteX3" fmla="*/ 3786909 w 7777018"/>
                <a:gd name="connsiteY3" fmla="*/ 2124364 h 2866352"/>
                <a:gd name="connsiteX4" fmla="*/ 4738255 w 7777018"/>
                <a:gd name="connsiteY4" fmla="*/ 1874982 h 2866352"/>
                <a:gd name="connsiteX5" fmla="*/ 6049818 w 7777018"/>
                <a:gd name="connsiteY5" fmla="*/ 1209964 h 2866352"/>
                <a:gd name="connsiteX6" fmla="*/ 7361382 w 7777018"/>
                <a:gd name="connsiteY6" fmla="*/ 332509 h 2866352"/>
                <a:gd name="connsiteX7" fmla="*/ 7777018 w 7777018"/>
                <a:gd name="connsiteY7" fmla="*/ 0 h 286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7018" h="2866352">
                  <a:moveTo>
                    <a:pt x="0" y="2863273"/>
                  </a:moveTo>
                  <a:cubicBezTo>
                    <a:pt x="302491" y="2864812"/>
                    <a:pt x="604982" y="2866352"/>
                    <a:pt x="969818" y="2817091"/>
                  </a:cubicBezTo>
                  <a:cubicBezTo>
                    <a:pt x="1334654" y="2767830"/>
                    <a:pt x="1719503" y="2683164"/>
                    <a:pt x="2189018" y="2567709"/>
                  </a:cubicBezTo>
                  <a:cubicBezTo>
                    <a:pt x="2658533" y="2452255"/>
                    <a:pt x="3786909" y="2124364"/>
                    <a:pt x="3786909" y="2124364"/>
                  </a:cubicBezTo>
                  <a:cubicBezTo>
                    <a:pt x="4211782" y="2008910"/>
                    <a:pt x="4361103" y="2027382"/>
                    <a:pt x="4738255" y="1874982"/>
                  </a:cubicBezTo>
                  <a:cubicBezTo>
                    <a:pt x="5115407" y="1722582"/>
                    <a:pt x="5612630" y="1467043"/>
                    <a:pt x="6049818" y="1209964"/>
                  </a:cubicBezTo>
                  <a:cubicBezTo>
                    <a:pt x="6487006" y="952885"/>
                    <a:pt x="7073515" y="534170"/>
                    <a:pt x="7361382" y="332509"/>
                  </a:cubicBezTo>
                  <a:cubicBezTo>
                    <a:pt x="7649249" y="130848"/>
                    <a:pt x="7713133" y="65424"/>
                    <a:pt x="7777018" y="0"/>
                  </a:cubicBezTo>
                </a:path>
              </a:pathLst>
            </a:custGeom>
            <a:ln w="127000">
              <a:solidFill>
                <a:srgbClr val="92D05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363" name="正方形/長方形 41"/>
            <p:cNvSpPr>
              <a:spLocks noChangeArrowheads="1"/>
            </p:cNvSpPr>
            <p:nvPr/>
          </p:nvSpPr>
          <p:spPr bwMode="auto">
            <a:xfrm rot="20126212">
              <a:off x="14816138" y="7105650"/>
              <a:ext cx="1809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200" b="1">
                  <a:solidFill>
                    <a:srgbClr val="FF0066"/>
                  </a:solidFill>
                </a:rPr>
                <a:t>Social requirements for network</a:t>
              </a:r>
            </a:p>
          </p:txBody>
        </p:sp>
        <p:sp>
          <p:nvSpPr>
            <p:cNvPr id="364" name="AutoShape 12"/>
            <p:cNvSpPr>
              <a:spLocks noChangeArrowheads="1"/>
            </p:cNvSpPr>
            <p:nvPr/>
          </p:nvSpPr>
          <p:spPr bwMode="auto">
            <a:xfrm>
              <a:off x="16533813" y="7461250"/>
              <a:ext cx="1838325" cy="1223963"/>
            </a:xfrm>
            <a:prstGeom prst="cloudCallout">
              <a:avLst>
                <a:gd name="adj1" fmla="val -36000"/>
                <a:gd name="adj2" fmla="val 3954"/>
              </a:avLst>
            </a:prstGeom>
            <a:solidFill>
              <a:srgbClr val="D9D9D9"/>
            </a:solidFill>
            <a:ln w="6350">
              <a:solidFill>
                <a:srgbClr val="D99694"/>
              </a:solidFill>
              <a:prstDash val="dash"/>
              <a:round/>
              <a:headEnd/>
              <a:tailEnd/>
            </a:ln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/>
              <a:endParaRPr kumimoji="0" lang="ja-JP" altLang="en-US" sz="1200"/>
            </a:p>
          </p:txBody>
        </p:sp>
        <p:sp>
          <p:nvSpPr>
            <p:cNvPr id="365" name="正方形/長方形 41"/>
            <p:cNvSpPr>
              <a:spLocks noChangeArrowheads="1"/>
            </p:cNvSpPr>
            <p:nvPr/>
          </p:nvSpPr>
          <p:spPr bwMode="auto">
            <a:xfrm>
              <a:off x="16397288" y="6813550"/>
              <a:ext cx="1930400" cy="769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buFontTx/>
                <a:buChar char="-"/>
              </a:pPr>
              <a:r>
                <a:rPr kumimoji="0" lang="en-US" altLang="ja-JP" sz="1100"/>
                <a:t>High speed, Diversity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High availability &amp; quality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Secure, Energy saving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Action to unknown problem</a:t>
              </a:r>
            </a:p>
          </p:txBody>
        </p:sp>
        <p:sp>
          <p:nvSpPr>
            <p:cNvPr id="366" name="フリーフォーム 12"/>
            <p:cNvSpPr/>
            <p:nvPr/>
          </p:nvSpPr>
          <p:spPr>
            <a:xfrm>
              <a:off x="10790943" y="7955781"/>
              <a:ext cx="5897660" cy="406909"/>
            </a:xfrm>
            <a:custGeom>
              <a:avLst/>
              <a:gdLst>
                <a:gd name="connsiteX0" fmla="*/ 0 w 6945745"/>
                <a:gd name="connsiteY0" fmla="*/ 1089891 h 1089891"/>
                <a:gd name="connsiteX1" fmla="*/ 1681018 w 6945745"/>
                <a:gd name="connsiteY1" fmla="*/ 979055 h 1089891"/>
                <a:gd name="connsiteX2" fmla="*/ 3205018 w 6945745"/>
                <a:gd name="connsiteY2" fmla="*/ 535709 h 1089891"/>
                <a:gd name="connsiteX3" fmla="*/ 4969163 w 6945745"/>
                <a:gd name="connsiteY3" fmla="*/ 138546 h 1089891"/>
                <a:gd name="connsiteX4" fmla="*/ 6945745 w 6945745"/>
                <a:gd name="connsiteY4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5745" h="1089891">
                  <a:moveTo>
                    <a:pt x="0" y="1089891"/>
                  </a:moveTo>
                  <a:cubicBezTo>
                    <a:pt x="573424" y="1080655"/>
                    <a:pt x="1146848" y="1071419"/>
                    <a:pt x="1681018" y="979055"/>
                  </a:cubicBezTo>
                  <a:cubicBezTo>
                    <a:pt x="2215188" y="886691"/>
                    <a:pt x="2656994" y="675794"/>
                    <a:pt x="3205018" y="535709"/>
                  </a:cubicBezTo>
                  <a:cubicBezTo>
                    <a:pt x="3753042" y="395624"/>
                    <a:pt x="4345709" y="227831"/>
                    <a:pt x="4969163" y="138546"/>
                  </a:cubicBezTo>
                  <a:cubicBezTo>
                    <a:pt x="5592617" y="49261"/>
                    <a:pt x="6269181" y="24630"/>
                    <a:pt x="6945745" y="0"/>
                  </a:cubicBezTo>
                </a:path>
              </a:pathLst>
            </a:custGeom>
            <a:solidFill>
              <a:srgbClr val="C00000"/>
            </a:solidFill>
            <a:ln w="19050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367" name="AutoShape 11"/>
            <p:cNvSpPr>
              <a:spLocks noChangeArrowheads="1"/>
            </p:cNvSpPr>
            <p:nvPr/>
          </p:nvSpPr>
          <p:spPr bwMode="auto">
            <a:xfrm>
              <a:off x="10371138" y="8020050"/>
              <a:ext cx="942975" cy="649288"/>
            </a:xfrm>
            <a:prstGeom prst="cloudCallout">
              <a:avLst>
                <a:gd name="adj1" fmla="val 70773"/>
                <a:gd name="adj2" fmla="val -60023"/>
              </a:avLst>
            </a:prstGeom>
            <a:solidFill>
              <a:schemeClr val="accent1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PSTN</a:t>
              </a:r>
            </a:p>
          </p:txBody>
        </p:sp>
        <p:sp>
          <p:nvSpPr>
            <p:cNvPr id="368" name="AutoShape 14"/>
            <p:cNvSpPr>
              <a:spLocks noChangeArrowheads="1"/>
            </p:cNvSpPr>
            <p:nvPr/>
          </p:nvSpPr>
          <p:spPr bwMode="auto">
            <a:xfrm>
              <a:off x="11266488" y="7948613"/>
              <a:ext cx="901700" cy="647700"/>
            </a:xfrm>
            <a:prstGeom prst="cloudCallout">
              <a:avLst>
                <a:gd name="adj1" fmla="val -24181"/>
                <a:gd name="adj2" fmla="val -71569"/>
              </a:avLst>
            </a:prstGeom>
            <a:solidFill>
              <a:srgbClr val="CCFF99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Cellular</a:t>
              </a:r>
            </a:p>
          </p:txBody>
        </p:sp>
        <p:sp>
          <p:nvSpPr>
            <p:cNvPr id="369" name="AutoShape 13"/>
            <p:cNvSpPr>
              <a:spLocks noChangeArrowheads="1"/>
            </p:cNvSpPr>
            <p:nvPr/>
          </p:nvSpPr>
          <p:spPr bwMode="auto">
            <a:xfrm>
              <a:off x="10564813" y="7443788"/>
              <a:ext cx="1177925" cy="766762"/>
            </a:xfrm>
            <a:prstGeom prst="cloudCallout">
              <a:avLst>
                <a:gd name="adj1" fmla="val 32352"/>
                <a:gd name="adj2" fmla="val -1968"/>
              </a:avLst>
            </a:prstGeom>
            <a:solidFill>
              <a:srgbClr val="CCFFCC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Data NW</a:t>
              </a:r>
            </a:p>
          </p:txBody>
        </p:sp>
        <p:sp>
          <p:nvSpPr>
            <p:cNvPr id="370" name="正方形/長方形 81"/>
            <p:cNvSpPr>
              <a:spLocks noChangeArrowheads="1"/>
            </p:cNvSpPr>
            <p:nvPr/>
          </p:nvSpPr>
          <p:spPr bwMode="auto">
            <a:xfrm>
              <a:off x="10656888" y="6788150"/>
              <a:ext cx="215265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200"/>
                <a:t>Global Trend toward NWGN</a:t>
              </a:r>
            </a:p>
            <a:p>
              <a:pPr algn="ctr"/>
              <a:r>
                <a:rPr kumimoji="0" lang="en-US" altLang="ja-JP" sz="1200"/>
                <a:t>(FIND, FP7, etc.)</a:t>
              </a:r>
            </a:p>
          </p:txBody>
        </p:sp>
        <p:sp>
          <p:nvSpPr>
            <p:cNvPr id="371" name="AutoShape 17"/>
            <p:cNvSpPr>
              <a:spLocks noChangeArrowheads="1"/>
            </p:cNvSpPr>
            <p:nvPr/>
          </p:nvSpPr>
          <p:spPr bwMode="auto">
            <a:xfrm>
              <a:off x="12825413" y="7875588"/>
              <a:ext cx="1101725" cy="649287"/>
            </a:xfrm>
            <a:prstGeom prst="cloudCallout">
              <a:avLst>
                <a:gd name="adj1" fmla="val 59606"/>
                <a:gd name="adj2" fmla="val -19926"/>
              </a:avLst>
            </a:prstGeom>
            <a:solidFill>
              <a:srgbClr val="CCFF99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Cellular</a:t>
              </a:r>
            </a:p>
          </p:txBody>
        </p:sp>
        <p:sp>
          <p:nvSpPr>
            <p:cNvPr id="372" name="AutoShape 15"/>
            <p:cNvSpPr>
              <a:spLocks noChangeArrowheads="1"/>
            </p:cNvSpPr>
            <p:nvPr/>
          </p:nvSpPr>
          <p:spPr bwMode="auto">
            <a:xfrm>
              <a:off x="13685838" y="7875588"/>
              <a:ext cx="942975" cy="647700"/>
            </a:xfrm>
            <a:prstGeom prst="cloudCallout">
              <a:avLst>
                <a:gd name="adj1" fmla="val -20458"/>
                <a:gd name="adj2" fmla="val -57597"/>
              </a:avLst>
            </a:prstGeom>
            <a:solidFill>
              <a:schemeClr val="accent1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PSTN</a:t>
              </a:r>
            </a:p>
          </p:txBody>
        </p:sp>
        <p:sp>
          <p:nvSpPr>
            <p:cNvPr id="373" name="AutoShape 13"/>
            <p:cNvSpPr>
              <a:spLocks noChangeArrowheads="1"/>
            </p:cNvSpPr>
            <p:nvPr/>
          </p:nvSpPr>
          <p:spPr bwMode="auto">
            <a:xfrm>
              <a:off x="13031788" y="7454900"/>
              <a:ext cx="1838325" cy="647700"/>
            </a:xfrm>
            <a:prstGeom prst="cloudCallout">
              <a:avLst>
                <a:gd name="adj1" fmla="val -40856"/>
                <a:gd name="adj2" fmla="val -14704"/>
              </a:avLst>
            </a:prstGeom>
            <a:solidFill>
              <a:srgbClr val="CCFFCC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Internet</a:t>
              </a:r>
            </a:p>
          </p:txBody>
        </p:sp>
        <p:sp>
          <p:nvSpPr>
            <p:cNvPr id="374" name="爆発 2 70"/>
            <p:cNvSpPr/>
            <p:nvPr/>
          </p:nvSpPr>
          <p:spPr bwMode="auto">
            <a:xfrm>
              <a:off x="12895263" y="6970713"/>
              <a:ext cx="936625" cy="769937"/>
            </a:xfrm>
            <a:prstGeom prst="irregularSeal2">
              <a:avLst/>
            </a:prstGeom>
            <a:solidFill>
              <a:srgbClr val="FFFF99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solidFill>
                  <a:srgbClr val="FFFFFF"/>
                </a:solidFill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375" name="V 字形矢印 78"/>
            <p:cNvSpPr/>
            <p:nvPr/>
          </p:nvSpPr>
          <p:spPr bwMode="auto">
            <a:xfrm rot="1800000">
              <a:off x="12657138" y="6940550"/>
              <a:ext cx="542925" cy="31115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solidFill>
                  <a:srgbClr val="FFFFFF"/>
                </a:solidFill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376" name="円/楕円 84"/>
            <p:cNvSpPr/>
            <p:nvPr/>
          </p:nvSpPr>
          <p:spPr bwMode="auto">
            <a:xfrm>
              <a:off x="16115065" y="5241121"/>
              <a:ext cx="302036" cy="285752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7" name="山形 85"/>
            <p:cNvSpPr>
              <a:spLocks noChangeArrowheads="1"/>
            </p:cNvSpPr>
            <p:nvPr/>
          </p:nvSpPr>
          <p:spPr bwMode="auto">
            <a:xfrm>
              <a:off x="12234863" y="5168900"/>
              <a:ext cx="3762375" cy="271463"/>
            </a:xfrm>
            <a:prstGeom prst="chevron">
              <a:avLst>
                <a:gd name="adj" fmla="val 38000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Improvement of international competitiveness</a:t>
              </a:r>
            </a:p>
          </p:txBody>
        </p:sp>
        <p:sp>
          <p:nvSpPr>
            <p:cNvPr id="378" name="Rectangle 60"/>
            <p:cNvSpPr>
              <a:spLocks noChangeArrowheads="1"/>
            </p:cNvSpPr>
            <p:nvPr/>
          </p:nvSpPr>
          <p:spPr bwMode="auto">
            <a:xfrm>
              <a:off x="13447713" y="7102475"/>
              <a:ext cx="18700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000" b="1" i="1">
                  <a:solidFill>
                    <a:srgbClr val="5F5F5F"/>
                  </a:solidFill>
                </a:rPr>
                <a:t>Next Generation NW</a:t>
              </a:r>
            </a:p>
            <a:p>
              <a:pPr algn="ctr"/>
              <a:r>
                <a:rPr kumimoji="0" lang="en-US" altLang="ja-JP" sz="1000" b="1" i="1">
                  <a:solidFill>
                    <a:srgbClr val="5F5F5F"/>
                  </a:solidFill>
                </a:rPr>
                <a:t>(NXGN)</a:t>
              </a:r>
            </a:p>
          </p:txBody>
        </p:sp>
        <p:sp>
          <p:nvSpPr>
            <p:cNvPr id="379" name="テキスト ボックス 73"/>
            <p:cNvSpPr txBox="1">
              <a:spLocks noChangeArrowheads="1"/>
            </p:cNvSpPr>
            <p:nvPr/>
          </p:nvSpPr>
          <p:spPr bwMode="auto">
            <a:xfrm>
              <a:off x="16762413" y="7546975"/>
              <a:ext cx="1447800" cy="1077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 b="1"/>
                <a:t>Limit of existing technology</a:t>
              </a:r>
            </a:p>
            <a:p>
              <a:r>
                <a:rPr kumimoji="0" lang="en-US" altLang="ja-JP" sz="1000"/>
                <a:t>- Complexity by</a:t>
              </a:r>
            </a:p>
            <a:p>
              <a:r>
                <a:rPr kumimoji="0" lang="en-US" altLang="ja-JP" sz="1000"/>
                <a:t>  added functions</a:t>
              </a:r>
            </a:p>
            <a:p>
              <a:r>
                <a:rPr kumimoji="0" lang="en-US" altLang="ja-JP" sz="1000"/>
                <a:t>- Limit of performance</a:t>
              </a:r>
            </a:p>
            <a:p>
              <a:r>
                <a:rPr kumimoji="0" lang="en-US" altLang="ja-JP" sz="1000"/>
                <a:t>  improvement</a:t>
              </a:r>
            </a:p>
          </p:txBody>
        </p:sp>
        <p:sp>
          <p:nvSpPr>
            <p:cNvPr id="380" name="AutoShape 67" descr="右上がり対角線 (太)"/>
            <p:cNvSpPr>
              <a:spLocks/>
            </p:cNvSpPr>
            <p:nvPr/>
          </p:nvSpPr>
          <p:spPr bwMode="auto">
            <a:xfrm>
              <a:off x="11977688" y="4545013"/>
              <a:ext cx="5305425" cy="623887"/>
            </a:xfrm>
            <a:prstGeom prst="borderCallout2">
              <a:avLst>
                <a:gd name="adj1" fmla="val 5880"/>
                <a:gd name="adj2" fmla="val 101764"/>
                <a:gd name="adj3" fmla="val 5880"/>
                <a:gd name="adj4" fmla="val 101764"/>
                <a:gd name="adj5" fmla="val 301"/>
                <a:gd name="adj6" fmla="val 96685"/>
              </a:avLst>
            </a:prstGeom>
            <a:solidFill>
              <a:srgbClr val="FF0000">
                <a:alpha val="57000"/>
              </a:srgbClr>
            </a:soli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tIns="72000">
              <a:prstTxWarp prst="textNoShape">
                <a:avLst/>
              </a:prstTxWarp>
            </a:bodyPr>
            <a:lstStyle/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800" b="1" dirty="0">
                  <a:solidFill>
                    <a:schemeClr val="bg1"/>
                  </a:solidFill>
                </a:rPr>
                <a:t>NVLAB - Network Virtualization Research Lab</a:t>
              </a:r>
            </a:p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800" b="1" u="sng" dirty="0">
                  <a:solidFill>
                    <a:schemeClr val="bg1"/>
                  </a:solidFill>
                </a:rPr>
                <a:t>(</a:t>
              </a:r>
              <a:r>
                <a:rPr kumimoji="0" lang="en-US" altLang="ja-JP" sz="1800" b="1" u="sng" dirty="0" err="1">
                  <a:solidFill>
                    <a:schemeClr val="bg1"/>
                  </a:solidFill>
                </a:rPr>
                <a:t>UTokyo</a:t>
              </a:r>
              <a:r>
                <a:rPr kumimoji="0" lang="en-US" altLang="ja-JP" sz="1800" b="1" u="sng" dirty="0">
                  <a:solidFill>
                    <a:schemeClr val="bg1"/>
                  </a:solidFill>
                </a:rPr>
                <a:t> and  NICT)</a:t>
              </a:r>
            </a:p>
          </p:txBody>
        </p:sp>
        <p:sp>
          <p:nvSpPr>
            <p:cNvPr id="381" name="テキスト ボックス 68"/>
            <p:cNvSpPr txBox="1"/>
            <p:nvPr/>
          </p:nvSpPr>
          <p:spPr>
            <a:xfrm>
              <a:off x="11979275" y="4062413"/>
              <a:ext cx="5303838" cy="4000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2000" dirty="0"/>
                <a:t>AKARI Project</a:t>
              </a:r>
              <a:endParaRPr kumimoji="0" lang="ja-JP" altLang="en-US" sz="2000" dirty="0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10523538" y="4214813"/>
            <a:ext cx="10001250" cy="5892800"/>
            <a:chOff x="10371138" y="4062413"/>
            <a:chExt cx="10001250" cy="5892800"/>
          </a:xfrm>
        </p:grpSpPr>
        <p:sp>
          <p:nvSpPr>
            <p:cNvPr id="383" name="Rectangle 2"/>
            <p:cNvSpPr>
              <a:spLocks noChangeArrowheads="1"/>
            </p:cNvSpPr>
            <p:nvPr/>
          </p:nvSpPr>
          <p:spPr bwMode="auto">
            <a:xfrm>
              <a:off x="10571163" y="9450388"/>
              <a:ext cx="9442450" cy="504825"/>
            </a:xfrm>
            <a:prstGeom prst="rect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384" name="Line 22"/>
            <p:cNvSpPr>
              <a:spLocks noChangeShapeType="1"/>
            </p:cNvSpPr>
            <p:nvPr/>
          </p:nvSpPr>
          <p:spPr bwMode="auto">
            <a:xfrm flipH="1">
              <a:off x="12555538" y="5875338"/>
              <a:ext cx="44450" cy="33178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5" name="AutoShape 4"/>
            <p:cNvSpPr>
              <a:spLocks noChangeArrowheads="1"/>
            </p:cNvSpPr>
            <p:nvPr/>
          </p:nvSpPr>
          <p:spPr bwMode="auto">
            <a:xfrm>
              <a:off x="10561638" y="8323263"/>
              <a:ext cx="1416050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</a:t>
              </a:r>
            </a:p>
          </p:txBody>
        </p:sp>
        <p:sp>
          <p:nvSpPr>
            <p:cNvPr id="386" name="AutoShape 5"/>
            <p:cNvSpPr>
              <a:spLocks noChangeArrowheads="1"/>
            </p:cNvSpPr>
            <p:nvPr/>
          </p:nvSpPr>
          <p:spPr bwMode="auto">
            <a:xfrm>
              <a:off x="11418888" y="8323263"/>
              <a:ext cx="1727200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66FF99"/>
                </a:gs>
                <a:gs pos="100000">
                  <a:srgbClr val="00CC00">
                    <a:alpha val="73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JGN2</a:t>
              </a:r>
            </a:p>
          </p:txBody>
        </p:sp>
        <p:sp>
          <p:nvSpPr>
            <p:cNvPr id="387" name="Line 22"/>
            <p:cNvSpPr>
              <a:spLocks noChangeShapeType="1"/>
            </p:cNvSpPr>
            <p:nvPr/>
          </p:nvSpPr>
          <p:spPr bwMode="auto">
            <a:xfrm flipH="1">
              <a:off x="10961688" y="5946775"/>
              <a:ext cx="47625" cy="3246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8" name="Line 24"/>
            <p:cNvSpPr>
              <a:spLocks noChangeShapeType="1"/>
            </p:cNvSpPr>
            <p:nvPr/>
          </p:nvSpPr>
          <p:spPr bwMode="auto">
            <a:xfrm flipH="1">
              <a:off x="18060988" y="6280150"/>
              <a:ext cx="47625" cy="2906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9" name="Line 23"/>
            <p:cNvSpPr>
              <a:spLocks noChangeShapeType="1"/>
            </p:cNvSpPr>
            <p:nvPr/>
          </p:nvSpPr>
          <p:spPr bwMode="auto">
            <a:xfrm flipH="1">
              <a:off x="15409863" y="5730875"/>
              <a:ext cx="44450" cy="3455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0" name="Text Box 26"/>
            <p:cNvSpPr txBox="1">
              <a:spLocks noChangeArrowheads="1"/>
            </p:cNvSpPr>
            <p:nvPr/>
          </p:nvSpPr>
          <p:spPr bwMode="auto">
            <a:xfrm>
              <a:off x="14771688" y="9186863"/>
              <a:ext cx="19272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Y2010 (Next Generation)</a:t>
              </a:r>
            </a:p>
          </p:txBody>
        </p:sp>
        <p:sp>
          <p:nvSpPr>
            <p:cNvPr id="391" name="Text Box 27"/>
            <p:cNvSpPr txBox="1">
              <a:spLocks noChangeArrowheads="1"/>
            </p:cNvSpPr>
            <p:nvPr/>
          </p:nvSpPr>
          <p:spPr bwMode="auto">
            <a:xfrm>
              <a:off x="17467263" y="9186863"/>
              <a:ext cx="19685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Y2015 (New Generation)</a:t>
              </a:r>
            </a:p>
          </p:txBody>
        </p:sp>
        <p:sp>
          <p:nvSpPr>
            <p:cNvPr id="392" name="Line 29"/>
            <p:cNvSpPr>
              <a:spLocks noChangeShapeType="1"/>
            </p:cNvSpPr>
            <p:nvPr/>
          </p:nvSpPr>
          <p:spPr bwMode="auto">
            <a:xfrm>
              <a:off x="10456863" y="9186863"/>
              <a:ext cx="9632950" cy="3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3" name="Line 21"/>
            <p:cNvSpPr>
              <a:spLocks noChangeShapeType="1"/>
            </p:cNvSpPr>
            <p:nvPr/>
          </p:nvSpPr>
          <p:spPr bwMode="auto">
            <a:xfrm>
              <a:off x="10507663" y="9450388"/>
              <a:ext cx="950595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4" name="AutoShape 22"/>
            <p:cNvSpPr>
              <a:spLocks noChangeArrowheads="1"/>
            </p:cNvSpPr>
            <p:nvPr/>
          </p:nvSpPr>
          <p:spPr bwMode="auto">
            <a:xfrm>
              <a:off x="107299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Current Network</a:t>
              </a:r>
            </a:p>
          </p:txBody>
        </p:sp>
        <p:sp>
          <p:nvSpPr>
            <p:cNvPr id="395" name="AutoShape 23"/>
            <p:cNvSpPr>
              <a:spLocks noChangeArrowheads="1"/>
            </p:cNvSpPr>
            <p:nvPr/>
          </p:nvSpPr>
          <p:spPr bwMode="auto">
            <a:xfrm>
              <a:off x="140065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Next Generation Network</a:t>
              </a:r>
            </a:p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(NXGN)</a:t>
              </a:r>
            </a:p>
          </p:txBody>
        </p:sp>
        <p:sp>
          <p:nvSpPr>
            <p:cNvPr id="396" name="AutoShape 24"/>
            <p:cNvSpPr>
              <a:spLocks noChangeArrowheads="1"/>
            </p:cNvSpPr>
            <p:nvPr/>
          </p:nvSpPr>
          <p:spPr bwMode="auto">
            <a:xfrm>
              <a:off x="172831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New Generation Network</a:t>
              </a:r>
            </a:p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(NWGN)</a:t>
              </a:r>
            </a:p>
          </p:txBody>
        </p:sp>
        <p:sp>
          <p:nvSpPr>
            <p:cNvPr id="397" name="AutoShape 25"/>
            <p:cNvSpPr>
              <a:spLocks noChangeArrowheads="1"/>
            </p:cNvSpPr>
            <p:nvPr/>
          </p:nvSpPr>
          <p:spPr bwMode="auto">
            <a:xfrm>
              <a:off x="13457238" y="9448800"/>
              <a:ext cx="390525" cy="4333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398" name="AutoShape 26"/>
            <p:cNvSpPr>
              <a:spLocks noChangeArrowheads="1"/>
            </p:cNvSpPr>
            <p:nvPr/>
          </p:nvSpPr>
          <p:spPr bwMode="auto">
            <a:xfrm>
              <a:off x="16737013" y="9448800"/>
              <a:ext cx="390525" cy="4333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399" name="Line 27"/>
            <p:cNvSpPr>
              <a:spLocks noChangeShapeType="1"/>
            </p:cNvSpPr>
            <p:nvPr/>
          </p:nvSpPr>
          <p:spPr bwMode="auto">
            <a:xfrm>
              <a:off x="10571163" y="9953625"/>
              <a:ext cx="944245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400" name="Picture 28" descr="CW9000_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607088" y="8058150"/>
              <a:ext cx="314325" cy="1952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01" name="テキスト ボックス 3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270538" y="7410450"/>
              <a:ext cx="2012950" cy="41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2" name="Text Box 31"/>
            <p:cNvSpPr txBox="1">
              <a:spLocks noChangeArrowheads="1"/>
            </p:cNvSpPr>
            <p:nvPr/>
          </p:nvSpPr>
          <p:spPr bwMode="auto">
            <a:xfrm>
              <a:off x="18267363" y="7318375"/>
              <a:ext cx="21050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/>
                <a:t>Collaboration of Industry, Academia and Government</a:t>
              </a:r>
            </a:p>
          </p:txBody>
        </p:sp>
        <p:pic>
          <p:nvPicPr>
            <p:cNvPr id="403" name="テキスト ボックス 3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359438" y="6089650"/>
              <a:ext cx="1924050" cy="43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4" name="Text Box 34"/>
            <p:cNvSpPr txBox="1">
              <a:spLocks noChangeArrowheads="1"/>
            </p:cNvSpPr>
            <p:nvPr/>
          </p:nvSpPr>
          <p:spPr bwMode="auto">
            <a:xfrm>
              <a:off x="18343563" y="6069013"/>
              <a:ext cx="19558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/>
                <a:t>International Competition and Collaboration</a:t>
              </a:r>
            </a:p>
          </p:txBody>
        </p:sp>
        <p:sp>
          <p:nvSpPr>
            <p:cNvPr id="405" name="Text Box 36"/>
            <p:cNvSpPr txBox="1">
              <a:spLocks noChangeArrowheads="1"/>
            </p:cNvSpPr>
            <p:nvPr/>
          </p:nvSpPr>
          <p:spPr bwMode="auto">
            <a:xfrm>
              <a:off x="18924588" y="6669088"/>
              <a:ext cx="12319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US (FIND, etc.)</a:t>
              </a:r>
            </a:p>
          </p:txBody>
        </p:sp>
        <p:sp>
          <p:nvSpPr>
            <p:cNvPr id="406" name="Text Box 37"/>
            <p:cNvSpPr txBox="1">
              <a:spLocks noChangeArrowheads="1"/>
            </p:cNvSpPr>
            <p:nvPr/>
          </p:nvSpPr>
          <p:spPr bwMode="auto">
            <a:xfrm>
              <a:off x="18924588" y="6873875"/>
              <a:ext cx="12319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EU (FP7, etc.)</a:t>
              </a:r>
            </a:p>
          </p:txBody>
        </p:sp>
        <p:pic>
          <p:nvPicPr>
            <p:cNvPr id="407" name="Picture 2" descr="http://www.gaitame-ax.co.jp/html/fxtky/image/euf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762663" y="6943725"/>
              <a:ext cx="234950" cy="13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4" descr="http://www.gaitame-ax.co.jp/html/fxtky/image/amf.gif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8762663" y="6727825"/>
              <a:ext cx="238125" cy="138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" name="Picture 6" descr="中国国旗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8762663" y="7159625"/>
              <a:ext cx="234950" cy="141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" name="Picture 8" descr="http://www.koreanculture.jp/0412img/korea_09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8997613" y="7159625"/>
              <a:ext cx="234950" cy="153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" name="Text Box 42"/>
            <p:cNvSpPr txBox="1">
              <a:spLocks noChangeArrowheads="1"/>
            </p:cNvSpPr>
            <p:nvPr/>
          </p:nvSpPr>
          <p:spPr bwMode="auto">
            <a:xfrm>
              <a:off x="19162713" y="7102475"/>
              <a:ext cx="7048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Asia</a:t>
              </a:r>
            </a:p>
          </p:txBody>
        </p:sp>
        <p:sp>
          <p:nvSpPr>
            <p:cNvPr id="412" name="Text Box 45"/>
            <p:cNvSpPr txBox="1">
              <a:spLocks noChangeArrowheads="1"/>
            </p:cNvSpPr>
            <p:nvPr/>
          </p:nvSpPr>
          <p:spPr bwMode="auto">
            <a:xfrm>
              <a:off x="18911888" y="7986713"/>
              <a:ext cx="11779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800"/>
                <a:t>NWGN Promotion Forum</a:t>
              </a:r>
            </a:p>
          </p:txBody>
        </p:sp>
        <p:sp>
          <p:nvSpPr>
            <p:cNvPr id="413" name="Text Box 26"/>
            <p:cNvSpPr txBox="1">
              <a:spLocks noChangeArrowheads="1"/>
            </p:cNvSpPr>
            <p:nvPr/>
          </p:nvSpPr>
          <p:spPr bwMode="auto">
            <a:xfrm>
              <a:off x="12206288" y="9186863"/>
              <a:ext cx="7874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Now</a:t>
              </a:r>
            </a:p>
          </p:txBody>
        </p:sp>
        <p:sp>
          <p:nvSpPr>
            <p:cNvPr id="414" name="Text Box 26"/>
            <p:cNvSpPr txBox="1">
              <a:spLocks noChangeArrowheads="1"/>
            </p:cNvSpPr>
            <p:nvPr/>
          </p:nvSpPr>
          <p:spPr bwMode="auto">
            <a:xfrm>
              <a:off x="10567988" y="9186863"/>
              <a:ext cx="7461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Before</a:t>
              </a:r>
            </a:p>
          </p:txBody>
        </p:sp>
        <p:sp>
          <p:nvSpPr>
            <p:cNvPr id="415" name="AutoShape 51"/>
            <p:cNvSpPr>
              <a:spLocks noChangeArrowheads="1"/>
            </p:cNvSpPr>
            <p:nvPr/>
          </p:nvSpPr>
          <p:spPr bwMode="auto">
            <a:xfrm>
              <a:off x="12650788" y="8323263"/>
              <a:ext cx="4162425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0000FF">
                    <a:alpha val="74001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JGN2plus</a:t>
              </a:r>
            </a:p>
          </p:txBody>
        </p:sp>
        <p:sp>
          <p:nvSpPr>
            <p:cNvPr id="416" name="AutoShape 64"/>
            <p:cNvSpPr>
              <a:spLocks noChangeArrowheads="1"/>
            </p:cNvSpPr>
            <p:nvPr/>
          </p:nvSpPr>
          <p:spPr bwMode="auto">
            <a:xfrm>
              <a:off x="16321088" y="8323263"/>
              <a:ext cx="3844925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FFCCFF"/>
                </a:gs>
                <a:gs pos="100000">
                  <a:srgbClr val="FF33CC">
                    <a:alpha val="62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Toward the New Testbed</a:t>
              </a:r>
            </a:p>
          </p:txBody>
        </p:sp>
        <p:sp>
          <p:nvSpPr>
            <p:cNvPr id="417" name="AutoShape 12"/>
            <p:cNvSpPr>
              <a:spLocks noChangeArrowheads="1"/>
            </p:cNvSpPr>
            <p:nvPr/>
          </p:nvSpPr>
          <p:spPr bwMode="auto">
            <a:xfrm>
              <a:off x="12377738" y="7097713"/>
              <a:ext cx="3454400" cy="1512887"/>
            </a:xfrm>
            <a:prstGeom prst="cloudCallout">
              <a:avLst>
                <a:gd name="adj1" fmla="val -10694"/>
                <a:gd name="adj2" fmla="val 19241"/>
              </a:avLst>
            </a:prstGeom>
            <a:solidFill>
              <a:srgbClr val="8AC6CD"/>
            </a:solidFill>
            <a:ln w="6350">
              <a:solidFill>
                <a:srgbClr val="7575D1"/>
              </a:solidFill>
              <a:round/>
              <a:headEnd/>
              <a:tailEnd/>
            </a:ln>
            <a:effectLst>
              <a:outerShdw dist="107763" dir="2700000" algn="ctr" rotWithShape="0">
                <a:schemeClr val="tx1">
                  <a:alpha val="50000"/>
                </a:schemeClr>
              </a:outerShdw>
            </a:effectLst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418" name="AutoShape 12"/>
            <p:cNvSpPr>
              <a:spLocks noChangeArrowheads="1"/>
            </p:cNvSpPr>
            <p:nvPr/>
          </p:nvSpPr>
          <p:spPr bwMode="auto">
            <a:xfrm>
              <a:off x="17340263" y="4454525"/>
              <a:ext cx="2825750" cy="1565275"/>
            </a:xfrm>
            <a:prstGeom prst="cloudCallout">
              <a:avLst>
                <a:gd name="adj1" fmla="val 31384"/>
                <a:gd name="adj2" fmla="val 20370"/>
              </a:avLst>
            </a:prstGeom>
            <a:gradFill rotWithShape="1">
              <a:gsLst>
                <a:gs pos="0">
                  <a:srgbClr val="F7DDF3"/>
                </a:gs>
                <a:gs pos="100000">
                  <a:srgbClr val="E10DD2"/>
                </a:gs>
              </a:gsLst>
              <a:lin ang="2700000" scaled="1"/>
            </a:gradFill>
            <a:ln w="6350">
              <a:solidFill>
                <a:srgbClr val="FF00FF"/>
              </a:solidFill>
              <a:round/>
              <a:headEnd/>
              <a:tailEnd/>
            </a:ln>
            <a:effectLst>
              <a:outerShdw dist="119812" dir="3479677" algn="ctr" rotWithShape="0">
                <a:schemeClr val="tx1">
                  <a:alpha val="50000"/>
                </a:schemeClr>
              </a:outerShdw>
            </a:effectLst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419" name="Rectangle 53"/>
            <p:cNvSpPr>
              <a:spLocks noChangeArrowheads="1"/>
            </p:cNvSpPr>
            <p:nvPr/>
          </p:nvSpPr>
          <p:spPr bwMode="auto">
            <a:xfrm>
              <a:off x="17670463" y="4883150"/>
              <a:ext cx="2486025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800" b="1" i="1">
                  <a:solidFill>
                    <a:srgbClr val="5F5F5F"/>
                  </a:solidFill>
                </a:rPr>
                <a:t>New Generation NW</a:t>
              </a:r>
            </a:p>
            <a:p>
              <a:pPr algn="ctr"/>
              <a:r>
                <a:rPr kumimoji="0" lang="en-US" altLang="ja-JP" sz="1800" b="1" i="1">
                  <a:solidFill>
                    <a:srgbClr val="5F5F5F"/>
                  </a:solidFill>
                </a:rPr>
                <a:t>(NWGN)</a:t>
              </a:r>
            </a:p>
          </p:txBody>
        </p:sp>
        <p:sp>
          <p:nvSpPr>
            <p:cNvPr id="420" name=" 3"/>
            <p:cNvSpPr>
              <a:spLocks noChangeArrowheads="1"/>
            </p:cNvSpPr>
            <p:nvPr/>
          </p:nvSpPr>
          <p:spPr bwMode="auto">
            <a:xfrm rot="435680">
              <a:off x="13355638" y="4424363"/>
              <a:ext cx="4425950" cy="3163887"/>
            </a:xfrm>
            <a:custGeom>
              <a:avLst/>
              <a:gdLst>
                <a:gd name="T0" fmla="*/ 0 w 4140328"/>
                <a:gd name="T1" fmla="*/ 3163888 h 2652993"/>
                <a:gd name="T2" fmla="*/ 3650627 w 4140328"/>
                <a:gd name="T3" fmla="*/ 0 h 2652993"/>
                <a:gd name="T4" fmla="*/ 4394200 w 4140328"/>
                <a:gd name="T5" fmla="*/ 632778 h 2652993"/>
                <a:gd name="T6" fmla="*/ 3809251 w 4140328"/>
                <a:gd name="T7" fmla="*/ 1581945 h 2652993"/>
                <a:gd name="T8" fmla="*/ 5898240 60000 65536"/>
                <a:gd name="T9" fmla="*/ 17694720 60000 65536"/>
                <a:gd name="T10" fmla="*/ 0 60000 65536"/>
                <a:gd name="T11" fmla="*/ 5898240 60000 65536"/>
                <a:gd name="T12" fmla="*/ 0 w 4140328"/>
                <a:gd name="T13" fmla="*/ 0 h 2652993"/>
                <a:gd name="T14" fmla="*/ 4140328 w 4140328"/>
                <a:gd name="T15" fmla="*/ 2652993 h 26529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0328" h="2652993">
                  <a:moveTo>
                    <a:pt x="0" y="2652993"/>
                  </a:moveTo>
                  <a:cubicBezTo>
                    <a:pt x="460037" y="1473885"/>
                    <a:pt x="1619063" y="700095"/>
                    <a:pt x="3477080" y="331624"/>
                  </a:cubicBezTo>
                  <a:lnTo>
                    <a:pt x="3439715" y="0"/>
                  </a:lnTo>
                  <a:lnTo>
                    <a:pt x="4140328" y="530599"/>
                  </a:lnTo>
                  <a:lnTo>
                    <a:pt x="3589175" y="1326497"/>
                  </a:lnTo>
                  <a:lnTo>
                    <a:pt x="3551810" y="994872"/>
                  </a:lnTo>
                  <a:cubicBezTo>
                    <a:pt x="1873991" y="1142261"/>
                    <a:pt x="690055" y="1694968"/>
                    <a:pt x="0" y="2652993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noFill/>
              <a:miter lim="800000"/>
              <a:headEnd/>
              <a:tailEnd/>
            </a:ln>
            <a:effectLst>
              <a:outerShdw blurRad="63500" dist="23000" dir="5400000" sx="94000" sy="94000" rotWithShape="0">
                <a:srgbClr val="000000">
                  <a:alpha val="34998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421" name="Rectangle 63"/>
            <p:cNvSpPr>
              <a:spLocks noChangeArrowheads="1"/>
            </p:cNvSpPr>
            <p:nvPr/>
          </p:nvSpPr>
          <p:spPr bwMode="auto">
            <a:xfrm rot="21135210">
              <a:off x="14333538" y="5800725"/>
              <a:ext cx="3365500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400">
                  <a:solidFill>
                    <a:srgbClr val="FF0000"/>
                  </a:solidFill>
                </a:rPr>
                <a:t>Activities toward NWGN</a:t>
              </a:r>
            </a:p>
          </p:txBody>
        </p:sp>
        <p:sp>
          <p:nvSpPr>
            <p:cNvPr id="422" name="AutoShape 67" descr="右上がり対角線 (太)"/>
            <p:cNvSpPr>
              <a:spLocks/>
            </p:cNvSpPr>
            <p:nvPr/>
          </p:nvSpPr>
          <p:spPr bwMode="auto">
            <a:xfrm>
              <a:off x="12441238" y="6311900"/>
              <a:ext cx="4714875" cy="500063"/>
            </a:xfrm>
            <a:prstGeom prst="borderCallout2">
              <a:avLst>
                <a:gd name="adj1" fmla="val 5880"/>
                <a:gd name="adj2" fmla="val 101764"/>
                <a:gd name="adj3" fmla="val 5880"/>
                <a:gd name="adj4" fmla="val 101764"/>
                <a:gd name="adj5" fmla="val 301"/>
                <a:gd name="adj6" fmla="val 96685"/>
              </a:avLst>
            </a:prstGeom>
            <a:solidFill>
              <a:srgbClr val="FF0000">
                <a:alpha val="49000"/>
              </a:srgbClr>
            </a:soli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tIns="72000">
              <a:prstTxWarp prst="textNoShape">
                <a:avLst/>
              </a:prstTxWarp>
            </a:bodyPr>
            <a:lstStyle/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400" b="1" dirty="0">
                  <a:solidFill>
                    <a:srgbClr val="FFFFFF"/>
                  </a:solidFill>
                </a:rPr>
                <a:t>Service Platform Advanced Research Center</a:t>
              </a:r>
            </a:p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400" b="1" u="sng" dirty="0">
                  <a:solidFill>
                    <a:srgbClr val="FFFFFF"/>
                  </a:solidFill>
                </a:rPr>
                <a:t>R&amp;D of NWGN Service Middleware</a:t>
              </a:r>
            </a:p>
          </p:txBody>
        </p:sp>
        <p:sp>
          <p:nvSpPr>
            <p:cNvPr id="423" name="円/楕円 69"/>
            <p:cNvSpPr/>
            <p:nvPr/>
          </p:nvSpPr>
          <p:spPr bwMode="auto">
            <a:xfrm>
              <a:off x="14401677" y="6026955"/>
              <a:ext cx="184951" cy="171645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4" name="円/楕円 71"/>
            <p:cNvSpPr/>
            <p:nvPr/>
          </p:nvSpPr>
          <p:spPr bwMode="auto">
            <a:xfrm>
              <a:off x="15329563" y="5598327"/>
              <a:ext cx="254978" cy="24123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5" name="山形 72"/>
            <p:cNvSpPr>
              <a:spLocks noChangeArrowheads="1"/>
            </p:cNvSpPr>
            <p:nvPr/>
          </p:nvSpPr>
          <p:spPr bwMode="auto">
            <a:xfrm>
              <a:off x="10879138" y="6021388"/>
              <a:ext cx="3413125" cy="274637"/>
            </a:xfrm>
            <a:prstGeom prst="chevron">
              <a:avLst>
                <a:gd name="adj" fmla="val 38012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Re-design of NWGN from scratch</a:t>
              </a:r>
            </a:p>
          </p:txBody>
        </p:sp>
        <p:sp>
          <p:nvSpPr>
            <p:cNvPr id="426" name="山形 73"/>
            <p:cNvSpPr>
              <a:spLocks noChangeArrowheads="1"/>
            </p:cNvSpPr>
            <p:nvPr/>
          </p:nvSpPr>
          <p:spPr bwMode="auto">
            <a:xfrm>
              <a:off x="11377613" y="5518150"/>
              <a:ext cx="3762375" cy="423863"/>
            </a:xfrm>
            <a:prstGeom prst="chevron">
              <a:avLst>
                <a:gd name="adj" fmla="val 24337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 dirty="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Strategic advancement of R&amp;D by collaboration of industry, academia and government</a:t>
              </a:r>
            </a:p>
          </p:txBody>
        </p:sp>
        <p:sp>
          <p:nvSpPr>
            <p:cNvPr id="427" name="AutoShape 13"/>
            <p:cNvSpPr>
              <a:spLocks noChangeArrowheads="1"/>
            </p:cNvSpPr>
            <p:nvPr/>
          </p:nvSpPr>
          <p:spPr bwMode="auto">
            <a:xfrm>
              <a:off x="10707688" y="6597650"/>
              <a:ext cx="2124075" cy="749300"/>
            </a:xfrm>
            <a:prstGeom prst="cloudCallout">
              <a:avLst>
                <a:gd name="adj1" fmla="val -20255"/>
                <a:gd name="adj2" fmla="val 30083"/>
              </a:avLst>
            </a:prstGeom>
            <a:gradFill rotWithShape="1">
              <a:gsLst>
                <a:gs pos="0">
                  <a:srgbClr val="C9B5E8"/>
                </a:gs>
                <a:gs pos="35001">
                  <a:srgbClr val="D9CBEE"/>
                </a:gs>
                <a:gs pos="100000">
                  <a:srgbClr val="F0EAF9"/>
                </a:gs>
              </a:gsLst>
              <a:lin ang="16200000" scaled="1"/>
            </a:gradFill>
            <a:ln w="9525">
              <a:solidFill>
                <a:srgbClr val="7D60A0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428" name="フリーフォーム 79"/>
            <p:cNvSpPr/>
            <p:nvPr/>
          </p:nvSpPr>
          <p:spPr bwMode="auto">
            <a:xfrm>
              <a:off x="10710863" y="6526213"/>
              <a:ext cx="7381875" cy="2143125"/>
            </a:xfrm>
            <a:custGeom>
              <a:avLst/>
              <a:gdLst>
                <a:gd name="connsiteX0" fmla="*/ 0 w 7777018"/>
                <a:gd name="connsiteY0" fmla="*/ 2863273 h 2866352"/>
                <a:gd name="connsiteX1" fmla="*/ 969818 w 7777018"/>
                <a:gd name="connsiteY1" fmla="*/ 2817091 h 2866352"/>
                <a:gd name="connsiteX2" fmla="*/ 2189018 w 7777018"/>
                <a:gd name="connsiteY2" fmla="*/ 2567709 h 2866352"/>
                <a:gd name="connsiteX3" fmla="*/ 3786909 w 7777018"/>
                <a:gd name="connsiteY3" fmla="*/ 2124364 h 2866352"/>
                <a:gd name="connsiteX4" fmla="*/ 4738255 w 7777018"/>
                <a:gd name="connsiteY4" fmla="*/ 1874982 h 2866352"/>
                <a:gd name="connsiteX5" fmla="*/ 6049818 w 7777018"/>
                <a:gd name="connsiteY5" fmla="*/ 1209964 h 2866352"/>
                <a:gd name="connsiteX6" fmla="*/ 7361382 w 7777018"/>
                <a:gd name="connsiteY6" fmla="*/ 332509 h 2866352"/>
                <a:gd name="connsiteX7" fmla="*/ 7777018 w 7777018"/>
                <a:gd name="connsiteY7" fmla="*/ 0 h 286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7018" h="2866352">
                  <a:moveTo>
                    <a:pt x="0" y="2863273"/>
                  </a:moveTo>
                  <a:cubicBezTo>
                    <a:pt x="302491" y="2864812"/>
                    <a:pt x="604982" y="2866352"/>
                    <a:pt x="969818" y="2817091"/>
                  </a:cubicBezTo>
                  <a:cubicBezTo>
                    <a:pt x="1334654" y="2767830"/>
                    <a:pt x="1719503" y="2683164"/>
                    <a:pt x="2189018" y="2567709"/>
                  </a:cubicBezTo>
                  <a:cubicBezTo>
                    <a:pt x="2658533" y="2452255"/>
                    <a:pt x="3786909" y="2124364"/>
                    <a:pt x="3786909" y="2124364"/>
                  </a:cubicBezTo>
                  <a:cubicBezTo>
                    <a:pt x="4211782" y="2008910"/>
                    <a:pt x="4361103" y="2027382"/>
                    <a:pt x="4738255" y="1874982"/>
                  </a:cubicBezTo>
                  <a:cubicBezTo>
                    <a:pt x="5115407" y="1722582"/>
                    <a:pt x="5612630" y="1467043"/>
                    <a:pt x="6049818" y="1209964"/>
                  </a:cubicBezTo>
                  <a:cubicBezTo>
                    <a:pt x="6487006" y="952885"/>
                    <a:pt x="7073515" y="534170"/>
                    <a:pt x="7361382" y="332509"/>
                  </a:cubicBezTo>
                  <a:cubicBezTo>
                    <a:pt x="7649249" y="130848"/>
                    <a:pt x="7713133" y="65424"/>
                    <a:pt x="7777018" y="0"/>
                  </a:cubicBezTo>
                </a:path>
              </a:pathLst>
            </a:custGeom>
            <a:ln w="127000">
              <a:solidFill>
                <a:srgbClr val="92D05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429" name="正方形/長方形 41"/>
            <p:cNvSpPr>
              <a:spLocks noChangeArrowheads="1"/>
            </p:cNvSpPr>
            <p:nvPr/>
          </p:nvSpPr>
          <p:spPr bwMode="auto">
            <a:xfrm rot="20126212">
              <a:off x="14816138" y="7105650"/>
              <a:ext cx="1809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200" b="1">
                  <a:solidFill>
                    <a:srgbClr val="FF0066"/>
                  </a:solidFill>
                </a:rPr>
                <a:t>Social requirements for network</a:t>
              </a:r>
            </a:p>
          </p:txBody>
        </p:sp>
        <p:sp>
          <p:nvSpPr>
            <p:cNvPr id="430" name="AutoShape 12"/>
            <p:cNvSpPr>
              <a:spLocks noChangeArrowheads="1"/>
            </p:cNvSpPr>
            <p:nvPr/>
          </p:nvSpPr>
          <p:spPr bwMode="auto">
            <a:xfrm>
              <a:off x="16533813" y="7461250"/>
              <a:ext cx="1838325" cy="1223963"/>
            </a:xfrm>
            <a:prstGeom prst="cloudCallout">
              <a:avLst>
                <a:gd name="adj1" fmla="val -36000"/>
                <a:gd name="adj2" fmla="val 3954"/>
              </a:avLst>
            </a:prstGeom>
            <a:solidFill>
              <a:srgbClr val="D9D9D9"/>
            </a:solidFill>
            <a:ln w="6350">
              <a:solidFill>
                <a:srgbClr val="D99694"/>
              </a:solidFill>
              <a:prstDash val="dash"/>
              <a:round/>
              <a:headEnd/>
              <a:tailEnd/>
            </a:ln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/>
              <a:endParaRPr kumimoji="0" lang="ja-JP" altLang="en-US" sz="1200"/>
            </a:p>
          </p:txBody>
        </p:sp>
        <p:sp>
          <p:nvSpPr>
            <p:cNvPr id="431" name="正方形/長方形 41"/>
            <p:cNvSpPr>
              <a:spLocks noChangeArrowheads="1"/>
            </p:cNvSpPr>
            <p:nvPr/>
          </p:nvSpPr>
          <p:spPr bwMode="auto">
            <a:xfrm>
              <a:off x="16397288" y="6813550"/>
              <a:ext cx="1930400" cy="769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buFontTx/>
                <a:buChar char="-"/>
              </a:pPr>
              <a:r>
                <a:rPr kumimoji="0" lang="en-US" altLang="ja-JP" sz="1100"/>
                <a:t>High speed, Diversity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High availability &amp; quality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Secure, Energy saving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Action to unknown problem</a:t>
              </a:r>
            </a:p>
          </p:txBody>
        </p:sp>
        <p:sp>
          <p:nvSpPr>
            <p:cNvPr id="432" name="フリーフォーム 12"/>
            <p:cNvSpPr/>
            <p:nvPr/>
          </p:nvSpPr>
          <p:spPr>
            <a:xfrm>
              <a:off x="10790943" y="7955781"/>
              <a:ext cx="5897660" cy="406909"/>
            </a:xfrm>
            <a:custGeom>
              <a:avLst/>
              <a:gdLst>
                <a:gd name="connsiteX0" fmla="*/ 0 w 6945745"/>
                <a:gd name="connsiteY0" fmla="*/ 1089891 h 1089891"/>
                <a:gd name="connsiteX1" fmla="*/ 1681018 w 6945745"/>
                <a:gd name="connsiteY1" fmla="*/ 979055 h 1089891"/>
                <a:gd name="connsiteX2" fmla="*/ 3205018 w 6945745"/>
                <a:gd name="connsiteY2" fmla="*/ 535709 h 1089891"/>
                <a:gd name="connsiteX3" fmla="*/ 4969163 w 6945745"/>
                <a:gd name="connsiteY3" fmla="*/ 138546 h 1089891"/>
                <a:gd name="connsiteX4" fmla="*/ 6945745 w 6945745"/>
                <a:gd name="connsiteY4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5745" h="1089891">
                  <a:moveTo>
                    <a:pt x="0" y="1089891"/>
                  </a:moveTo>
                  <a:cubicBezTo>
                    <a:pt x="573424" y="1080655"/>
                    <a:pt x="1146848" y="1071419"/>
                    <a:pt x="1681018" y="979055"/>
                  </a:cubicBezTo>
                  <a:cubicBezTo>
                    <a:pt x="2215188" y="886691"/>
                    <a:pt x="2656994" y="675794"/>
                    <a:pt x="3205018" y="535709"/>
                  </a:cubicBezTo>
                  <a:cubicBezTo>
                    <a:pt x="3753042" y="395624"/>
                    <a:pt x="4345709" y="227831"/>
                    <a:pt x="4969163" y="138546"/>
                  </a:cubicBezTo>
                  <a:cubicBezTo>
                    <a:pt x="5592617" y="49261"/>
                    <a:pt x="6269181" y="24630"/>
                    <a:pt x="6945745" y="0"/>
                  </a:cubicBezTo>
                </a:path>
              </a:pathLst>
            </a:custGeom>
            <a:solidFill>
              <a:srgbClr val="C00000"/>
            </a:solidFill>
            <a:ln w="19050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433" name="AutoShape 11"/>
            <p:cNvSpPr>
              <a:spLocks noChangeArrowheads="1"/>
            </p:cNvSpPr>
            <p:nvPr/>
          </p:nvSpPr>
          <p:spPr bwMode="auto">
            <a:xfrm>
              <a:off x="10371138" y="8020050"/>
              <a:ext cx="942975" cy="649288"/>
            </a:xfrm>
            <a:prstGeom prst="cloudCallout">
              <a:avLst>
                <a:gd name="adj1" fmla="val 70773"/>
                <a:gd name="adj2" fmla="val -60023"/>
              </a:avLst>
            </a:prstGeom>
            <a:solidFill>
              <a:schemeClr val="accent1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PSTN</a:t>
              </a:r>
            </a:p>
          </p:txBody>
        </p:sp>
        <p:sp>
          <p:nvSpPr>
            <p:cNvPr id="434" name="AutoShape 14"/>
            <p:cNvSpPr>
              <a:spLocks noChangeArrowheads="1"/>
            </p:cNvSpPr>
            <p:nvPr/>
          </p:nvSpPr>
          <p:spPr bwMode="auto">
            <a:xfrm>
              <a:off x="11266488" y="7948613"/>
              <a:ext cx="901700" cy="647700"/>
            </a:xfrm>
            <a:prstGeom prst="cloudCallout">
              <a:avLst>
                <a:gd name="adj1" fmla="val -24181"/>
                <a:gd name="adj2" fmla="val -71569"/>
              </a:avLst>
            </a:prstGeom>
            <a:solidFill>
              <a:srgbClr val="CCFF99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Cellular</a:t>
              </a:r>
            </a:p>
          </p:txBody>
        </p:sp>
        <p:sp>
          <p:nvSpPr>
            <p:cNvPr id="435" name="AutoShape 13"/>
            <p:cNvSpPr>
              <a:spLocks noChangeArrowheads="1"/>
            </p:cNvSpPr>
            <p:nvPr/>
          </p:nvSpPr>
          <p:spPr bwMode="auto">
            <a:xfrm>
              <a:off x="10564813" y="7443788"/>
              <a:ext cx="1177925" cy="766762"/>
            </a:xfrm>
            <a:prstGeom prst="cloudCallout">
              <a:avLst>
                <a:gd name="adj1" fmla="val 32352"/>
                <a:gd name="adj2" fmla="val -1968"/>
              </a:avLst>
            </a:prstGeom>
            <a:solidFill>
              <a:srgbClr val="CCFFCC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Data NW</a:t>
              </a:r>
            </a:p>
          </p:txBody>
        </p:sp>
        <p:sp>
          <p:nvSpPr>
            <p:cNvPr id="436" name="正方形/長方形 81"/>
            <p:cNvSpPr>
              <a:spLocks noChangeArrowheads="1"/>
            </p:cNvSpPr>
            <p:nvPr/>
          </p:nvSpPr>
          <p:spPr bwMode="auto">
            <a:xfrm>
              <a:off x="10656888" y="6788150"/>
              <a:ext cx="215265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200"/>
                <a:t>Global Trend toward NWGN</a:t>
              </a:r>
            </a:p>
            <a:p>
              <a:pPr algn="ctr"/>
              <a:r>
                <a:rPr kumimoji="0" lang="en-US" altLang="ja-JP" sz="1200"/>
                <a:t>(FIND, FP7, etc.)</a:t>
              </a:r>
            </a:p>
          </p:txBody>
        </p:sp>
        <p:sp>
          <p:nvSpPr>
            <p:cNvPr id="437" name="AutoShape 17"/>
            <p:cNvSpPr>
              <a:spLocks noChangeArrowheads="1"/>
            </p:cNvSpPr>
            <p:nvPr/>
          </p:nvSpPr>
          <p:spPr bwMode="auto">
            <a:xfrm>
              <a:off x="12825413" y="7875588"/>
              <a:ext cx="1101725" cy="649287"/>
            </a:xfrm>
            <a:prstGeom prst="cloudCallout">
              <a:avLst>
                <a:gd name="adj1" fmla="val 59606"/>
                <a:gd name="adj2" fmla="val -19926"/>
              </a:avLst>
            </a:prstGeom>
            <a:solidFill>
              <a:srgbClr val="CCFF99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Cellular</a:t>
              </a:r>
            </a:p>
          </p:txBody>
        </p:sp>
        <p:sp>
          <p:nvSpPr>
            <p:cNvPr id="438" name="AutoShape 15"/>
            <p:cNvSpPr>
              <a:spLocks noChangeArrowheads="1"/>
            </p:cNvSpPr>
            <p:nvPr/>
          </p:nvSpPr>
          <p:spPr bwMode="auto">
            <a:xfrm>
              <a:off x="13685838" y="7875588"/>
              <a:ext cx="942975" cy="647700"/>
            </a:xfrm>
            <a:prstGeom prst="cloudCallout">
              <a:avLst>
                <a:gd name="adj1" fmla="val -20458"/>
                <a:gd name="adj2" fmla="val -57597"/>
              </a:avLst>
            </a:prstGeom>
            <a:solidFill>
              <a:schemeClr val="accent1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PSTN</a:t>
              </a:r>
            </a:p>
          </p:txBody>
        </p:sp>
        <p:sp>
          <p:nvSpPr>
            <p:cNvPr id="439" name="AutoShape 13"/>
            <p:cNvSpPr>
              <a:spLocks noChangeArrowheads="1"/>
            </p:cNvSpPr>
            <p:nvPr/>
          </p:nvSpPr>
          <p:spPr bwMode="auto">
            <a:xfrm>
              <a:off x="13031788" y="7454900"/>
              <a:ext cx="1838325" cy="647700"/>
            </a:xfrm>
            <a:prstGeom prst="cloudCallout">
              <a:avLst>
                <a:gd name="adj1" fmla="val -40856"/>
                <a:gd name="adj2" fmla="val -14704"/>
              </a:avLst>
            </a:prstGeom>
            <a:solidFill>
              <a:srgbClr val="CCFFCC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Internet</a:t>
              </a:r>
            </a:p>
          </p:txBody>
        </p:sp>
        <p:sp>
          <p:nvSpPr>
            <p:cNvPr id="440" name="爆発 2 70"/>
            <p:cNvSpPr/>
            <p:nvPr/>
          </p:nvSpPr>
          <p:spPr bwMode="auto">
            <a:xfrm>
              <a:off x="12895263" y="6970713"/>
              <a:ext cx="936625" cy="769937"/>
            </a:xfrm>
            <a:prstGeom prst="irregularSeal2">
              <a:avLst/>
            </a:prstGeom>
            <a:solidFill>
              <a:srgbClr val="FFFF99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solidFill>
                  <a:srgbClr val="FFFFFF"/>
                </a:solidFill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441" name="V 字形矢印 78"/>
            <p:cNvSpPr/>
            <p:nvPr/>
          </p:nvSpPr>
          <p:spPr bwMode="auto">
            <a:xfrm rot="1800000">
              <a:off x="12657138" y="6940550"/>
              <a:ext cx="542925" cy="31115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solidFill>
                  <a:srgbClr val="FFFFFF"/>
                </a:solidFill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442" name="円/楕円 84"/>
            <p:cNvSpPr/>
            <p:nvPr/>
          </p:nvSpPr>
          <p:spPr bwMode="auto">
            <a:xfrm>
              <a:off x="16115065" y="5241121"/>
              <a:ext cx="302036" cy="285752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3" name="山形 85"/>
            <p:cNvSpPr>
              <a:spLocks noChangeArrowheads="1"/>
            </p:cNvSpPr>
            <p:nvPr/>
          </p:nvSpPr>
          <p:spPr bwMode="auto">
            <a:xfrm>
              <a:off x="12234863" y="5168900"/>
              <a:ext cx="3762375" cy="271463"/>
            </a:xfrm>
            <a:prstGeom prst="chevron">
              <a:avLst>
                <a:gd name="adj" fmla="val 38000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Improvement of international competitiveness</a:t>
              </a:r>
            </a:p>
          </p:txBody>
        </p:sp>
        <p:sp>
          <p:nvSpPr>
            <p:cNvPr id="444" name="Rectangle 60"/>
            <p:cNvSpPr>
              <a:spLocks noChangeArrowheads="1"/>
            </p:cNvSpPr>
            <p:nvPr/>
          </p:nvSpPr>
          <p:spPr bwMode="auto">
            <a:xfrm>
              <a:off x="13447713" y="7102475"/>
              <a:ext cx="18700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000" b="1" i="1">
                  <a:solidFill>
                    <a:srgbClr val="5F5F5F"/>
                  </a:solidFill>
                </a:rPr>
                <a:t>Next Generation NW</a:t>
              </a:r>
            </a:p>
            <a:p>
              <a:pPr algn="ctr"/>
              <a:r>
                <a:rPr kumimoji="0" lang="en-US" altLang="ja-JP" sz="1000" b="1" i="1">
                  <a:solidFill>
                    <a:srgbClr val="5F5F5F"/>
                  </a:solidFill>
                </a:rPr>
                <a:t>(NXGN)</a:t>
              </a:r>
            </a:p>
          </p:txBody>
        </p:sp>
        <p:sp>
          <p:nvSpPr>
            <p:cNvPr id="445" name="テキスト ボックス 73"/>
            <p:cNvSpPr txBox="1">
              <a:spLocks noChangeArrowheads="1"/>
            </p:cNvSpPr>
            <p:nvPr/>
          </p:nvSpPr>
          <p:spPr bwMode="auto">
            <a:xfrm>
              <a:off x="16762413" y="7546975"/>
              <a:ext cx="1447800" cy="1077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 b="1"/>
                <a:t>Limit of existing technology</a:t>
              </a:r>
            </a:p>
            <a:p>
              <a:r>
                <a:rPr kumimoji="0" lang="en-US" altLang="ja-JP" sz="1000"/>
                <a:t>- Complexity by</a:t>
              </a:r>
            </a:p>
            <a:p>
              <a:r>
                <a:rPr kumimoji="0" lang="en-US" altLang="ja-JP" sz="1000"/>
                <a:t>  added functions</a:t>
              </a:r>
            </a:p>
            <a:p>
              <a:r>
                <a:rPr kumimoji="0" lang="en-US" altLang="ja-JP" sz="1000"/>
                <a:t>- Limit of performance</a:t>
              </a:r>
            </a:p>
            <a:p>
              <a:r>
                <a:rPr kumimoji="0" lang="en-US" altLang="ja-JP" sz="1000"/>
                <a:t>  improvement</a:t>
              </a:r>
            </a:p>
          </p:txBody>
        </p:sp>
        <p:sp>
          <p:nvSpPr>
            <p:cNvPr id="446" name="AutoShape 67" descr="右上がり対角線 (太)"/>
            <p:cNvSpPr>
              <a:spLocks/>
            </p:cNvSpPr>
            <p:nvPr/>
          </p:nvSpPr>
          <p:spPr bwMode="auto">
            <a:xfrm>
              <a:off x="11977688" y="4545013"/>
              <a:ext cx="5305425" cy="623887"/>
            </a:xfrm>
            <a:prstGeom prst="borderCallout2">
              <a:avLst>
                <a:gd name="adj1" fmla="val 5880"/>
                <a:gd name="adj2" fmla="val 101764"/>
                <a:gd name="adj3" fmla="val 5880"/>
                <a:gd name="adj4" fmla="val 101764"/>
                <a:gd name="adj5" fmla="val 301"/>
                <a:gd name="adj6" fmla="val 96685"/>
              </a:avLst>
            </a:prstGeom>
            <a:solidFill>
              <a:srgbClr val="FF0000">
                <a:alpha val="57000"/>
              </a:srgbClr>
            </a:soli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tIns="72000">
              <a:prstTxWarp prst="textNoShape">
                <a:avLst/>
              </a:prstTxWarp>
            </a:bodyPr>
            <a:lstStyle/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800" b="1" dirty="0">
                  <a:solidFill>
                    <a:schemeClr val="bg1"/>
                  </a:solidFill>
                </a:rPr>
                <a:t>NVLAB - Network Virtualization Research Lab</a:t>
              </a:r>
            </a:p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800" b="1" u="sng" dirty="0">
                  <a:solidFill>
                    <a:schemeClr val="bg1"/>
                  </a:solidFill>
                </a:rPr>
                <a:t>(</a:t>
              </a:r>
              <a:r>
                <a:rPr kumimoji="0" lang="en-US" altLang="ja-JP" sz="1800" b="1" u="sng" dirty="0" err="1">
                  <a:solidFill>
                    <a:schemeClr val="bg1"/>
                  </a:solidFill>
                </a:rPr>
                <a:t>UTokyo</a:t>
              </a:r>
              <a:r>
                <a:rPr kumimoji="0" lang="en-US" altLang="ja-JP" sz="1800" b="1" u="sng" dirty="0">
                  <a:solidFill>
                    <a:schemeClr val="bg1"/>
                  </a:solidFill>
                </a:rPr>
                <a:t> and  NICT)</a:t>
              </a:r>
            </a:p>
          </p:txBody>
        </p:sp>
        <p:sp>
          <p:nvSpPr>
            <p:cNvPr id="447" name="テキスト ボックス 68"/>
            <p:cNvSpPr txBox="1"/>
            <p:nvPr/>
          </p:nvSpPr>
          <p:spPr>
            <a:xfrm>
              <a:off x="11979275" y="4062413"/>
              <a:ext cx="5303838" cy="4000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2000" dirty="0"/>
                <a:t>AKARI Project</a:t>
              </a:r>
              <a:endParaRPr kumimoji="0" lang="ja-JP" altLang="en-US" sz="2000" dirty="0"/>
            </a:p>
          </p:txBody>
        </p:sp>
      </p:grpSp>
      <p:grpSp>
        <p:nvGrpSpPr>
          <p:cNvPr id="448" name="Group 447"/>
          <p:cNvGrpSpPr/>
          <p:nvPr/>
        </p:nvGrpSpPr>
        <p:grpSpPr>
          <a:xfrm>
            <a:off x="10675938" y="4367213"/>
            <a:ext cx="10001250" cy="5892800"/>
            <a:chOff x="10371138" y="4062413"/>
            <a:chExt cx="10001250" cy="5892800"/>
          </a:xfrm>
        </p:grpSpPr>
        <p:sp>
          <p:nvSpPr>
            <p:cNvPr id="449" name="Rectangle 2"/>
            <p:cNvSpPr>
              <a:spLocks noChangeArrowheads="1"/>
            </p:cNvSpPr>
            <p:nvPr/>
          </p:nvSpPr>
          <p:spPr bwMode="auto">
            <a:xfrm>
              <a:off x="10571163" y="9450388"/>
              <a:ext cx="9442450" cy="504825"/>
            </a:xfrm>
            <a:prstGeom prst="rect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450" name="Line 22"/>
            <p:cNvSpPr>
              <a:spLocks noChangeShapeType="1"/>
            </p:cNvSpPr>
            <p:nvPr/>
          </p:nvSpPr>
          <p:spPr bwMode="auto">
            <a:xfrm flipH="1">
              <a:off x="12555538" y="5875338"/>
              <a:ext cx="44450" cy="33178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1" name="AutoShape 4"/>
            <p:cNvSpPr>
              <a:spLocks noChangeArrowheads="1"/>
            </p:cNvSpPr>
            <p:nvPr/>
          </p:nvSpPr>
          <p:spPr bwMode="auto">
            <a:xfrm>
              <a:off x="10561638" y="8323263"/>
              <a:ext cx="1416050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</a:t>
              </a:r>
            </a:p>
          </p:txBody>
        </p:sp>
        <p:sp>
          <p:nvSpPr>
            <p:cNvPr id="452" name="AutoShape 5"/>
            <p:cNvSpPr>
              <a:spLocks noChangeArrowheads="1"/>
            </p:cNvSpPr>
            <p:nvPr/>
          </p:nvSpPr>
          <p:spPr bwMode="auto">
            <a:xfrm>
              <a:off x="11418888" y="8323263"/>
              <a:ext cx="1727200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66FF99"/>
                </a:gs>
                <a:gs pos="100000">
                  <a:srgbClr val="00CC00">
                    <a:alpha val="73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JGN2</a:t>
              </a:r>
            </a:p>
          </p:txBody>
        </p:sp>
        <p:sp>
          <p:nvSpPr>
            <p:cNvPr id="453" name="Line 22"/>
            <p:cNvSpPr>
              <a:spLocks noChangeShapeType="1"/>
            </p:cNvSpPr>
            <p:nvPr/>
          </p:nvSpPr>
          <p:spPr bwMode="auto">
            <a:xfrm flipH="1">
              <a:off x="10961688" y="5946775"/>
              <a:ext cx="47625" cy="3246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4" name="Line 24"/>
            <p:cNvSpPr>
              <a:spLocks noChangeShapeType="1"/>
            </p:cNvSpPr>
            <p:nvPr/>
          </p:nvSpPr>
          <p:spPr bwMode="auto">
            <a:xfrm flipH="1">
              <a:off x="18060988" y="6280150"/>
              <a:ext cx="47625" cy="2906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5" name="Line 23"/>
            <p:cNvSpPr>
              <a:spLocks noChangeShapeType="1"/>
            </p:cNvSpPr>
            <p:nvPr/>
          </p:nvSpPr>
          <p:spPr bwMode="auto">
            <a:xfrm flipH="1">
              <a:off x="15409863" y="5730875"/>
              <a:ext cx="44450" cy="3455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6" name="Text Box 26"/>
            <p:cNvSpPr txBox="1">
              <a:spLocks noChangeArrowheads="1"/>
            </p:cNvSpPr>
            <p:nvPr/>
          </p:nvSpPr>
          <p:spPr bwMode="auto">
            <a:xfrm>
              <a:off x="14771688" y="9186863"/>
              <a:ext cx="19272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Y2010 (Next Generation)</a:t>
              </a:r>
            </a:p>
          </p:txBody>
        </p:sp>
        <p:sp>
          <p:nvSpPr>
            <p:cNvPr id="457" name="Text Box 27"/>
            <p:cNvSpPr txBox="1">
              <a:spLocks noChangeArrowheads="1"/>
            </p:cNvSpPr>
            <p:nvPr/>
          </p:nvSpPr>
          <p:spPr bwMode="auto">
            <a:xfrm>
              <a:off x="17467263" y="9186863"/>
              <a:ext cx="19685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Y2015 (New Generation)</a:t>
              </a:r>
            </a:p>
          </p:txBody>
        </p:sp>
        <p:sp>
          <p:nvSpPr>
            <p:cNvPr id="458" name="Line 29"/>
            <p:cNvSpPr>
              <a:spLocks noChangeShapeType="1"/>
            </p:cNvSpPr>
            <p:nvPr/>
          </p:nvSpPr>
          <p:spPr bwMode="auto">
            <a:xfrm>
              <a:off x="10456863" y="9186863"/>
              <a:ext cx="9632950" cy="3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9" name="Line 21"/>
            <p:cNvSpPr>
              <a:spLocks noChangeShapeType="1"/>
            </p:cNvSpPr>
            <p:nvPr/>
          </p:nvSpPr>
          <p:spPr bwMode="auto">
            <a:xfrm>
              <a:off x="10507663" y="9450388"/>
              <a:ext cx="950595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60" name="AutoShape 22"/>
            <p:cNvSpPr>
              <a:spLocks noChangeArrowheads="1"/>
            </p:cNvSpPr>
            <p:nvPr/>
          </p:nvSpPr>
          <p:spPr bwMode="auto">
            <a:xfrm>
              <a:off x="107299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Current Network</a:t>
              </a:r>
            </a:p>
          </p:txBody>
        </p:sp>
        <p:sp>
          <p:nvSpPr>
            <p:cNvPr id="461" name="AutoShape 23"/>
            <p:cNvSpPr>
              <a:spLocks noChangeArrowheads="1"/>
            </p:cNvSpPr>
            <p:nvPr/>
          </p:nvSpPr>
          <p:spPr bwMode="auto">
            <a:xfrm>
              <a:off x="140065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Next Generation Network</a:t>
              </a:r>
            </a:p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(NXGN)</a:t>
              </a:r>
            </a:p>
          </p:txBody>
        </p:sp>
        <p:sp>
          <p:nvSpPr>
            <p:cNvPr id="462" name="AutoShape 24"/>
            <p:cNvSpPr>
              <a:spLocks noChangeArrowheads="1"/>
            </p:cNvSpPr>
            <p:nvPr/>
          </p:nvSpPr>
          <p:spPr bwMode="auto">
            <a:xfrm>
              <a:off x="172831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New Generation Network</a:t>
              </a:r>
            </a:p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(NWGN)</a:t>
              </a:r>
            </a:p>
          </p:txBody>
        </p:sp>
        <p:sp>
          <p:nvSpPr>
            <p:cNvPr id="463" name="AutoShape 25"/>
            <p:cNvSpPr>
              <a:spLocks noChangeArrowheads="1"/>
            </p:cNvSpPr>
            <p:nvPr/>
          </p:nvSpPr>
          <p:spPr bwMode="auto">
            <a:xfrm>
              <a:off x="13457238" y="9448800"/>
              <a:ext cx="390525" cy="4333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464" name="AutoShape 26"/>
            <p:cNvSpPr>
              <a:spLocks noChangeArrowheads="1"/>
            </p:cNvSpPr>
            <p:nvPr/>
          </p:nvSpPr>
          <p:spPr bwMode="auto">
            <a:xfrm>
              <a:off x="16737013" y="9448800"/>
              <a:ext cx="390525" cy="4333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465" name="Line 27"/>
            <p:cNvSpPr>
              <a:spLocks noChangeShapeType="1"/>
            </p:cNvSpPr>
            <p:nvPr/>
          </p:nvSpPr>
          <p:spPr bwMode="auto">
            <a:xfrm>
              <a:off x="10571163" y="9953625"/>
              <a:ext cx="944245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466" name="Picture 28" descr="CW9000_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607088" y="8058150"/>
              <a:ext cx="314325" cy="1952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67" name="テキスト ボックス 3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270538" y="7410450"/>
              <a:ext cx="2012950" cy="41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8" name="Text Box 31"/>
            <p:cNvSpPr txBox="1">
              <a:spLocks noChangeArrowheads="1"/>
            </p:cNvSpPr>
            <p:nvPr/>
          </p:nvSpPr>
          <p:spPr bwMode="auto">
            <a:xfrm>
              <a:off x="18267363" y="7318375"/>
              <a:ext cx="21050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/>
                <a:t>Collaboration of Industry, Academia and Government</a:t>
              </a:r>
            </a:p>
          </p:txBody>
        </p:sp>
        <p:pic>
          <p:nvPicPr>
            <p:cNvPr id="469" name="テキスト ボックス 3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359438" y="6089650"/>
              <a:ext cx="1924050" cy="43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0" name="Text Box 34"/>
            <p:cNvSpPr txBox="1">
              <a:spLocks noChangeArrowheads="1"/>
            </p:cNvSpPr>
            <p:nvPr/>
          </p:nvSpPr>
          <p:spPr bwMode="auto">
            <a:xfrm>
              <a:off x="18343563" y="6069013"/>
              <a:ext cx="19558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/>
                <a:t>International Competition and Collaboration</a:t>
              </a:r>
            </a:p>
          </p:txBody>
        </p:sp>
        <p:sp>
          <p:nvSpPr>
            <p:cNvPr id="471" name="Text Box 36"/>
            <p:cNvSpPr txBox="1">
              <a:spLocks noChangeArrowheads="1"/>
            </p:cNvSpPr>
            <p:nvPr/>
          </p:nvSpPr>
          <p:spPr bwMode="auto">
            <a:xfrm>
              <a:off x="18924588" y="6669088"/>
              <a:ext cx="12319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US (FIND, etc.)</a:t>
              </a:r>
            </a:p>
          </p:txBody>
        </p:sp>
        <p:sp>
          <p:nvSpPr>
            <p:cNvPr id="472" name="Text Box 37"/>
            <p:cNvSpPr txBox="1">
              <a:spLocks noChangeArrowheads="1"/>
            </p:cNvSpPr>
            <p:nvPr/>
          </p:nvSpPr>
          <p:spPr bwMode="auto">
            <a:xfrm>
              <a:off x="18924588" y="6873875"/>
              <a:ext cx="12319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EU (FP7, etc.)</a:t>
              </a:r>
            </a:p>
          </p:txBody>
        </p:sp>
        <p:pic>
          <p:nvPicPr>
            <p:cNvPr id="473" name="Picture 2" descr="http://www.gaitame-ax.co.jp/html/fxtky/image/euf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762663" y="6943725"/>
              <a:ext cx="234950" cy="13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4" name="Picture 4" descr="http://www.gaitame-ax.co.jp/html/fxtky/image/amf.gif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8762663" y="6727825"/>
              <a:ext cx="238125" cy="138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5" name="Picture 6" descr="中国国旗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8762663" y="7159625"/>
              <a:ext cx="234950" cy="141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6" name="Picture 8" descr="http://www.koreanculture.jp/0412img/korea_09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8997613" y="7159625"/>
              <a:ext cx="234950" cy="153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7" name="Text Box 42"/>
            <p:cNvSpPr txBox="1">
              <a:spLocks noChangeArrowheads="1"/>
            </p:cNvSpPr>
            <p:nvPr/>
          </p:nvSpPr>
          <p:spPr bwMode="auto">
            <a:xfrm>
              <a:off x="19162713" y="7102475"/>
              <a:ext cx="7048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Asia</a:t>
              </a:r>
            </a:p>
          </p:txBody>
        </p:sp>
        <p:sp>
          <p:nvSpPr>
            <p:cNvPr id="478" name="Text Box 45"/>
            <p:cNvSpPr txBox="1">
              <a:spLocks noChangeArrowheads="1"/>
            </p:cNvSpPr>
            <p:nvPr/>
          </p:nvSpPr>
          <p:spPr bwMode="auto">
            <a:xfrm>
              <a:off x="18911888" y="7986713"/>
              <a:ext cx="11779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800"/>
                <a:t>NWGN Promotion Forum</a:t>
              </a:r>
            </a:p>
          </p:txBody>
        </p:sp>
        <p:sp>
          <p:nvSpPr>
            <p:cNvPr id="479" name="Text Box 26"/>
            <p:cNvSpPr txBox="1">
              <a:spLocks noChangeArrowheads="1"/>
            </p:cNvSpPr>
            <p:nvPr/>
          </p:nvSpPr>
          <p:spPr bwMode="auto">
            <a:xfrm>
              <a:off x="12206288" y="9186863"/>
              <a:ext cx="7874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Now</a:t>
              </a:r>
            </a:p>
          </p:txBody>
        </p:sp>
        <p:sp>
          <p:nvSpPr>
            <p:cNvPr id="480" name="Text Box 26"/>
            <p:cNvSpPr txBox="1">
              <a:spLocks noChangeArrowheads="1"/>
            </p:cNvSpPr>
            <p:nvPr/>
          </p:nvSpPr>
          <p:spPr bwMode="auto">
            <a:xfrm>
              <a:off x="10567988" y="9186863"/>
              <a:ext cx="7461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Before</a:t>
              </a:r>
            </a:p>
          </p:txBody>
        </p:sp>
        <p:sp>
          <p:nvSpPr>
            <p:cNvPr id="481" name="AutoShape 51"/>
            <p:cNvSpPr>
              <a:spLocks noChangeArrowheads="1"/>
            </p:cNvSpPr>
            <p:nvPr/>
          </p:nvSpPr>
          <p:spPr bwMode="auto">
            <a:xfrm>
              <a:off x="12650788" y="8323263"/>
              <a:ext cx="4162425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0000FF">
                    <a:alpha val="74001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JGN2plus</a:t>
              </a:r>
            </a:p>
          </p:txBody>
        </p:sp>
        <p:sp>
          <p:nvSpPr>
            <p:cNvPr id="482" name="AutoShape 64"/>
            <p:cNvSpPr>
              <a:spLocks noChangeArrowheads="1"/>
            </p:cNvSpPr>
            <p:nvPr/>
          </p:nvSpPr>
          <p:spPr bwMode="auto">
            <a:xfrm>
              <a:off x="16321088" y="8323263"/>
              <a:ext cx="3844925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FFCCFF"/>
                </a:gs>
                <a:gs pos="100000">
                  <a:srgbClr val="FF33CC">
                    <a:alpha val="62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Toward the New Testbed</a:t>
              </a:r>
            </a:p>
          </p:txBody>
        </p:sp>
        <p:sp>
          <p:nvSpPr>
            <p:cNvPr id="483" name="AutoShape 12"/>
            <p:cNvSpPr>
              <a:spLocks noChangeArrowheads="1"/>
            </p:cNvSpPr>
            <p:nvPr/>
          </p:nvSpPr>
          <p:spPr bwMode="auto">
            <a:xfrm>
              <a:off x="12377738" y="7097713"/>
              <a:ext cx="3454400" cy="1512887"/>
            </a:xfrm>
            <a:prstGeom prst="cloudCallout">
              <a:avLst>
                <a:gd name="adj1" fmla="val -10694"/>
                <a:gd name="adj2" fmla="val 19241"/>
              </a:avLst>
            </a:prstGeom>
            <a:solidFill>
              <a:srgbClr val="8AC6CD"/>
            </a:solidFill>
            <a:ln w="6350">
              <a:solidFill>
                <a:srgbClr val="7575D1"/>
              </a:solidFill>
              <a:round/>
              <a:headEnd/>
              <a:tailEnd/>
            </a:ln>
            <a:effectLst>
              <a:outerShdw dist="107763" dir="2700000" algn="ctr" rotWithShape="0">
                <a:schemeClr val="tx1">
                  <a:alpha val="50000"/>
                </a:schemeClr>
              </a:outerShdw>
            </a:effectLst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484" name="AutoShape 12"/>
            <p:cNvSpPr>
              <a:spLocks noChangeArrowheads="1"/>
            </p:cNvSpPr>
            <p:nvPr/>
          </p:nvSpPr>
          <p:spPr bwMode="auto">
            <a:xfrm>
              <a:off x="17340263" y="4454525"/>
              <a:ext cx="2825750" cy="1565275"/>
            </a:xfrm>
            <a:prstGeom prst="cloudCallout">
              <a:avLst>
                <a:gd name="adj1" fmla="val 31384"/>
                <a:gd name="adj2" fmla="val 20370"/>
              </a:avLst>
            </a:prstGeom>
            <a:gradFill rotWithShape="1">
              <a:gsLst>
                <a:gs pos="0">
                  <a:srgbClr val="F7DDF3"/>
                </a:gs>
                <a:gs pos="100000">
                  <a:srgbClr val="E10DD2"/>
                </a:gs>
              </a:gsLst>
              <a:lin ang="2700000" scaled="1"/>
            </a:gradFill>
            <a:ln w="6350">
              <a:solidFill>
                <a:srgbClr val="FF00FF"/>
              </a:solidFill>
              <a:round/>
              <a:headEnd/>
              <a:tailEnd/>
            </a:ln>
            <a:effectLst>
              <a:outerShdw dist="119812" dir="3479677" algn="ctr" rotWithShape="0">
                <a:schemeClr val="tx1">
                  <a:alpha val="50000"/>
                </a:schemeClr>
              </a:outerShdw>
            </a:effectLst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485" name="Rectangle 53"/>
            <p:cNvSpPr>
              <a:spLocks noChangeArrowheads="1"/>
            </p:cNvSpPr>
            <p:nvPr/>
          </p:nvSpPr>
          <p:spPr bwMode="auto">
            <a:xfrm>
              <a:off x="17670463" y="4883150"/>
              <a:ext cx="2486025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800" b="1" i="1">
                  <a:solidFill>
                    <a:srgbClr val="5F5F5F"/>
                  </a:solidFill>
                </a:rPr>
                <a:t>New Generation NW</a:t>
              </a:r>
            </a:p>
            <a:p>
              <a:pPr algn="ctr"/>
              <a:r>
                <a:rPr kumimoji="0" lang="en-US" altLang="ja-JP" sz="1800" b="1" i="1">
                  <a:solidFill>
                    <a:srgbClr val="5F5F5F"/>
                  </a:solidFill>
                </a:rPr>
                <a:t>(NWGN)</a:t>
              </a:r>
            </a:p>
          </p:txBody>
        </p:sp>
        <p:sp>
          <p:nvSpPr>
            <p:cNvPr id="486" name=" 3"/>
            <p:cNvSpPr>
              <a:spLocks noChangeArrowheads="1"/>
            </p:cNvSpPr>
            <p:nvPr/>
          </p:nvSpPr>
          <p:spPr bwMode="auto">
            <a:xfrm rot="435680">
              <a:off x="13355638" y="4424363"/>
              <a:ext cx="4425950" cy="3163887"/>
            </a:xfrm>
            <a:custGeom>
              <a:avLst/>
              <a:gdLst>
                <a:gd name="T0" fmla="*/ 0 w 4140328"/>
                <a:gd name="T1" fmla="*/ 3163888 h 2652993"/>
                <a:gd name="T2" fmla="*/ 3650627 w 4140328"/>
                <a:gd name="T3" fmla="*/ 0 h 2652993"/>
                <a:gd name="T4" fmla="*/ 4394200 w 4140328"/>
                <a:gd name="T5" fmla="*/ 632778 h 2652993"/>
                <a:gd name="T6" fmla="*/ 3809251 w 4140328"/>
                <a:gd name="T7" fmla="*/ 1581945 h 2652993"/>
                <a:gd name="T8" fmla="*/ 5898240 60000 65536"/>
                <a:gd name="T9" fmla="*/ 17694720 60000 65536"/>
                <a:gd name="T10" fmla="*/ 0 60000 65536"/>
                <a:gd name="T11" fmla="*/ 5898240 60000 65536"/>
                <a:gd name="T12" fmla="*/ 0 w 4140328"/>
                <a:gd name="T13" fmla="*/ 0 h 2652993"/>
                <a:gd name="T14" fmla="*/ 4140328 w 4140328"/>
                <a:gd name="T15" fmla="*/ 2652993 h 26529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0328" h="2652993">
                  <a:moveTo>
                    <a:pt x="0" y="2652993"/>
                  </a:moveTo>
                  <a:cubicBezTo>
                    <a:pt x="460037" y="1473885"/>
                    <a:pt x="1619063" y="700095"/>
                    <a:pt x="3477080" y="331624"/>
                  </a:cubicBezTo>
                  <a:lnTo>
                    <a:pt x="3439715" y="0"/>
                  </a:lnTo>
                  <a:lnTo>
                    <a:pt x="4140328" y="530599"/>
                  </a:lnTo>
                  <a:lnTo>
                    <a:pt x="3589175" y="1326497"/>
                  </a:lnTo>
                  <a:lnTo>
                    <a:pt x="3551810" y="994872"/>
                  </a:lnTo>
                  <a:cubicBezTo>
                    <a:pt x="1873991" y="1142261"/>
                    <a:pt x="690055" y="1694968"/>
                    <a:pt x="0" y="2652993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noFill/>
              <a:miter lim="800000"/>
              <a:headEnd/>
              <a:tailEnd/>
            </a:ln>
            <a:effectLst>
              <a:outerShdw blurRad="63500" dist="23000" dir="5400000" sx="94000" sy="94000" rotWithShape="0">
                <a:srgbClr val="000000">
                  <a:alpha val="34998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487" name="Rectangle 63"/>
            <p:cNvSpPr>
              <a:spLocks noChangeArrowheads="1"/>
            </p:cNvSpPr>
            <p:nvPr/>
          </p:nvSpPr>
          <p:spPr bwMode="auto">
            <a:xfrm rot="21135210">
              <a:off x="14333538" y="5800725"/>
              <a:ext cx="3365500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400">
                  <a:solidFill>
                    <a:srgbClr val="FF0000"/>
                  </a:solidFill>
                </a:rPr>
                <a:t>Activities toward NWGN</a:t>
              </a:r>
            </a:p>
          </p:txBody>
        </p:sp>
        <p:sp>
          <p:nvSpPr>
            <p:cNvPr id="488" name="AutoShape 67" descr="右上がり対角線 (太)"/>
            <p:cNvSpPr>
              <a:spLocks/>
            </p:cNvSpPr>
            <p:nvPr/>
          </p:nvSpPr>
          <p:spPr bwMode="auto">
            <a:xfrm>
              <a:off x="12441238" y="6311900"/>
              <a:ext cx="4714875" cy="500063"/>
            </a:xfrm>
            <a:prstGeom prst="borderCallout2">
              <a:avLst>
                <a:gd name="adj1" fmla="val 5880"/>
                <a:gd name="adj2" fmla="val 101764"/>
                <a:gd name="adj3" fmla="val 5880"/>
                <a:gd name="adj4" fmla="val 101764"/>
                <a:gd name="adj5" fmla="val 301"/>
                <a:gd name="adj6" fmla="val 96685"/>
              </a:avLst>
            </a:prstGeom>
            <a:solidFill>
              <a:srgbClr val="FF0000">
                <a:alpha val="49000"/>
              </a:srgbClr>
            </a:soli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tIns="72000">
              <a:prstTxWarp prst="textNoShape">
                <a:avLst/>
              </a:prstTxWarp>
            </a:bodyPr>
            <a:lstStyle/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400" b="1" dirty="0">
                  <a:solidFill>
                    <a:srgbClr val="FFFFFF"/>
                  </a:solidFill>
                </a:rPr>
                <a:t>Service Platform Advanced Research Center</a:t>
              </a:r>
            </a:p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400" b="1" u="sng" dirty="0">
                  <a:solidFill>
                    <a:srgbClr val="FFFFFF"/>
                  </a:solidFill>
                </a:rPr>
                <a:t>R&amp;D of NWGN Service Middleware</a:t>
              </a:r>
            </a:p>
          </p:txBody>
        </p:sp>
        <p:sp>
          <p:nvSpPr>
            <p:cNvPr id="489" name="円/楕円 69"/>
            <p:cNvSpPr/>
            <p:nvPr/>
          </p:nvSpPr>
          <p:spPr bwMode="auto">
            <a:xfrm>
              <a:off x="14401677" y="6026955"/>
              <a:ext cx="184951" cy="171645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0" name="円/楕円 71"/>
            <p:cNvSpPr/>
            <p:nvPr/>
          </p:nvSpPr>
          <p:spPr bwMode="auto">
            <a:xfrm>
              <a:off x="15329563" y="5598327"/>
              <a:ext cx="254978" cy="24123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1" name="山形 72"/>
            <p:cNvSpPr>
              <a:spLocks noChangeArrowheads="1"/>
            </p:cNvSpPr>
            <p:nvPr/>
          </p:nvSpPr>
          <p:spPr bwMode="auto">
            <a:xfrm>
              <a:off x="10879138" y="6021388"/>
              <a:ext cx="3413125" cy="274637"/>
            </a:xfrm>
            <a:prstGeom prst="chevron">
              <a:avLst>
                <a:gd name="adj" fmla="val 38012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Re-design of NWGN from scratch</a:t>
              </a:r>
            </a:p>
          </p:txBody>
        </p:sp>
        <p:sp>
          <p:nvSpPr>
            <p:cNvPr id="492" name="山形 73"/>
            <p:cNvSpPr>
              <a:spLocks noChangeArrowheads="1"/>
            </p:cNvSpPr>
            <p:nvPr/>
          </p:nvSpPr>
          <p:spPr bwMode="auto">
            <a:xfrm>
              <a:off x="11377613" y="5518150"/>
              <a:ext cx="3762375" cy="423863"/>
            </a:xfrm>
            <a:prstGeom prst="chevron">
              <a:avLst>
                <a:gd name="adj" fmla="val 24337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 dirty="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Strategic advancement of R&amp;D by collaboration of industry, academia and government</a:t>
              </a:r>
            </a:p>
          </p:txBody>
        </p:sp>
        <p:sp>
          <p:nvSpPr>
            <p:cNvPr id="493" name="AutoShape 13"/>
            <p:cNvSpPr>
              <a:spLocks noChangeArrowheads="1"/>
            </p:cNvSpPr>
            <p:nvPr/>
          </p:nvSpPr>
          <p:spPr bwMode="auto">
            <a:xfrm>
              <a:off x="10707688" y="6597650"/>
              <a:ext cx="2124075" cy="749300"/>
            </a:xfrm>
            <a:prstGeom prst="cloudCallout">
              <a:avLst>
                <a:gd name="adj1" fmla="val -20255"/>
                <a:gd name="adj2" fmla="val 30083"/>
              </a:avLst>
            </a:prstGeom>
            <a:gradFill rotWithShape="1">
              <a:gsLst>
                <a:gs pos="0">
                  <a:srgbClr val="C9B5E8"/>
                </a:gs>
                <a:gs pos="35001">
                  <a:srgbClr val="D9CBEE"/>
                </a:gs>
                <a:gs pos="100000">
                  <a:srgbClr val="F0EAF9"/>
                </a:gs>
              </a:gsLst>
              <a:lin ang="16200000" scaled="1"/>
            </a:gradFill>
            <a:ln w="9525">
              <a:solidFill>
                <a:srgbClr val="7D60A0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494" name="フリーフォーム 79"/>
            <p:cNvSpPr/>
            <p:nvPr/>
          </p:nvSpPr>
          <p:spPr bwMode="auto">
            <a:xfrm>
              <a:off x="10710863" y="6526213"/>
              <a:ext cx="7381875" cy="2143125"/>
            </a:xfrm>
            <a:custGeom>
              <a:avLst/>
              <a:gdLst>
                <a:gd name="connsiteX0" fmla="*/ 0 w 7777018"/>
                <a:gd name="connsiteY0" fmla="*/ 2863273 h 2866352"/>
                <a:gd name="connsiteX1" fmla="*/ 969818 w 7777018"/>
                <a:gd name="connsiteY1" fmla="*/ 2817091 h 2866352"/>
                <a:gd name="connsiteX2" fmla="*/ 2189018 w 7777018"/>
                <a:gd name="connsiteY2" fmla="*/ 2567709 h 2866352"/>
                <a:gd name="connsiteX3" fmla="*/ 3786909 w 7777018"/>
                <a:gd name="connsiteY3" fmla="*/ 2124364 h 2866352"/>
                <a:gd name="connsiteX4" fmla="*/ 4738255 w 7777018"/>
                <a:gd name="connsiteY4" fmla="*/ 1874982 h 2866352"/>
                <a:gd name="connsiteX5" fmla="*/ 6049818 w 7777018"/>
                <a:gd name="connsiteY5" fmla="*/ 1209964 h 2866352"/>
                <a:gd name="connsiteX6" fmla="*/ 7361382 w 7777018"/>
                <a:gd name="connsiteY6" fmla="*/ 332509 h 2866352"/>
                <a:gd name="connsiteX7" fmla="*/ 7777018 w 7777018"/>
                <a:gd name="connsiteY7" fmla="*/ 0 h 286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7018" h="2866352">
                  <a:moveTo>
                    <a:pt x="0" y="2863273"/>
                  </a:moveTo>
                  <a:cubicBezTo>
                    <a:pt x="302491" y="2864812"/>
                    <a:pt x="604982" y="2866352"/>
                    <a:pt x="969818" y="2817091"/>
                  </a:cubicBezTo>
                  <a:cubicBezTo>
                    <a:pt x="1334654" y="2767830"/>
                    <a:pt x="1719503" y="2683164"/>
                    <a:pt x="2189018" y="2567709"/>
                  </a:cubicBezTo>
                  <a:cubicBezTo>
                    <a:pt x="2658533" y="2452255"/>
                    <a:pt x="3786909" y="2124364"/>
                    <a:pt x="3786909" y="2124364"/>
                  </a:cubicBezTo>
                  <a:cubicBezTo>
                    <a:pt x="4211782" y="2008910"/>
                    <a:pt x="4361103" y="2027382"/>
                    <a:pt x="4738255" y="1874982"/>
                  </a:cubicBezTo>
                  <a:cubicBezTo>
                    <a:pt x="5115407" y="1722582"/>
                    <a:pt x="5612630" y="1467043"/>
                    <a:pt x="6049818" y="1209964"/>
                  </a:cubicBezTo>
                  <a:cubicBezTo>
                    <a:pt x="6487006" y="952885"/>
                    <a:pt x="7073515" y="534170"/>
                    <a:pt x="7361382" y="332509"/>
                  </a:cubicBezTo>
                  <a:cubicBezTo>
                    <a:pt x="7649249" y="130848"/>
                    <a:pt x="7713133" y="65424"/>
                    <a:pt x="7777018" y="0"/>
                  </a:cubicBezTo>
                </a:path>
              </a:pathLst>
            </a:custGeom>
            <a:ln w="127000">
              <a:solidFill>
                <a:srgbClr val="92D05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495" name="正方形/長方形 41"/>
            <p:cNvSpPr>
              <a:spLocks noChangeArrowheads="1"/>
            </p:cNvSpPr>
            <p:nvPr/>
          </p:nvSpPr>
          <p:spPr bwMode="auto">
            <a:xfrm rot="20126212">
              <a:off x="14816138" y="7105650"/>
              <a:ext cx="1809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200" b="1">
                  <a:solidFill>
                    <a:srgbClr val="FF0066"/>
                  </a:solidFill>
                </a:rPr>
                <a:t>Social requirements for network</a:t>
              </a:r>
            </a:p>
          </p:txBody>
        </p:sp>
        <p:sp>
          <p:nvSpPr>
            <p:cNvPr id="496" name="AutoShape 12"/>
            <p:cNvSpPr>
              <a:spLocks noChangeArrowheads="1"/>
            </p:cNvSpPr>
            <p:nvPr/>
          </p:nvSpPr>
          <p:spPr bwMode="auto">
            <a:xfrm>
              <a:off x="16533813" y="7461250"/>
              <a:ext cx="1838325" cy="1223963"/>
            </a:xfrm>
            <a:prstGeom prst="cloudCallout">
              <a:avLst>
                <a:gd name="adj1" fmla="val -36000"/>
                <a:gd name="adj2" fmla="val 3954"/>
              </a:avLst>
            </a:prstGeom>
            <a:solidFill>
              <a:srgbClr val="D9D9D9"/>
            </a:solidFill>
            <a:ln w="6350">
              <a:solidFill>
                <a:srgbClr val="D99694"/>
              </a:solidFill>
              <a:prstDash val="dash"/>
              <a:round/>
              <a:headEnd/>
              <a:tailEnd/>
            </a:ln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/>
              <a:endParaRPr kumimoji="0" lang="ja-JP" altLang="en-US" sz="1200"/>
            </a:p>
          </p:txBody>
        </p:sp>
        <p:sp>
          <p:nvSpPr>
            <p:cNvPr id="497" name="正方形/長方形 41"/>
            <p:cNvSpPr>
              <a:spLocks noChangeArrowheads="1"/>
            </p:cNvSpPr>
            <p:nvPr/>
          </p:nvSpPr>
          <p:spPr bwMode="auto">
            <a:xfrm>
              <a:off x="16397288" y="6813550"/>
              <a:ext cx="1930400" cy="769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buFontTx/>
                <a:buChar char="-"/>
              </a:pPr>
              <a:r>
                <a:rPr kumimoji="0" lang="en-US" altLang="ja-JP" sz="1100"/>
                <a:t>High speed, Diversity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High availability &amp; quality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Secure, Energy saving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Action to unknown problem</a:t>
              </a:r>
            </a:p>
          </p:txBody>
        </p:sp>
        <p:sp>
          <p:nvSpPr>
            <p:cNvPr id="498" name="フリーフォーム 12"/>
            <p:cNvSpPr/>
            <p:nvPr/>
          </p:nvSpPr>
          <p:spPr>
            <a:xfrm>
              <a:off x="10790943" y="7955781"/>
              <a:ext cx="5897660" cy="406909"/>
            </a:xfrm>
            <a:custGeom>
              <a:avLst/>
              <a:gdLst>
                <a:gd name="connsiteX0" fmla="*/ 0 w 6945745"/>
                <a:gd name="connsiteY0" fmla="*/ 1089891 h 1089891"/>
                <a:gd name="connsiteX1" fmla="*/ 1681018 w 6945745"/>
                <a:gd name="connsiteY1" fmla="*/ 979055 h 1089891"/>
                <a:gd name="connsiteX2" fmla="*/ 3205018 w 6945745"/>
                <a:gd name="connsiteY2" fmla="*/ 535709 h 1089891"/>
                <a:gd name="connsiteX3" fmla="*/ 4969163 w 6945745"/>
                <a:gd name="connsiteY3" fmla="*/ 138546 h 1089891"/>
                <a:gd name="connsiteX4" fmla="*/ 6945745 w 6945745"/>
                <a:gd name="connsiteY4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5745" h="1089891">
                  <a:moveTo>
                    <a:pt x="0" y="1089891"/>
                  </a:moveTo>
                  <a:cubicBezTo>
                    <a:pt x="573424" y="1080655"/>
                    <a:pt x="1146848" y="1071419"/>
                    <a:pt x="1681018" y="979055"/>
                  </a:cubicBezTo>
                  <a:cubicBezTo>
                    <a:pt x="2215188" y="886691"/>
                    <a:pt x="2656994" y="675794"/>
                    <a:pt x="3205018" y="535709"/>
                  </a:cubicBezTo>
                  <a:cubicBezTo>
                    <a:pt x="3753042" y="395624"/>
                    <a:pt x="4345709" y="227831"/>
                    <a:pt x="4969163" y="138546"/>
                  </a:cubicBezTo>
                  <a:cubicBezTo>
                    <a:pt x="5592617" y="49261"/>
                    <a:pt x="6269181" y="24630"/>
                    <a:pt x="6945745" y="0"/>
                  </a:cubicBezTo>
                </a:path>
              </a:pathLst>
            </a:custGeom>
            <a:solidFill>
              <a:srgbClr val="C00000"/>
            </a:solidFill>
            <a:ln w="19050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499" name="AutoShape 11"/>
            <p:cNvSpPr>
              <a:spLocks noChangeArrowheads="1"/>
            </p:cNvSpPr>
            <p:nvPr/>
          </p:nvSpPr>
          <p:spPr bwMode="auto">
            <a:xfrm>
              <a:off x="10371138" y="8020050"/>
              <a:ext cx="942975" cy="649288"/>
            </a:xfrm>
            <a:prstGeom prst="cloudCallout">
              <a:avLst>
                <a:gd name="adj1" fmla="val 70773"/>
                <a:gd name="adj2" fmla="val -60023"/>
              </a:avLst>
            </a:prstGeom>
            <a:solidFill>
              <a:schemeClr val="accent1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PSTN</a:t>
              </a:r>
            </a:p>
          </p:txBody>
        </p:sp>
        <p:sp>
          <p:nvSpPr>
            <p:cNvPr id="500" name="AutoShape 14"/>
            <p:cNvSpPr>
              <a:spLocks noChangeArrowheads="1"/>
            </p:cNvSpPr>
            <p:nvPr/>
          </p:nvSpPr>
          <p:spPr bwMode="auto">
            <a:xfrm>
              <a:off x="11266488" y="7948613"/>
              <a:ext cx="901700" cy="647700"/>
            </a:xfrm>
            <a:prstGeom prst="cloudCallout">
              <a:avLst>
                <a:gd name="adj1" fmla="val -24181"/>
                <a:gd name="adj2" fmla="val -71569"/>
              </a:avLst>
            </a:prstGeom>
            <a:solidFill>
              <a:srgbClr val="CCFF99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Cellular</a:t>
              </a:r>
            </a:p>
          </p:txBody>
        </p:sp>
        <p:sp>
          <p:nvSpPr>
            <p:cNvPr id="501" name="AutoShape 13"/>
            <p:cNvSpPr>
              <a:spLocks noChangeArrowheads="1"/>
            </p:cNvSpPr>
            <p:nvPr/>
          </p:nvSpPr>
          <p:spPr bwMode="auto">
            <a:xfrm>
              <a:off x="10564813" y="7443788"/>
              <a:ext cx="1177925" cy="766762"/>
            </a:xfrm>
            <a:prstGeom prst="cloudCallout">
              <a:avLst>
                <a:gd name="adj1" fmla="val 32352"/>
                <a:gd name="adj2" fmla="val -1968"/>
              </a:avLst>
            </a:prstGeom>
            <a:solidFill>
              <a:srgbClr val="CCFFCC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Data NW</a:t>
              </a:r>
            </a:p>
          </p:txBody>
        </p:sp>
        <p:sp>
          <p:nvSpPr>
            <p:cNvPr id="502" name="正方形/長方形 81"/>
            <p:cNvSpPr>
              <a:spLocks noChangeArrowheads="1"/>
            </p:cNvSpPr>
            <p:nvPr/>
          </p:nvSpPr>
          <p:spPr bwMode="auto">
            <a:xfrm>
              <a:off x="10656888" y="6788150"/>
              <a:ext cx="215265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200"/>
                <a:t>Global Trend toward NWGN</a:t>
              </a:r>
            </a:p>
            <a:p>
              <a:pPr algn="ctr"/>
              <a:r>
                <a:rPr kumimoji="0" lang="en-US" altLang="ja-JP" sz="1200"/>
                <a:t>(FIND, FP7, etc.)</a:t>
              </a:r>
            </a:p>
          </p:txBody>
        </p:sp>
        <p:sp>
          <p:nvSpPr>
            <p:cNvPr id="503" name="AutoShape 17"/>
            <p:cNvSpPr>
              <a:spLocks noChangeArrowheads="1"/>
            </p:cNvSpPr>
            <p:nvPr/>
          </p:nvSpPr>
          <p:spPr bwMode="auto">
            <a:xfrm>
              <a:off x="12825413" y="7875588"/>
              <a:ext cx="1101725" cy="649287"/>
            </a:xfrm>
            <a:prstGeom prst="cloudCallout">
              <a:avLst>
                <a:gd name="adj1" fmla="val 59606"/>
                <a:gd name="adj2" fmla="val -19926"/>
              </a:avLst>
            </a:prstGeom>
            <a:solidFill>
              <a:srgbClr val="CCFF99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Cellular</a:t>
              </a:r>
            </a:p>
          </p:txBody>
        </p:sp>
        <p:sp>
          <p:nvSpPr>
            <p:cNvPr id="504" name="AutoShape 15"/>
            <p:cNvSpPr>
              <a:spLocks noChangeArrowheads="1"/>
            </p:cNvSpPr>
            <p:nvPr/>
          </p:nvSpPr>
          <p:spPr bwMode="auto">
            <a:xfrm>
              <a:off x="13685838" y="7875588"/>
              <a:ext cx="942975" cy="647700"/>
            </a:xfrm>
            <a:prstGeom prst="cloudCallout">
              <a:avLst>
                <a:gd name="adj1" fmla="val -20458"/>
                <a:gd name="adj2" fmla="val -57597"/>
              </a:avLst>
            </a:prstGeom>
            <a:solidFill>
              <a:schemeClr val="accent1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PSTN</a:t>
              </a:r>
            </a:p>
          </p:txBody>
        </p:sp>
        <p:sp>
          <p:nvSpPr>
            <p:cNvPr id="505" name="AutoShape 13"/>
            <p:cNvSpPr>
              <a:spLocks noChangeArrowheads="1"/>
            </p:cNvSpPr>
            <p:nvPr/>
          </p:nvSpPr>
          <p:spPr bwMode="auto">
            <a:xfrm>
              <a:off x="13031788" y="7454900"/>
              <a:ext cx="1838325" cy="647700"/>
            </a:xfrm>
            <a:prstGeom prst="cloudCallout">
              <a:avLst>
                <a:gd name="adj1" fmla="val -40856"/>
                <a:gd name="adj2" fmla="val -14704"/>
              </a:avLst>
            </a:prstGeom>
            <a:solidFill>
              <a:srgbClr val="CCFFCC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Internet</a:t>
              </a:r>
            </a:p>
          </p:txBody>
        </p:sp>
        <p:sp>
          <p:nvSpPr>
            <p:cNvPr id="506" name="爆発 2 70"/>
            <p:cNvSpPr/>
            <p:nvPr/>
          </p:nvSpPr>
          <p:spPr bwMode="auto">
            <a:xfrm>
              <a:off x="12895263" y="6970713"/>
              <a:ext cx="936625" cy="769937"/>
            </a:xfrm>
            <a:prstGeom prst="irregularSeal2">
              <a:avLst/>
            </a:prstGeom>
            <a:solidFill>
              <a:srgbClr val="FFFF99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solidFill>
                  <a:srgbClr val="FFFFFF"/>
                </a:solidFill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507" name="V 字形矢印 78"/>
            <p:cNvSpPr/>
            <p:nvPr/>
          </p:nvSpPr>
          <p:spPr bwMode="auto">
            <a:xfrm rot="1800000">
              <a:off x="12657138" y="6940550"/>
              <a:ext cx="542925" cy="31115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solidFill>
                  <a:srgbClr val="FFFFFF"/>
                </a:solidFill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508" name="円/楕円 84"/>
            <p:cNvSpPr/>
            <p:nvPr/>
          </p:nvSpPr>
          <p:spPr bwMode="auto">
            <a:xfrm>
              <a:off x="16115065" y="5241121"/>
              <a:ext cx="302036" cy="285752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9" name="山形 85"/>
            <p:cNvSpPr>
              <a:spLocks noChangeArrowheads="1"/>
            </p:cNvSpPr>
            <p:nvPr/>
          </p:nvSpPr>
          <p:spPr bwMode="auto">
            <a:xfrm>
              <a:off x="12234863" y="5168900"/>
              <a:ext cx="3762375" cy="271463"/>
            </a:xfrm>
            <a:prstGeom prst="chevron">
              <a:avLst>
                <a:gd name="adj" fmla="val 38000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Improvement of international competitiveness</a:t>
              </a:r>
            </a:p>
          </p:txBody>
        </p:sp>
        <p:sp>
          <p:nvSpPr>
            <p:cNvPr id="510" name="Rectangle 60"/>
            <p:cNvSpPr>
              <a:spLocks noChangeArrowheads="1"/>
            </p:cNvSpPr>
            <p:nvPr/>
          </p:nvSpPr>
          <p:spPr bwMode="auto">
            <a:xfrm>
              <a:off x="13447713" y="7102475"/>
              <a:ext cx="18700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000" b="1" i="1">
                  <a:solidFill>
                    <a:srgbClr val="5F5F5F"/>
                  </a:solidFill>
                </a:rPr>
                <a:t>Next Generation NW</a:t>
              </a:r>
            </a:p>
            <a:p>
              <a:pPr algn="ctr"/>
              <a:r>
                <a:rPr kumimoji="0" lang="en-US" altLang="ja-JP" sz="1000" b="1" i="1">
                  <a:solidFill>
                    <a:srgbClr val="5F5F5F"/>
                  </a:solidFill>
                </a:rPr>
                <a:t>(NXGN)</a:t>
              </a:r>
            </a:p>
          </p:txBody>
        </p:sp>
        <p:sp>
          <p:nvSpPr>
            <p:cNvPr id="511" name="テキスト ボックス 73"/>
            <p:cNvSpPr txBox="1">
              <a:spLocks noChangeArrowheads="1"/>
            </p:cNvSpPr>
            <p:nvPr/>
          </p:nvSpPr>
          <p:spPr bwMode="auto">
            <a:xfrm>
              <a:off x="16762413" y="7546975"/>
              <a:ext cx="1447800" cy="1077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 b="1"/>
                <a:t>Limit of existing technology</a:t>
              </a:r>
            </a:p>
            <a:p>
              <a:r>
                <a:rPr kumimoji="0" lang="en-US" altLang="ja-JP" sz="1000"/>
                <a:t>- Complexity by</a:t>
              </a:r>
            </a:p>
            <a:p>
              <a:r>
                <a:rPr kumimoji="0" lang="en-US" altLang="ja-JP" sz="1000"/>
                <a:t>  added functions</a:t>
              </a:r>
            </a:p>
            <a:p>
              <a:r>
                <a:rPr kumimoji="0" lang="en-US" altLang="ja-JP" sz="1000"/>
                <a:t>- Limit of performance</a:t>
              </a:r>
            </a:p>
            <a:p>
              <a:r>
                <a:rPr kumimoji="0" lang="en-US" altLang="ja-JP" sz="1000"/>
                <a:t>  improvement</a:t>
              </a:r>
            </a:p>
          </p:txBody>
        </p:sp>
        <p:sp>
          <p:nvSpPr>
            <p:cNvPr id="512" name="AutoShape 67" descr="右上がり対角線 (太)"/>
            <p:cNvSpPr>
              <a:spLocks/>
            </p:cNvSpPr>
            <p:nvPr/>
          </p:nvSpPr>
          <p:spPr bwMode="auto">
            <a:xfrm>
              <a:off x="11977688" y="4545013"/>
              <a:ext cx="5305425" cy="623887"/>
            </a:xfrm>
            <a:prstGeom prst="borderCallout2">
              <a:avLst>
                <a:gd name="adj1" fmla="val 5880"/>
                <a:gd name="adj2" fmla="val 101764"/>
                <a:gd name="adj3" fmla="val 5880"/>
                <a:gd name="adj4" fmla="val 101764"/>
                <a:gd name="adj5" fmla="val 301"/>
                <a:gd name="adj6" fmla="val 96685"/>
              </a:avLst>
            </a:prstGeom>
            <a:solidFill>
              <a:srgbClr val="FF0000">
                <a:alpha val="57000"/>
              </a:srgbClr>
            </a:soli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tIns="72000">
              <a:prstTxWarp prst="textNoShape">
                <a:avLst/>
              </a:prstTxWarp>
            </a:bodyPr>
            <a:lstStyle/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800" b="1" dirty="0">
                  <a:solidFill>
                    <a:schemeClr val="bg1"/>
                  </a:solidFill>
                </a:rPr>
                <a:t>NVLAB - Network Virtualization Research Lab</a:t>
              </a:r>
            </a:p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800" b="1" u="sng" dirty="0">
                  <a:solidFill>
                    <a:schemeClr val="bg1"/>
                  </a:solidFill>
                </a:rPr>
                <a:t>(</a:t>
              </a:r>
              <a:r>
                <a:rPr kumimoji="0" lang="en-US" altLang="ja-JP" sz="1800" b="1" u="sng" dirty="0" err="1">
                  <a:solidFill>
                    <a:schemeClr val="bg1"/>
                  </a:solidFill>
                </a:rPr>
                <a:t>UTokyo</a:t>
              </a:r>
              <a:r>
                <a:rPr kumimoji="0" lang="en-US" altLang="ja-JP" sz="1800" b="1" u="sng" dirty="0">
                  <a:solidFill>
                    <a:schemeClr val="bg1"/>
                  </a:solidFill>
                </a:rPr>
                <a:t> and  NICT)</a:t>
              </a:r>
            </a:p>
          </p:txBody>
        </p:sp>
        <p:sp>
          <p:nvSpPr>
            <p:cNvPr id="513" name="テキスト ボックス 68"/>
            <p:cNvSpPr txBox="1"/>
            <p:nvPr/>
          </p:nvSpPr>
          <p:spPr>
            <a:xfrm>
              <a:off x="11979275" y="4062413"/>
              <a:ext cx="5303838" cy="4000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2000" dirty="0"/>
                <a:t>AKARI Project</a:t>
              </a:r>
              <a:endParaRPr kumimoji="0" lang="ja-JP" altLang="en-US" sz="2000" dirty="0"/>
            </a:p>
          </p:txBody>
        </p:sp>
      </p:grpSp>
      <p:grpSp>
        <p:nvGrpSpPr>
          <p:cNvPr id="515" name="Group 514"/>
          <p:cNvGrpSpPr/>
          <p:nvPr/>
        </p:nvGrpSpPr>
        <p:grpSpPr>
          <a:xfrm>
            <a:off x="85725" y="941627"/>
            <a:ext cx="9058275" cy="5611571"/>
            <a:chOff x="10371138" y="3943624"/>
            <a:chExt cx="10001250" cy="6011589"/>
          </a:xfrm>
        </p:grpSpPr>
        <p:sp>
          <p:nvSpPr>
            <p:cNvPr id="516" name="Rectangle 515"/>
            <p:cNvSpPr>
              <a:spLocks noChangeArrowheads="1"/>
            </p:cNvSpPr>
            <p:nvPr/>
          </p:nvSpPr>
          <p:spPr bwMode="auto">
            <a:xfrm>
              <a:off x="10571163" y="9450388"/>
              <a:ext cx="9442450" cy="504825"/>
            </a:xfrm>
            <a:prstGeom prst="rect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517" name="Line 22"/>
            <p:cNvSpPr>
              <a:spLocks noChangeShapeType="1"/>
            </p:cNvSpPr>
            <p:nvPr/>
          </p:nvSpPr>
          <p:spPr bwMode="auto">
            <a:xfrm flipH="1">
              <a:off x="12555538" y="5875338"/>
              <a:ext cx="44450" cy="33178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8" name="AutoShape 4"/>
            <p:cNvSpPr>
              <a:spLocks noChangeArrowheads="1"/>
            </p:cNvSpPr>
            <p:nvPr/>
          </p:nvSpPr>
          <p:spPr bwMode="auto">
            <a:xfrm>
              <a:off x="10561638" y="8323263"/>
              <a:ext cx="1416050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</a:t>
              </a:r>
            </a:p>
          </p:txBody>
        </p:sp>
        <p:sp>
          <p:nvSpPr>
            <p:cNvPr id="519" name="AutoShape 5"/>
            <p:cNvSpPr>
              <a:spLocks noChangeArrowheads="1"/>
            </p:cNvSpPr>
            <p:nvPr/>
          </p:nvSpPr>
          <p:spPr bwMode="auto">
            <a:xfrm>
              <a:off x="11418888" y="8323263"/>
              <a:ext cx="1727200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66FF99"/>
                </a:gs>
                <a:gs pos="100000">
                  <a:srgbClr val="00CC00">
                    <a:alpha val="73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JGN2</a:t>
              </a:r>
            </a:p>
          </p:txBody>
        </p:sp>
        <p:sp>
          <p:nvSpPr>
            <p:cNvPr id="520" name="Line 22"/>
            <p:cNvSpPr>
              <a:spLocks noChangeShapeType="1"/>
            </p:cNvSpPr>
            <p:nvPr/>
          </p:nvSpPr>
          <p:spPr bwMode="auto">
            <a:xfrm flipH="1">
              <a:off x="10961688" y="5946775"/>
              <a:ext cx="47625" cy="3246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1" name="Line 24"/>
            <p:cNvSpPr>
              <a:spLocks noChangeShapeType="1"/>
            </p:cNvSpPr>
            <p:nvPr/>
          </p:nvSpPr>
          <p:spPr bwMode="auto">
            <a:xfrm flipH="1">
              <a:off x="18060988" y="6280150"/>
              <a:ext cx="47625" cy="2906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2" name="Line 23"/>
            <p:cNvSpPr>
              <a:spLocks noChangeShapeType="1"/>
            </p:cNvSpPr>
            <p:nvPr/>
          </p:nvSpPr>
          <p:spPr bwMode="auto">
            <a:xfrm flipH="1">
              <a:off x="15409863" y="5730875"/>
              <a:ext cx="44450" cy="3455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3" name="Text Box 26"/>
            <p:cNvSpPr txBox="1">
              <a:spLocks noChangeArrowheads="1"/>
            </p:cNvSpPr>
            <p:nvPr/>
          </p:nvSpPr>
          <p:spPr bwMode="auto">
            <a:xfrm>
              <a:off x="14771688" y="9186863"/>
              <a:ext cx="1927225" cy="296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Y2010 (Next Generation)</a:t>
              </a:r>
            </a:p>
          </p:txBody>
        </p:sp>
        <p:sp>
          <p:nvSpPr>
            <p:cNvPr id="524" name="Text Box 27"/>
            <p:cNvSpPr txBox="1">
              <a:spLocks noChangeArrowheads="1"/>
            </p:cNvSpPr>
            <p:nvPr/>
          </p:nvSpPr>
          <p:spPr bwMode="auto">
            <a:xfrm>
              <a:off x="17467263" y="9186863"/>
              <a:ext cx="1968500" cy="296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Y2015 (New Generation)</a:t>
              </a:r>
            </a:p>
          </p:txBody>
        </p:sp>
        <p:sp>
          <p:nvSpPr>
            <p:cNvPr id="525" name="Line 29"/>
            <p:cNvSpPr>
              <a:spLocks noChangeShapeType="1"/>
            </p:cNvSpPr>
            <p:nvPr/>
          </p:nvSpPr>
          <p:spPr bwMode="auto">
            <a:xfrm>
              <a:off x="10456863" y="9186863"/>
              <a:ext cx="9632950" cy="3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6" name="Line 21"/>
            <p:cNvSpPr>
              <a:spLocks noChangeShapeType="1"/>
            </p:cNvSpPr>
            <p:nvPr/>
          </p:nvSpPr>
          <p:spPr bwMode="auto">
            <a:xfrm>
              <a:off x="10507663" y="9450388"/>
              <a:ext cx="950595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7" name="AutoShape 22"/>
            <p:cNvSpPr>
              <a:spLocks noChangeArrowheads="1"/>
            </p:cNvSpPr>
            <p:nvPr/>
          </p:nvSpPr>
          <p:spPr bwMode="auto">
            <a:xfrm>
              <a:off x="107299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Current Network</a:t>
              </a:r>
            </a:p>
          </p:txBody>
        </p:sp>
        <p:sp>
          <p:nvSpPr>
            <p:cNvPr id="528" name="AutoShape 23"/>
            <p:cNvSpPr>
              <a:spLocks noChangeArrowheads="1"/>
            </p:cNvSpPr>
            <p:nvPr/>
          </p:nvSpPr>
          <p:spPr bwMode="auto">
            <a:xfrm>
              <a:off x="140065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Next Generation Network</a:t>
              </a:r>
            </a:p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(NXGN)</a:t>
              </a:r>
            </a:p>
          </p:txBody>
        </p:sp>
        <p:sp>
          <p:nvSpPr>
            <p:cNvPr id="529" name="AutoShape 24"/>
            <p:cNvSpPr>
              <a:spLocks noChangeArrowheads="1"/>
            </p:cNvSpPr>
            <p:nvPr/>
          </p:nvSpPr>
          <p:spPr bwMode="auto">
            <a:xfrm>
              <a:off x="17283113" y="9521825"/>
              <a:ext cx="2571750" cy="360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New Generation Network</a:t>
              </a:r>
            </a:p>
            <a:p>
              <a:pPr algn="ctr"/>
              <a:r>
                <a:rPr kumimoji="0" lang="en-US" altLang="ja-JP" sz="1200">
                  <a:solidFill>
                    <a:srgbClr val="111111"/>
                  </a:solidFill>
                </a:rPr>
                <a:t>(NWGN)</a:t>
              </a:r>
            </a:p>
          </p:txBody>
        </p:sp>
        <p:sp>
          <p:nvSpPr>
            <p:cNvPr id="530" name="AutoShape 25"/>
            <p:cNvSpPr>
              <a:spLocks noChangeArrowheads="1"/>
            </p:cNvSpPr>
            <p:nvPr/>
          </p:nvSpPr>
          <p:spPr bwMode="auto">
            <a:xfrm>
              <a:off x="13457238" y="9448800"/>
              <a:ext cx="390525" cy="4333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531" name="AutoShape 26"/>
            <p:cNvSpPr>
              <a:spLocks noChangeArrowheads="1"/>
            </p:cNvSpPr>
            <p:nvPr/>
          </p:nvSpPr>
          <p:spPr bwMode="auto">
            <a:xfrm>
              <a:off x="16737013" y="9448800"/>
              <a:ext cx="390525" cy="4333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kumimoji="0" lang="ja-JP" altLang="en-US" sz="1800"/>
            </a:p>
          </p:txBody>
        </p:sp>
        <p:sp>
          <p:nvSpPr>
            <p:cNvPr id="532" name="Line 27"/>
            <p:cNvSpPr>
              <a:spLocks noChangeShapeType="1"/>
            </p:cNvSpPr>
            <p:nvPr/>
          </p:nvSpPr>
          <p:spPr bwMode="auto">
            <a:xfrm>
              <a:off x="10571163" y="9953625"/>
              <a:ext cx="944245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533" name="Picture 532" descr="CW9000_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607088" y="8058150"/>
              <a:ext cx="314325" cy="1952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534" name="テキスト ボックス 3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270538" y="7410450"/>
              <a:ext cx="2012950" cy="41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5" name="Text Box 31"/>
            <p:cNvSpPr txBox="1">
              <a:spLocks noChangeArrowheads="1"/>
            </p:cNvSpPr>
            <p:nvPr/>
          </p:nvSpPr>
          <p:spPr bwMode="auto">
            <a:xfrm>
              <a:off x="18267363" y="7318374"/>
              <a:ext cx="2105025" cy="494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/>
                <a:t>Collaboration of Industry, Academia and Government</a:t>
              </a:r>
            </a:p>
          </p:txBody>
        </p:sp>
        <p:pic>
          <p:nvPicPr>
            <p:cNvPr id="536" name="テキスト ボックス 38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359438" y="6089650"/>
              <a:ext cx="1924050" cy="43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7" name="Text Box 34"/>
            <p:cNvSpPr txBox="1">
              <a:spLocks noChangeArrowheads="1"/>
            </p:cNvSpPr>
            <p:nvPr/>
          </p:nvSpPr>
          <p:spPr bwMode="auto">
            <a:xfrm>
              <a:off x="18343563" y="6069013"/>
              <a:ext cx="1955800" cy="494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/>
                <a:t>International Competition and Collaboration</a:t>
              </a:r>
            </a:p>
          </p:txBody>
        </p:sp>
        <p:sp>
          <p:nvSpPr>
            <p:cNvPr id="538" name="Text Box 36"/>
            <p:cNvSpPr txBox="1">
              <a:spLocks noChangeArrowheads="1"/>
            </p:cNvSpPr>
            <p:nvPr/>
          </p:nvSpPr>
          <p:spPr bwMode="auto">
            <a:xfrm>
              <a:off x="18924588" y="6669088"/>
              <a:ext cx="1231900" cy="263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US (FIND, etc.)</a:t>
              </a:r>
            </a:p>
          </p:txBody>
        </p:sp>
        <p:sp>
          <p:nvSpPr>
            <p:cNvPr id="539" name="Text Box 37"/>
            <p:cNvSpPr txBox="1">
              <a:spLocks noChangeArrowheads="1"/>
            </p:cNvSpPr>
            <p:nvPr/>
          </p:nvSpPr>
          <p:spPr bwMode="auto">
            <a:xfrm>
              <a:off x="18924588" y="6873875"/>
              <a:ext cx="1231900" cy="263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EU (FP7, etc.)</a:t>
              </a:r>
            </a:p>
          </p:txBody>
        </p:sp>
        <p:pic>
          <p:nvPicPr>
            <p:cNvPr id="540" name="Picture 539" descr="http://www.gaitame-ax.co.jp/html/fxtky/image/euf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762663" y="6943725"/>
              <a:ext cx="234950" cy="13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1" name="Picture 540" descr="http://www.gaitame-ax.co.jp/html/fxtky/image/amf.gif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8762663" y="6727825"/>
              <a:ext cx="238125" cy="138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" name="Picture 541" descr="中国国旗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8762663" y="7159625"/>
              <a:ext cx="234950" cy="141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3" name="Picture 542" descr="http://www.koreanculture.jp/0412img/korea_09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8997613" y="7159625"/>
              <a:ext cx="234950" cy="153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4" name="Text Box 42"/>
            <p:cNvSpPr txBox="1">
              <a:spLocks noChangeArrowheads="1"/>
            </p:cNvSpPr>
            <p:nvPr/>
          </p:nvSpPr>
          <p:spPr bwMode="auto">
            <a:xfrm>
              <a:off x="19162713" y="7102475"/>
              <a:ext cx="704850" cy="263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000"/>
                <a:t>Asia</a:t>
              </a:r>
            </a:p>
          </p:txBody>
        </p:sp>
        <p:sp>
          <p:nvSpPr>
            <p:cNvPr id="545" name="Text Box 45"/>
            <p:cNvSpPr txBox="1">
              <a:spLocks noChangeArrowheads="1"/>
            </p:cNvSpPr>
            <p:nvPr/>
          </p:nvSpPr>
          <p:spPr bwMode="auto">
            <a:xfrm>
              <a:off x="18911888" y="7986713"/>
              <a:ext cx="1177926" cy="36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800"/>
                <a:t>NWGN Promotion Forum</a:t>
              </a:r>
            </a:p>
          </p:txBody>
        </p:sp>
        <p:sp>
          <p:nvSpPr>
            <p:cNvPr id="546" name="Text Box 26"/>
            <p:cNvSpPr txBox="1">
              <a:spLocks noChangeArrowheads="1"/>
            </p:cNvSpPr>
            <p:nvPr/>
          </p:nvSpPr>
          <p:spPr bwMode="auto">
            <a:xfrm>
              <a:off x="12206288" y="9186863"/>
              <a:ext cx="787400" cy="296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Now</a:t>
              </a:r>
            </a:p>
          </p:txBody>
        </p:sp>
        <p:sp>
          <p:nvSpPr>
            <p:cNvPr id="547" name="Text Box 26"/>
            <p:cNvSpPr txBox="1">
              <a:spLocks noChangeArrowheads="1"/>
            </p:cNvSpPr>
            <p:nvPr/>
          </p:nvSpPr>
          <p:spPr bwMode="auto">
            <a:xfrm>
              <a:off x="10567988" y="9186863"/>
              <a:ext cx="746125" cy="296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en-US" altLang="ja-JP" sz="1200"/>
                <a:t>Before</a:t>
              </a:r>
            </a:p>
          </p:txBody>
        </p:sp>
        <p:sp>
          <p:nvSpPr>
            <p:cNvPr id="548" name="AutoShape 51"/>
            <p:cNvSpPr>
              <a:spLocks noChangeArrowheads="1"/>
            </p:cNvSpPr>
            <p:nvPr/>
          </p:nvSpPr>
          <p:spPr bwMode="auto">
            <a:xfrm>
              <a:off x="12650788" y="8323263"/>
              <a:ext cx="4162425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0000FF">
                    <a:alpha val="74001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JGN2plus</a:t>
              </a:r>
            </a:p>
          </p:txBody>
        </p:sp>
        <p:sp>
          <p:nvSpPr>
            <p:cNvPr id="549" name="AutoShape 64"/>
            <p:cNvSpPr>
              <a:spLocks noChangeArrowheads="1"/>
            </p:cNvSpPr>
            <p:nvPr/>
          </p:nvSpPr>
          <p:spPr bwMode="auto">
            <a:xfrm>
              <a:off x="16321088" y="8323263"/>
              <a:ext cx="3844925" cy="790575"/>
            </a:xfrm>
            <a:prstGeom prst="cube">
              <a:avLst>
                <a:gd name="adj" fmla="val 55009"/>
              </a:avLst>
            </a:prstGeom>
            <a:gradFill rotWithShape="1">
              <a:gsLst>
                <a:gs pos="0">
                  <a:srgbClr val="FFCCFF"/>
                </a:gs>
                <a:gs pos="100000">
                  <a:srgbClr val="FF33CC">
                    <a:alpha val="62000"/>
                  </a:srgb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800"/>
                <a:t>Toward the New Testbed</a:t>
              </a:r>
            </a:p>
          </p:txBody>
        </p:sp>
        <p:sp>
          <p:nvSpPr>
            <p:cNvPr id="550" name="AutoShape 12"/>
            <p:cNvSpPr>
              <a:spLocks noChangeArrowheads="1"/>
            </p:cNvSpPr>
            <p:nvPr/>
          </p:nvSpPr>
          <p:spPr bwMode="auto">
            <a:xfrm>
              <a:off x="12377738" y="7097713"/>
              <a:ext cx="3454400" cy="1512887"/>
            </a:xfrm>
            <a:prstGeom prst="cloudCallout">
              <a:avLst>
                <a:gd name="adj1" fmla="val -10694"/>
                <a:gd name="adj2" fmla="val 19241"/>
              </a:avLst>
            </a:prstGeom>
            <a:solidFill>
              <a:srgbClr val="8AC6CD"/>
            </a:solidFill>
            <a:ln w="6350">
              <a:solidFill>
                <a:srgbClr val="7575D1"/>
              </a:solidFill>
              <a:round/>
              <a:headEnd/>
              <a:tailEnd/>
            </a:ln>
            <a:effectLst>
              <a:outerShdw dist="107763" dir="2700000" algn="ctr" rotWithShape="0">
                <a:schemeClr val="tx1">
                  <a:alpha val="50000"/>
                </a:schemeClr>
              </a:outerShdw>
            </a:effectLst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551" name="AutoShape 12"/>
            <p:cNvSpPr>
              <a:spLocks noChangeArrowheads="1"/>
            </p:cNvSpPr>
            <p:nvPr/>
          </p:nvSpPr>
          <p:spPr bwMode="auto">
            <a:xfrm>
              <a:off x="17340263" y="4454525"/>
              <a:ext cx="2825750" cy="1565275"/>
            </a:xfrm>
            <a:prstGeom prst="cloudCallout">
              <a:avLst>
                <a:gd name="adj1" fmla="val 31384"/>
                <a:gd name="adj2" fmla="val 20370"/>
              </a:avLst>
            </a:prstGeom>
            <a:gradFill rotWithShape="1">
              <a:gsLst>
                <a:gs pos="0">
                  <a:srgbClr val="F7DDF3"/>
                </a:gs>
                <a:gs pos="100000">
                  <a:srgbClr val="E10DD2"/>
                </a:gs>
              </a:gsLst>
              <a:lin ang="2700000" scaled="1"/>
            </a:gradFill>
            <a:ln w="6350">
              <a:solidFill>
                <a:srgbClr val="FF00FF"/>
              </a:solidFill>
              <a:round/>
              <a:headEnd/>
              <a:tailEnd/>
            </a:ln>
            <a:effectLst>
              <a:outerShdw dist="119812" dir="3479677" algn="ctr" rotWithShape="0">
                <a:schemeClr val="tx1">
                  <a:alpha val="50000"/>
                </a:schemeClr>
              </a:outerShdw>
            </a:effectLst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552" name="Rectangle 551"/>
            <p:cNvSpPr>
              <a:spLocks noChangeArrowheads="1"/>
            </p:cNvSpPr>
            <p:nvPr/>
          </p:nvSpPr>
          <p:spPr bwMode="auto">
            <a:xfrm>
              <a:off x="17670463" y="4883150"/>
              <a:ext cx="2486025" cy="692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800" b="1" i="1" dirty="0">
                  <a:solidFill>
                    <a:srgbClr val="5F5F5F"/>
                  </a:solidFill>
                </a:rPr>
                <a:t>New Generation NW</a:t>
              </a:r>
            </a:p>
            <a:p>
              <a:pPr algn="ctr"/>
              <a:r>
                <a:rPr kumimoji="0" lang="en-US" altLang="ja-JP" sz="1800" b="1" i="1" dirty="0">
                  <a:solidFill>
                    <a:srgbClr val="5F5F5F"/>
                  </a:solidFill>
                </a:rPr>
                <a:t>(NWGN)</a:t>
              </a:r>
            </a:p>
          </p:txBody>
        </p:sp>
        <p:sp>
          <p:nvSpPr>
            <p:cNvPr id="553" name=" 3"/>
            <p:cNvSpPr>
              <a:spLocks noChangeArrowheads="1"/>
            </p:cNvSpPr>
            <p:nvPr/>
          </p:nvSpPr>
          <p:spPr bwMode="auto">
            <a:xfrm rot="435680">
              <a:off x="13355638" y="4424363"/>
              <a:ext cx="4425950" cy="3163887"/>
            </a:xfrm>
            <a:custGeom>
              <a:avLst/>
              <a:gdLst>
                <a:gd name="T0" fmla="*/ 0 w 4140328"/>
                <a:gd name="T1" fmla="*/ 3163888 h 2652993"/>
                <a:gd name="T2" fmla="*/ 3650627 w 4140328"/>
                <a:gd name="T3" fmla="*/ 0 h 2652993"/>
                <a:gd name="T4" fmla="*/ 4394200 w 4140328"/>
                <a:gd name="T5" fmla="*/ 632778 h 2652993"/>
                <a:gd name="T6" fmla="*/ 3809251 w 4140328"/>
                <a:gd name="T7" fmla="*/ 1581945 h 2652993"/>
                <a:gd name="T8" fmla="*/ 5898240 60000 65536"/>
                <a:gd name="T9" fmla="*/ 17694720 60000 65536"/>
                <a:gd name="T10" fmla="*/ 0 60000 65536"/>
                <a:gd name="T11" fmla="*/ 5898240 60000 65536"/>
                <a:gd name="T12" fmla="*/ 0 w 4140328"/>
                <a:gd name="T13" fmla="*/ 0 h 2652993"/>
                <a:gd name="T14" fmla="*/ 4140328 w 4140328"/>
                <a:gd name="T15" fmla="*/ 2652993 h 26529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0328" h="2652993">
                  <a:moveTo>
                    <a:pt x="0" y="2652993"/>
                  </a:moveTo>
                  <a:cubicBezTo>
                    <a:pt x="460037" y="1473885"/>
                    <a:pt x="1619063" y="700095"/>
                    <a:pt x="3477080" y="331624"/>
                  </a:cubicBezTo>
                  <a:lnTo>
                    <a:pt x="3439715" y="0"/>
                  </a:lnTo>
                  <a:lnTo>
                    <a:pt x="4140328" y="530599"/>
                  </a:lnTo>
                  <a:lnTo>
                    <a:pt x="3589175" y="1326497"/>
                  </a:lnTo>
                  <a:lnTo>
                    <a:pt x="3551810" y="994872"/>
                  </a:lnTo>
                  <a:cubicBezTo>
                    <a:pt x="1873991" y="1142261"/>
                    <a:pt x="690055" y="1694968"/>
                    <a:pt x="0" y="2652993"/>
                  </a:cubicBezTo>
                  <a:close/>
                </a:path>
              </a:pathLst>
            </a:custGeom>
            <a:solidFill>
              <a:srgbClr val="FFCCFF"/>
            </a:solidFill>
            <a:ln w="9525">
              <a:noFill/>
              <a:miter lim="800000"/>
              <a:headEnd/>
              <a:tailEnd/>
            </a:ln>
            <a:effectLst>
              <a:outerShdw blurRad="63500" dist="23000" dir="5400000" sx="94000" sy="94000" rotWithShape="0">
                <a:srgbClr val="000000">
                  <a:alpha val="34998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554" name="Rectangle 553"/>
            <p:cNvSpPr>
              <a:spLocks noChangeArrowheads="1"/>
            </p:cNvSpPr>
            <p:nvPr/>
          </p:nvSpPr>
          <p:spPr bwMode="auto">
            <a:xfrm rot="21135210">
              <a:off x="14333538" y="5800725"/>
              <a:ext cx="3365500" cy="5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400">
                  <a:solidFill>
                    <a:srgbClr val="FF0000"/>
                  </a:solidFill>
                </a:rPr>
                <a:t>Activities toward NWGN</a:t>
              </a:r>
            </a:p>
          </p:txBody>
        </p:sp>
        <p:sp>
          <p:nvSpPr>
            <p:cNvPr id="555" name="AutoShape 67" descr="右上がり対角線 (太)"/>
            <p:cNvSpPr>
              <a:spLocks/>
            </p:cNvSpPr>
            <p:nvPr/>
          </p:nvSpPr>
          <p:spPr bwMode="auto">
            <a:xfrm>
              <a:off x="12441238" y="6311900"/>
              <a:ext cx="4714875" cy="500063"/>
            </a:xfrm>
            <a:prstGeom prst="borderCallout2">
              <a:avLst>
                <a:gd name="adj1" fmla="val 5880"/>
                <a:gd name="adj2" fmla="val 101764"/>
                <a:gd name="adj3" fmla="val 5880"/>
                <a:gd name="adj4" fmla="val 101764"/>
                <a:gd name="adj5" fmla="val 301"/>
                <a:gd name="adj6" fmla="val 96685"/>
              </a:avLst>
            </a:prstGeom>
            <a:solidFill>
              <a:srgbClr val="FF0000">
                <a:alpha val="49000"/>
              </a:srgbClr>
            </a:soli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tIns="72000">
              <a:prstTxWarp prst="textNoShape">
                <a:avLst/>
              </a:prstTxWarp>
            </a:bodyPr>
            <a:lstStyle/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400" b="1" dirty="0">
                  <a:solidFill>
                    <a:srgbClr val="FFFFFF"/>
                  </a:solidFill>
                </a:rPr>
                <a:t>Service Platform Advanced Research Center</a:t>
              </a:r>
            </a:p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400" b="1" u="sng" dirty="0">
                  <a:solidFill>
                    <a:srgbClr val="FFFFFF"/>
                  </a:solidFill>
                </a:rPr>
                <a:t>R&amp;D of NWGN Service Middleware</a:t>
              </a:r>
            </a:p>
          </p:txBody>
        </p:sp>
        <p:sp>
          <p:nvSpPr>
            <p:cNvPr id="556" name="円/楕円 69"/>
            <p:cNvSpPr/>
            <p:nvPr/>
          </p:nvSpPr>
          <p:spPr bwMode="auto">
            <a:xfrm>
              <a:off x="14401677" y="6026955"/>
              <a:ext cx="184951" cy="171645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7" name="円/楕円 71"/>
            <p:cNvSpPr/>
            <p:nvPr/>
          </p:nvSpPr>
          <p:spPr bwMode="auto">
            <a:xfrm>
              <a:off x="15329563" y="5598327"/>
              <a:ext cx="254978" cy="24123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8" name="山形 72"/>
            <p:cNvSpPr>
              <a:spLocks noChangeArrowheads="1"/>
            </p:cNvSpPr>
            <p:nvPr/>
          </p:nvSpPr>
          <p:spPr bwMode="auto">
            <a:xfrm>
              <a:off x="10879138" y="6021388"/>
              <a:ext cx="3413125" cy="274637"/>
            </a:xfrm>
            <a:prstGeom prst="chevron">
              <a:avLst>
                <a:gd name="adj" fmla="val 38012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Re-design of NWGN from scratch</a:t>
              </a:r>
            </a:p>
          </p:txBody>
        </p:sp>
        <p:sp>
          <p:nvSpPr>
            <p:cNvPr id="559" name="山形 73"/>
            <p:cNvSpPr>
              <a:spLocks noChangeArrowheads="1"/>
            </p:cNvSpPr>
            <p:nvPr/>
          </p:nvSpPr>
          <p:spPr bwMode="auto">
            <a:xfrm>
              <a:off x="11286079" y="5518150"/>
              <a:ext cx="4032250" cy="423863"/>
            </a:xfrm>
            <a:prstGeom prst="chevron">
              <a:avLst>
                <a:gd name="adj" fmla="val 24337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 dirty="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Strategic advancement of R&amp;D by collaboration of industry, academia and government</a:t>
              </a:r>
            </a:p>
          </p:txBody>
        </p:sp>
        <p:sp>
          <p:nvSpPr>
            <p:cNvPr id="560" name="AutoShape 13"/>
            <p:cNvSpPr>
              <a:spLocks noChangeArrowheads="1"/>
            </p:cNvSpPr>
            <p:nvPr/>
          </p:nvSpPr>
          <p:spPr bwMode="auto">
            <a:xfrm>
              <a:off x="10707688" y="6597650"/>
              <a:ext cx="2124075" cy="749300"/>
            </a:xfrm>
            <a:prstGeom prst="cloudCallout">
              <a:avLst>
                <a:gd name="adj1" fmla="val -20255"/>
                <a:gd name="adj2" fmla="val 30083"/>
              </a:avLst>
            </a:prstGeom>
            <a:gradFill rotWithShape="1">
              <a:gsLst>
                <a:gs pos="0">
                  <a:srgbClr val="C9B5E8"/>
                </a:gs>
                <a:gs pos="35001">
                  <a:srgbClr val="D9CBEE"/>
                </a:gs>
                <a:gs pos="100000">
                  <a:srgbClr val="F0EAF9"/>
                </a:gs>
              </a:gsLst>
              <a:lin ang="16200000" scaled="1"/>
            </a:gradFill>
            <a:ln w="9525">
              <a:solidFill>
                <a:srgbClr val="7D60A0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8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561" name="フリーフォーム 79"/>
            <p:cNvSpPr/>
            <p:nvPr/>
          </p:nvSpPr>
          <p:spPr bwMode="auto">
            <a:xfrm>
              <a:off x="10710863" y="6526213"/>
              <a:ext cx="7381875" cy="2143125"/>
            </a:xfrm>
            <a:custGeom>
              <a:avLst/>
              <a:gdLst>
                <a:gd name="connsiteX0" fmla="*/ 0 w 7777018"/>
                <a:gd name="connsiteY0" fmla="*/ 2863273 h 2866352"/>
                <a:gd name="connsiteX1" fmla="*/ 969818 w 7777018"/>
                <a:gd name="connsiteY1" fmla="*/ 2817091 h 2866352"/>
                <a:gd name="connsiteX2" fmla="*/ 2189018 w 7777018"/>
                <a:gd name="connsiteY2" fmla="*/ 2567709 h 2866352"/>
                <a:gd name="connsiteX3" fmla="*/ 3786909 w 7777018"/>
                <a:gd name="connsiteY3" fmla="*/ 2124364 h 2866352"/>
                <a:gd name="connsiteX4" fmla="*/ 4738255 w 7777018"/>
                <a:gd name="connsiteY4" fmla="*/ 1874982 h 2866352"/>
                <a:gd name="connsiteX5" fmla="*/ 6049818 w 7777018"/>
                <a:gd name="connsiteY5" fmla="*/ 1209964 h 2866352"/>
                <a:gd name="connsiteX6" fmla="*/ 7361382 w 7777018"/>
                <a:gd name="connsiteY6" fmla="*/ 332509 h 2866352"/>
                <a:gd name="connsiteX7" fmla="*/ 7777018 w 7777018"/>
                <a:gd name="connsiteY7" fmla="*/ 0 h 286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7018" h="2866352">
                  <a:moveTo>
                    <a:pt x="0" y="2863273"/>
                  </a:moveTo>
                  <a:cubicBezTo>
                    <a:pt x="302491" y="2864812"/>
                    <a:pt x="604982" y="2866352"/>
                    <a:pt x="969818" y="2817091"/>
                  </a:cubicBezTo>
                  <a:cubicBezTo>
                    <a:pt x="1334654" y="2767830"/>
                    <a:pt x="1719503" y="2683164"/>
                    <a:pt x="2189018" y="2567709"/>
                  </a:cubicBezTo>
                  <a:cubicBezTo>
                    <a:pt x="2658533" y="2452255"/>
                    <a:pt x="3786909" y="2124364"/>
                    <a:pt x="3786909" y="2124364"/>
                  </a:cubicBezTo>
                  <a:cubicBezTo>
                    <a:pt x="4211782" y="2008910"/>
                    <a:pt x="4361103" y="2027382"/>
                    <a:pt x="4738255" y="1874982"/>
                  </a:cubicBezTo>
                  <a:cubicBezTo>
                    <a:pt x="5115407" y="1722582"/>
                    <a:pt x="5612630" y="1467043"/>
                    <a:pt x="6049818" y="1209964"/>
                  </a:cubicBezTo>
                  <a:cubicBezTo>
                    <a:pt x="6487006" y="952885"/>
                    <a:pt x="7073515" y="534170"/>
                    <a:pt x="7361382" y="332509"/>
                  </a:cubicBezTo>
                  <a:cubicBezTo>
                    <a:pt x="7649249" y="130848"/>
                    <a:pt x="7713133" y="65424"/>
                    <a:pt x="7777018" y="0"/>
                  </a:cubicBezTo>
                </a:path>
              </a:pathLst>
            </a:custGeom>
            <a:ln w="127000">
              <a:solidFill>
                <a:srgbClr val="92D05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562" name="正方形/長方形 41"/>
            <p:cNvSpPr>
              <a:spLocks noChangeArrowheads="1"/>
            </p:cNvSpPr>
            <p:nvPr/>
          </p:nvSpPr>
          <p:spPr bwMode="auto">
            <a:xfrm rot="20126212">
              <a:off x="14816138" y="7086963"/>
              <a:ext cx="1809750" cy="494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200" b="1">
                  <a:solidFill>
                    <a:srgbClr val="FF0066"/>
                  </a:solidFill>
                </a:rPr>
                <a:t>Social requirements for network</a:t>
              </a:r>
            </a:p>
          </p:txBody>
        </p:sp>
        <p:sp>
          <p:nvSpPr>
            <p:cNvPr id="563" name="AutoShape 12"/>
            <p:cNvSpPr>
              <a:spLocks noChangeArrowheads="1"/>
            </p:cNvSpPr>
            <p:nvPr/>
          </p:nvSpPr>
          <p:spPr bwMode="auto">
            <a:xfrm>
              <a:off x="16533813" y="7461250"/>
              <a:ext cx="1838325" cy="1223963"/>
            </a:xfrm>
            <a:prstGeom prst="cloudCallout">
              <a:avLst>
                <a:gd name="adj1" fmla="val -36000"/>
                <a:gd name="adj2" fmla="val 3954"/>
              </a:avLst>
            </a:prstGeom>
            <a:solidFill>
              <a:srgbClr val="D9D9D9"/>
            </a:solidFill>
            <a:ln w="6350">
              <a:solidFill>
                <a:srgbClr val="D99694"/>
              </a:solidFill>
              <a:prstDash val="dash"/>
              <a:round/>
              <a:headEnd/>
              <a:tailEnd/>
            </a:ln>
          </p:spPr>
          <p:txBody>
            <a:bodyPr anchor="b">
              <a:prstTxWarp prst="textNoShape">
                <a:avLst/>
              </a:prstTxWarp>
            </a:bodyPr>
            <a:lstStyle/>
            <a:p>
              <a:pPr algn="ctr"/>
              <a:endParaRPr kumimoji="0" lang="ja-JP" altLang="en-US" sz="1200"/>
            </a:p>
          </p:txBody>
        </p:sp>
        <p:sp>
          <p:nvSpPr>
            <p:cNvPr id="564" name="正方形/長方形 41"/>
            <p:cNvSpPr>
              <a:spLocks noChangeArrowheads="1"/>
            </p:cNvSpPr>
            <p:nvPr/>
          </p:nvSpPr>
          <p:spPr bwMode="auto">
            <a:xfrm>
              <a:off x="16397288" y="6813550"/>
              <a:ext cx="1930400" cy="1005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buFontTx/>
                <a:buChar char="-"/>
              </a:pPr>
              <a:r>
                <a:rPr kumimoji="0" lang="en-US" altLang="ja-JP" sz="1100"/>
                <a:t>High speed, Diversity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High availability &amp; quality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Secure, Energy saving</a:t>
              </a:r>
            </a:p>
            <a:p>
              <a:pPr>
                <a:buFontTx/>
                <a:buChar char="-"/>
              </a:pPr>
              <a:r>
                <a:rPr kumimoji="0" lang="en-US" altLang="ja-JP" sz="1100"/>
                <a:t>Action to unknown problem</a:t>
              </a:r>
            </a:p>
          </p:txBody>
        </p:sp>
        <p:sp>
          <p:nvSpPr>
            <p:cNvPr id="565" name="フリーフォーム 12"/>
            <p:cNvSpPr/>
            <p:nvPr/>
          </p:nvSpPr>
          <p:spPr>
            <a:xfrm>
              <a:off x="10790943" y="7955781"/>
              <a:ext cx="5897660" cy="406909"/>
            </a:xfrm>
            <a:custGeom>
              <a:avLst/>
              <a:gdLst>
                <a:gd name="connsiteX0" fmla="*/ 0 w 6945745"/>
                <a:gd name="connsiteY0" fmla="*/ 1089891 h 1089891"/>
                <a:gd name="connsiteX1" fmla="*/ 1681018 w 6945745"/>
                <a:gd name="connsiteY1" fmla="*/ 979055 h 1089891"/>
                <a:gd name="connsiteX2" fmla="*/ 3205018 w 6945745"/>
                <a:gd name="connsiteY2" fmla="*/ 535709 h 1089891"/>
                <a:gd name="connsiteX3" fmla="*/ 4969163 w 6945745"/>
                <a:gd name="connsiteY3" fmla="*/ 138546 h 1089891"/>
                <a:gd name="connsiteX4" fmla="*/ 6945745 w 6945745"/>
                <a:gd name="connsiteY4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5745" h="1089891">
                  <a:moveTo>
                    <a:pt x="0" y="1089891"/>
                  </a:moveTo>
                  <a:cubicBezTo>
                    <a:pt x="573424" y="1080655"/>
                    <a:pt x="1146848" y="1071419"/>
                    <a:pt x="1681018" y="979055"/>
                  </a:cubicBezTo>
                  <a:cubicBezTo>
                    <a:pt x="2215188" y="886691"/>
                    <a:pt x="2656994" y="675794"/>
                    <a:pt x="3205018" y="535709"/>
                  </a:cubicBezTo>
                  <a:cubicBezTo>
                    <a:pt x="3753042" y="395624"/>
                    <a:pt x="4345709" y="227831"/>
                    <a:pt x="4969163" y="138546"/>
                  </a:cubicBezTo>
                  <a:cubicBezTo>
                    <a:pt x="5592617" y="49261"/>
                    <a:pt x="6269181" y="24630"/>
                    <a:pt x="6945745" y="0"/>
                  </a:cubicBezTo>
                </a:path>
              </a:pathLst>
            </a:custGeom>
            <a:solidFill>
              <a:srgbClr val="C00000"/>
            </a:solidFill>
            <a:ln w="190500"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566" name="AutoShape 11"/>
            <p:cNvSpPr>
              <a:spLocks noChangeArrowheads="1"/>
            </p:cNvSpPr>
            <p:nvPr/>
          </p:nvSpPr>
          <p:spPr bwMode="auto">
            <a:xfrm>
              <a:off x="10371138" y="8020050"/>
              <a:ext cx="942975" cy="649288"/>
            </a:xfrm>
            <a:prstGeom prst="cloudCallout">
              <a:avLst>
                <a:gd name="adj1" fmla="val 70773"/>
                <a:gd name="adj2" fmla="val -60023"/>
              </a:avLst>
            </a:prstGeom>
            <a:solidFill>
              <a:schemeClr val="accent1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PSTN</a:t>
              </a:r>
            </a:p>
          </p:txBody>
        </p:sp>
        <p:sp>
          <p:nvSpPr>
            <p:cNvPr id="567" name="AutoShape 14"/>
            <p:cNvSpPr>
              <a:spLocks noChangeArrowheads="1"/>
            </p:cNvSpPr>
            <p:nvPr/>
          </p:nvSpPr>
          <p:spPr bwMode="auto">
            <a:xfrm>
              <a:off x="11266488" y="7948613"/>
              <a:ext cx="901700" cy="647700"/>
            </a:xfrm>
            <a:prstGeom prst="cloudCallout">
              <a:avLst>
                <a:gd name="adj1" fmla="val -24181"/>
                <a:gd name="adj2" fmla="val -71569"/>
              </a:avLst>
            </a:prstGeom>
            <a:solidFill>
              <a:srgbClr val="CCFF99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Cellular</a:t>
              </a:r>
            </a:p>
          </p:txBody>
        </p:sp>
        <p:sp>
          <p:nvSpPr>
            <p:cNvPr id="568" name="AutoShape 13"/>
            <p:cNvSpPr>
              <a:spLocks noChangeArrowheads="1"/>
            </p:cNvSpPr>
            <p:nvPr/>
          </p:nvSpPr>
          <p:spPr bwMode="auto">
            <a:xfrm>
              <a:off x="10564813" y="7443788"/>
              <a:ext cx="1177925" cy="766762"/>
            </a:xfrm>
            <a:prstGeom prst="cloudCallout">
              <a:avLst>
                <a:gd name="adj1" fmla="val 32352"/>
                <a:gd name="adj2" fmla="val -1968"/>
              </a:avLst>
            </a:prstGeom>
            <a:solidFill>
              <a:srgbClr val="CCFFCC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Data NW</a:t>
              </a:r>
            </a:p>
          </p:txBody>
        </p:sp>
        <p:sp>
          <p:nvSpPr>
            <p:cNvPr id="569" name="正方形/長方形 81"/>
            <p:cNvSpPr>
              <a:spLocks noChangeArrowheads="1"/>
            </p:cNvSpPr>
            <p:nvPr/>
          </p:nvSpPr>
          <p:spPr bwMode="auto">
            <a:xfrm>
              <a:off x="10656888" y="6788150"/>
              <a:ext cx="2152650" cy="692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200"/>
                <a:t>Global Trend toward NWGN</a:t>
              </a:r>
            </a:p>
            <a:p>
              <a:pPr algn="ctr"/>
              <a:r>
                <a:rPr kumimoji="0" lang="en-US" altLang="ja-JP" sz="1200"/>
                <a:t>(FIND, FP7, etc.)</a:t>
              </a:r>
            </a:p>
          </p:txBody>
        </p:sp>
        <p:sp>
          <p:nvSpPr>
            <p:cNvPr id="570" name="AutoShape 17"/>
            <p:cNvSpPr>
              <a:spLocks noChangeArrowheads="1"/>
            </p:cNvSpPr>
            <p:nvPr/>
          </p:nvSpPr>
          <p:spPr bwMode="auto">
            <a:xfrm>
              <a:off x="12825413" y="7875588"/>
              <a:ext cx="1101725" cy="649287"/>
            </a:xfrm>
            <a:prstGeom prst="cloudCallout">
              <a:avLst>
                <a:gd name="adj1" fmla="val 59606"/>
                <a:gd name="adj2" fmla="val -19926"/>
              </a:avLst>
            </a:prstGeom>
            <a:solidFill>
              <a:srgbClr val="CCFF99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Cellular</a:t>
              </a:r>
            </a:p>
          </p:txBody>
        </p:sp>
        <p:sp>
          <p:nvSpPr>
            <p:cNvPr id="571" name="AutoShape 15"/>
            <p:cNvSpPr>
              <a:spLocks noChangeArrowheads="1"/>
            </p:cNvSpPr>
            <p:nvPr/>
          </p:nvSpPr>
          <p:spPr bwMode="auto">
            <a:xfrm>
              <a:off x="13685838" y="7875588"/>
              <a:ext cx="942975" cy="647700"/>
            </a:xfrm>
            <a:prstGeom prst="cloudCallout">
              <a:avLst>
                <a:gd name="adj1" fmla="val -20458"/>
                <a:gd name="adj2" fmla="val -57597"/>
              </a:avLst>
            </a:prstGeom>
            <a:solidFill>
              <a:schemeClr val="accent1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PSTN</a:t>
              </a:r>
            </a:p>
          </p:txBody>
        </p:sp>
        <p:sp>
          <p:nvSpPr>
            <p:cNvPr id="572" name="AutoShape 13"/>
            <p:cNvSpPr>
              <a:spLocks noChangeArrowheads="1"/>
            </p:cNvSpPr>
            <p:nvPr/>
          </p:nvSpPr>
          <p:spPr bwMode="auto">
            <a:xfrm>
              <a:off x="13031788" y="7454900"/>
              <a:ext cx="1838325" cy="647700"/>
            </a:xfrm>
            <a:prstGeom prst="cloudCallout">
              <a:avLst>
                <a:gd name="adj1" fmla="val -40856"/>
                <a:gd name="adj2" fmla="val -14704"/>
              </a:avLst>
            </a:prstGeom>
            <a:solidFill>
              <a:srgbClr val="CCFFCC"/>
            </a:solidFill>
            <a:ln w="6350">
              <a:solidFill>
                <a:srgbClr val="7575D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ja-JP" sz="1100">
                  <a:solidFill>
                    <a:srgbClr val="5F5F5F"/>
                  </a:solidFill>
                </a:rPr>
                <a:t>Internet</a:t>
              </a:r>
            </a:p>
          </p:txBody>
        </p:sp>
        <p:sp>
          <p:nvSpPr>
            <p:cNvPr id="573" name="爆発 2 70"/>
            <p:cNvSpPr/>
            <p:nvPr/>
          </p:nvSpPr>
          <p:spPr bwMode="auto">
            <a:xfrm>
              <a:off x="12895263" y="6970713"/>
              <a:ext cx="936625" cy="769937"/>
            </a:xfrm>
            <a:prstGeom prst="irregularSeal2">
              <a:avLst/>
            </a:prstGeom>
            <a:solidFill>
              <a:srgbClr val="FFFF99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solidFill>
                  <a:srgbClr val="FFFFFF"/>
                </a:solidFill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574" name="V 字形矢印 78"/>
            <p:cNvSpPr/>
            <p:nvPr/>
          </p:nvSpPr>
          <p:spPr bwMode="auto">
            <a:xfrm rot="1800000">
              <a:off x="12657138" y="6940550"/>
              <a:ext cx="542925" cy="31115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sz="1600">
                <a:solidFill>
                  <a:srgbClr val="FFFFFF"/>
                </a:solidFill>
                <a:latin typeface="Arial" pitchFamily="-106" charset="0"/>
                <a:cs typeface="ＭＳ Ｐゴシック" pitchFamily="-106" charset="-128"/>
              </a:endParaRPr>
            </a:p>
          </p:txBody>
        </p:sp>
        <p:sp>
          <p:nvSpPr>
            <p:cNvPr id="575" name="円/楕円 84"/>
            <p:cNvSpPr/>
            <p:nvPr/>
          </p:nvSpPr>
          <p:spPr bwMode="auto">
            <a:xfrm>
              <a:off x="16115065" y="5241121"/>
              <a:ext cx="302036" cy="285752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6" name="山形 85"/>
            <p:cNvSpPr>
              <a:spLocks noChangeArrowheads="1"/>
            </p:cNvSpPr>
            <p:nvPr/>
          </p:nvSpPr>
          <p:spPr bwMode="auto">
            <a:xfrm>
              <a:off x="12234863" y="5168900"/>
              <a:ext cx="3762375" cy="271463"/>
            </a:xfrm>
            <a:prstGeom prst="chevron">
              <a:avLst>
                <a:gd name="adj" fmla="val 38000"/>
              </a:avLst>
            </a:prstGeom>
            <a:gradFill rotWithShape="1">
              <a:gsLst>
                <a:gs pos="0">
                  <a:srgbClr val="9EEAFF"/>
                </a:gs>
                <a:gs pos="35001">
                  <a:srgbClr val="BBEFFF"/>
                </a:gs>
                <a:gs pos="100000">
                  <a:srgbClr val="E4F9FF"/>
                </a:gs>
              </a:gsLst>
              <a:lin ang="16200000" scaled="1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200"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Improvement of international competitiveness</a:t>
              </a:r>
            </a:p>
          </p:txBody>
        </p:sp>
        <p:sp>
          <p:nvSpPr>
            <p:cNvPr id="577" name="Rectangle 576"/>
            <p:cNvSpPr>
              <a:spLocks noChangeArrowheads="1"/>
            </p:cNvSpPr>
            <p:nvPr/>
          </p:nvSpPr>
          <p:spPr bwMode="auto">
            <a:xfrm>
              <a:off x="13447713" y="7102475"/>
              <a:ext cx="1870075" cy="42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kumimoji="0" lang="en-US" altLang="ja-JP" sz="1000" b="1" i="1">
                  <a:solidFill>
                    <a:srgbClr val="5F5F5F"/>
                  </a:solidFill>
                </a:rPr>
                <a:t>Next Generation NW</a:t>
              </a:r>
            </a:p>
            <a:p>
              <a:pPr algn="ctr"/>
              <a:r>
                <a:rPr kumimoji="0" lang="en-US" altLang="ja-JP" sz="1000" b="1" i="1">
                  <a:solidFill>
                    <a:srgbClr val="5F5F5F"/>
                  </a:solidFill>
                </a:rPr>
                <a:t>(NXGN)</a:t>
              </a:r>
            </a:p>
          </p:txBody>
        </p:sp>
        <p:sp>
          <p:nvSpPr>
            <p:cNvPr id="578" name="テキスト ボックス 73"/>
            <p:cNvSpPr txBox="1">
              <a:spLocks noChangeArrowheads="1"/>
            </p:cNvSpPr>
            <p:nvPr/>
          </p:nvSpPr>
          <p:spPr bwMode="auto">
            <a:xfrm>
              <a:off x="16762413" y="7426499"/>
              <a:ext cx="1447800" cy="1318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r>
                <a:rPr kumimoji="0" lang="en-US" altLang="ja-JP" sz="1200" b="1"/>
                <a:t>Limit of existing technology</a:t>
              </a:r>
            </a:p>
            <a:p>
              <a:r>
                <a:rPr kumimoji="0" lang="en-US" altLang="ja-JP" sz="1000"/>
                <a:t>- Complexity by</a:t>
              </a:r>
            </a:p>
            <a:p>
              <a:r>
                <a:rPr kumimoji="0" lang="en-US" altLang="ja-JP" sz="1000"/>
                <a:t>  added functions</a:t>
              </a:r>
            </a:p>
            <a:p>
              <a:r>
                <a:rPr kumimoji="0" lang="en-US" altLang="ja-JP" sz="1000"/>
                <a:t>- Limit of performance</a:t>
              </a:r>
            </a:p>
            <a:p>
              <a:r>
                <a:rPr kumimoji="0" lang="en-US" altLang="ja-JP" sz="1000"/>
                <a:t>  improvement</a:t>
              </a:r>
            </a:p>
          </p:txBody>
        </p:sp>
        <p:sp>
          <p:nvSpPr>
            <p:cNvPr id="579" name="AutoShape 67" descr="右上がり対角線 (太)"/>
            <p:cNvSpPr>
              <a:spLocks/>
            </p:cNvSpPr>
            <p:nvPr/>
          </p:nvSpPr>
          <p:spPr bwMode="auto">
            <a:xfrm>
              <a:off x="11987373" y="3943624"/>
              <a:ext cx="5692775" cy="623887"/>
            </a:xfrm>
            <a:prstGeom prst="borderCallout2">
              <a:avLst>
                <a:gd name="adj1" fmla="val 5880"/>
                <a:gd name="adj2" fmla="val 101764"/>
                <a:gd name="adj3" fmla="val 5880"/>
                <a:gd name="adj4" fmla="val 101764"/>
                <a:gd name="adj5" fmla="val 301"/>
                <a:gd name="adj6" fmla="val 96685"/>
              </a:avLst>
            </a:prstGeom>
            <a:solidFill>
              <a:srgbClr val="FF0000">
                <a:alpha val="57000"/>
              </a:srgbClr>
            </a:soli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tIns="72000">
              <a:prstTxWarp prst="textNoShape">
                <a:avLst/>
              </a:prstTxWarp>
            </a:bodyPr>
            <a:lstStyle/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800" b="1" dirty="0">
                  <a:solidFill>
                    <a:schemeClr val="bg1"/>
                  </a:solidFill>
                </a:rPr>
                <a:t>NVLAB - Network Virtualization Research Lab</a:t>
              </a:r>
            </a:p>
            <a:p>
              <a:pPr algn="ctr" defTabSz="147596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1800" b="1" u="sng" dirty="0">
                  <a:solidFill>
                    <a:schemeClr val="bg1"/>
                  </a:solidFill>
                </a:rPr>
                <a:t>(</a:t>
              </a:r>
              <a:r>
                <a:rPr kumimoji="0" lang="en-US" altLang="ja-JP" sz="1800" b="1" u="sng" dirty="0" err="1">
                  <a:solidFill>
                    <a:schemeClr val="bg1"/>
                  </a:solidFill>
                </a:rPr>
                <a:t>UTokyo</a:t>
              </a:r>
              <a:r>
                <a:rPr kumimoji="0" lang="en-US" altLang="ja-JP" sz="1800" b="1" u="sng" dirty="0">
                  <a:solidFill>
                    <a:schemeClr val="bg1"/>
                  </a:solidFill>
                </a:rPr>
                <a:t> and  NICT)</a:t>
              </a:r>
            </a:p>
          </p:txBody>
        </p:sp>
        <p:sp>
          <p:nvSpPr>
            <p:cNvPr id="580" name="テキスト ボックス 68"/>
            <p:cNvSpPr txBox="1"/>
            <p:nvPr/>
          </p:nvSpPr>
          <p:spPr>
            <a:xfrm>
              <a:off x="12039780" y="4628671"/>
              <a:ext cx="5303838" cy="428632"/>
            </a:xfrm>
            <a:prstGeom prst="rect">
              <a:avLst/>
            </a:prstGeom>
            <a:solidFill>
              <a:srgbClr val="FF0000">
                <a:alpha val="45000"/>
              </a:srgbClr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anchor="ctr">
              <a:sp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4759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2000" dirty="0"/>
                <a:t>AKARI Project</a:t>
              </a:r>
              <a:endParaRPr kumimoji="0" lang="ja-JP" altLang="en-US" sz="2000" dirty="0"/>
            </a:p>
          </p:txBody>
        </p:sp>
      </p:grpSp>
      <p:sp>
        <p:nvSpPr>
          <p:cNvPr id="581" name="Rectangle 2"/>
          <p:cNvSpPr txBox="1">
            <a:spLocks noChangeArrowheads="1"/>
          </p:cNvSpPr>
          <p:nvPr/>
        </p:nvSpPr>
        <p:spPr bwMode="auto">
          <a:xfrm>
            <a:off x="152400" y="76200"/>
            <a:ext cx="9525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ヒラギノ丸ゴ Pro W4"/>
                <a:ea typeface="ヒラギノ丸ゴ Pro W4"/>
                <a:cs typeface="ＭＳ Ｐゴシック" pitchFamily="-108" charset="-128"/>
              </a:rPr>
              <a:t>Research Activity</a:t>
            </a:r>
            <a:r>
              <a:rPr kumimoji="1" lang="en-US" altLang="ja-JP" sz="3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ヒラギノ丸ゴ Pro W4"/>
                <a:ea typeface="ヒラギノ丸ゴ Pro W4"/>
                <a:cs typeface="ＭＳ Ｐゴシック" pitchFamily="-108" charset="-128"/>
              </a:rPr>
              <a:t> on Future Internet</a:t>
            </a:r>
            <a:endParaRPr kumimoji="1" lang="en-US" altLang="ja-JP" sz="3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ヒラギノ丸ゴ Pro W4"/>
              <a:ea typeface="ヒラギノ丸ゴ Pro W4"/>
              <a:cs typeface="ＭＳ Ｐゴシック" pitchFamily="-108" charset="-128"/>
            </a:endParaRPr>
          </a:p>
        </p:txBody>
      </p:sp>
      <p:sp>
        <p:nvSpPr>
          <p:cNvPr id="582" name="Slide Number Placeholder 58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2</a:t>
            </a:fld>
            <a:endParaRPr lang="ja-JP" altLang="en-US"/>
          </a:p>
        </p:txBody>
      </p:sp>
      <p:sp>
        <p:nvSpPr>
          <p:cNvPr id="583" name="Footer Placeholder 58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584" name="Date Placeholder 58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4" name="Rectangle 3"/>
          <p:cNvSpPr/>
          <p:nvPr/>
        </p:nvSpPr>
        <p:spPr>
          <a:xfrm>
            <a:off x="152400" y="1143000"/>
            <a:ext cx="96012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2"/>
              <a:buChar char="²"/>
            </a:pPr>
            <a:r>
              <a:rPr lang="en-US" altLang="ja-JP" sz="3200" dirty="0" smtClean="0">
                <a:latin typeface="Calibri" charset="0"/>
              </a:rPr>
              <a:t>R&amp;D for defining and designing future Internet</a:t>
            </a:r>
          </a:p>
          <a:p>
            <a:pPr>
              <a:buFont typeface="Wingdings" charset="2"/>
              <a:buChar char="²"/>
            </a:pPr>
            <a:r>
              <a:rPr lang="en-US" altLang="ja-JP" sz="3200" dirty="0" smtClean="0">
                <a:latin typeface="Calibri" charset="0"/>
              </a:rPr>
              <a:t>Network Virtualization Research Lab</a:t>
            </a:r>
          </a:p>
          <a:p>
            <a:r>
              <a:rPr lang="en-US" altLang="ja-JP" sz="2000" dirty="0" smtClean="0">
                <a:latin typeface="Calibri" charset="0"/>
              </a:rPr>
              <a:t>     (</a:t>
            </a:r>
            <a:r>
              <a:rPr lang="en-US" altLang="ja-JP" sz="2000" dirty="0" err="1" smtClean="0">
                <a:latin typeface="Calibri" charset="0"/>
              </a:rPr>
              <a:t>UTokyo+NICT</a:t>
            </a:r>
            <a:r>
              <a:rPr lang="en-US" altLang="ja-JP" sz="2000" dirty="0" smtClean="0">
                <a:latin typeface="Calibri" charset="0"/>
              </a:rPr>
              <a:t>)</a:t>
            </a:r>
          </a:p>
          <a:p>
            <a:pPr>
              <a:buFont typeface="Wingdings" charset="2"/>
              <a:buChar char="²"/>
            </a:pPr>
            <a:r>
              <a:rPr lang="en-US" altLang="ja-JP" sz="3200" dirty="0" err="1" smtClean="0">
                <a:solidFill>
                  <a:srgbClr val="FF0000"/>
                </a:solidFill>
                <a:latin typeface="Calibri" charset="0"/>
              </a:rPr>
              <a:t>CoreLab</a:t>
            </a:r>
            <a:r>
              <a:rPr lang="en-US" altLang="ja-JP" sz="2000" dirty="0" smtClean="0">
                <a:solidFill>
                  <a:srgbClr val="FF0000"/>
                </a:solidFill>
                <a:latin typeface="Calibri" charset="0"/>
              </a:rPr>
              <a:t>  (</a:t>
            </a:r>
            <a:r>
              <a:rPr lang="en-US" altLang="ja-JP" sz="2000" dirty="0" err="1" smtClean="0">
                <a:solidFill>
                  <a:srgbClr val="FF0000"/>
                </a:solidFill>
                <a:latin typeface="Calibri" charset="0"/>
              </a:rPr>
              <a:t>UTokyo+NICT</a:t>
            </a:r>
            <a:r>
              <a:rPr lang="en-US" altLang="ja-JP" sz="2000" dirty="0" smtClean="0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pPr>
              <a:buFont typeface="Wingdings" charset="2"/>
              <a:buChar char="²"/>
            </a:pPr>
            <a:r>
              <a:rPr lang="en-US" altLang="ja-JP" sz="3200" dirty="0" smtClean="0">
                <a:latin typeface="Calibri" charset="0"/>
              </a:rPr>
              <a:t>AKARI Architecture Design Project</a:t>
            </a:r>
          </a:p>
          <a:p>
            <a:r>
              <a:rPr lang="en-US" altLang="ja-JP" sz="2000" dirty="0" smtClean="0">
                <a:latin typeface="Calibri" charset="0"/>
              </a:rPr>
              <a:t>     (</a:t>
            </a:r>
            <a:r>
              <a:rPr lang="en-US" altLang="ja-JP" sz="2000" dirty="0" err="1" smtClean="0">
                <a:latin typeface="Calibri" charset="0"/>
              </a:rPr>
              <a:t>NICT+Universities</a:t>
            </a:r>
            <a:r>
              <a:rPr lang="en-US" altLang="ja-JP" sz="2000" dirty="0" smtClean="0">
                <a:latin typeface="Calibri" charset="0"/>
              </a:rPr>
              <a:t>)</a:t>
            </a:r>
          </a:p>
          <a:p>
            <a:pPr>
              <a:buFont typeface="Wingdings" charset="2"/>
              <a:buChar char="²"/>
            </a:pPr>
            <a:r>
              <a:rPr lang="en-US" altLang="ja-JP" sz="3200" dirty="0" smtClean="0">
                <a:latin typeface="Calibri" charset="0"/>
              </a:rPr>
              <a:t>SPARC Service Middleware </a:t>
            </a:r>
            <a:r>
              <a:rPr lang="en-US" altLang="ja-JP" sz="3200" dirty="0" err="1" smtClean="0">
                <a:latin typeface="Calibri" charset="0"/>
              </a:rPr>
              <a:t>Projec</a:t>
            </a:r>
            <a:r>
              <a:rPr lang="en-US" altLang="ja-JP" sz="2000" dirty="0" err="1" smtClean="0">
                <a:latin typeface="Calibri" charset="0"/>
              </a:rPr>
              <a:t>t(NICT</a:t>
            </a:r>
            <a:r>
              <a:rPr lang="en-US" altLang="ja-JP" sz="2000" dirty="0" smtClean="0">
                <a:latin typeface="Calibri" charset="0"/>
              </a:rPr>
              <a:t>)</a:t>
            </a:r>
          </a:p>
          <a:p>
            <a:pPr>
              <a:buFont typeface="Wingdings" charset="2"/>
              <a:buChar char="²"/>
            </a:pPr>
            <a:r>
              <a:rPr lang="en-US" altLang="ja-JP" sz="3200" dirty="0" smtClean="0">
                <a:latin typeface="Calibri" charset="0"/>
              </a:rPr>
              <a:t>JGN2Plus Test-</a:t>
            </a:r>
            <a:r>
              <a:rPr lang="en-US" altLang="ja-JP" sz="3200" dirty="0" err="1" smtClean="0">
                <a:latin typeface="Calibri" charset="0"/>
              </a:rPr>
              <a:t>bed</a:t>
            </a:r>
            <a:r>
              <a:rPr lang="en-US" altLang="ja-JP" sz="2000" dirty="0" err="1" smtClean="0">
                <a:latin typeface="Calibri" charset="0"/>
              </a:rPr>
              <a:t>(NICT</a:t>
            </a:r>
            <a:r>
              <a:rPr lang="en-US" altLang="ja-JP" sz="2000" dirty="0" smtClean="0">
                <a:latin typeface="Calibri" charset="0"/>
              </a:rPr>
              <a:t>)</a:t>
            </a:r>
            <a:endParaRPr lang="ja-JP" altLang="en-US" sz="2800" dirty="0">
              <a:latin typeface="Calibri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76200"/>
            <a:ext cx="9525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ヒラギノ丸ゴ Pro W4"/>
                <a:ea typeface="ヒラギノ丸ゴ Pro W4"/>
                <a:cs typeface="ＭＳ Ｐゴシック" pitchFamily="-108" charset="-128"/>
              </a:rPr>
              <a:t>Overview</a:t>
            </a:r>
            <a:r>
              <a:rPr kumimoji="1" lang="en-US" altLang="ja-JP" sz="3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ヒラギノ丸ゴ Pro W4"/>
                <a:ea typeface="ヒラギノ丸ゴ Pro W4"/>
                <a:cs typeface="ＭＳ Ｐゴシック" pitchFamily="-108" charset="-128"/>
              </a:rPr>
              <a:t> of Research on </a:t>
            </a:r>
            <a:r>
              <a:rPr kumimoji="1" lang="en-US" altLang="ja-JP" sz="3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ヒラギノ丸ゴ Pro W4"/>
                <a:ea typeface="ヒラギノ丸ゴ Pro W4"/>
                <a:cs typeface="ＭＳ Ｐゴシック" pitchFamily="-108" charset="-128"/>
              </a:rPr>
              <a:t>NwGN</a:t>
            </a:r>
            <a:endParaRPr kumimoji="1" lang="en-US" altLang="ja-JP" sz="3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ヒラギノ丸ゴ Pro W4"/>
              <a:ea typeface="ヒラギノ丸ゴ Pro W4"/>
              <a:cs typeface="ＭＳ Ｐゴシック" pitchFamily="-108" charset="-128"/>
            </a:endParaRPr>
          </a:p>
        </p:txBody>
      </p:sp>
      <p:pic>
        <p:nvPicPr>
          <p:cNvPr id="6" name="Picture 5" descr="gu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5928" y="4495800"/>
            <a:ext cx="727472" cy="1745933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609600" y="5105400"/>
            <a:ext cx="6096000" cy="838200"/>
          </a:xfrm>
          <a:prstGeom prst="wedgeRoundRectCallout">
            <a:avLst>
              <a:gd name="adj1" fmla="val 55283"/>
              <a:gd name="adj2" fmla="val -29080"/>
              <a:gd name="adj3" fmla="val 16667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ja-JP" sz="2400" dirty="0" smtClean="0">
                <a:solidFill>
                  <a:srgbClr val="000000"/>
                </a:solidFill>
                <a:latin typeface="ヒラギノ丸ゴ Pro W4"/>
                <a:ea typeface="ヒラギノ丸ゴ Pro W4"/>
                <a:cs typeface="ヒラギノ丸ゴ Pro W4"/>
              </a:rPr>
              <a:t>Network </a:t>
            </a:r>
            <a:r>
              <a:rPr lang="en-US" altLang="ja-JP" sz="2400" dirty="0" err="1" smtClean="0">
                <a:solidFill>
                  <a:srgbClr val="000000"/>
                </a:solidFill>
                <a:latin typeface="ヒラギノ丸ゴ Pro W4"/>
                <a:ea typeface="ヒラギノ丸ゴ Pro W4"/>
                <a:cs typeface="ヒラギノ丸ゴ Pro W4"/>
              </a:rPr>
              <a:t>Vitualization</a:t>
            </a:r>
            <a:r>
              <a:rPr lang="en-US" altLang="ja-JP" sz="2400" dirty="0" smtClean="0">
                <a:solidFill>
                  <a:srgbClr val="000000"/>
                </a:solidFill>
                <a:latin typeface="ヒラギノ丸ゴ Pro W4"/>
                <a:ea typeface="ヒラギノ丸ゴ Pro W4"/>
                <a:cs typeface="ヒラギノ丸ゴ Pro W4"/>
              </a:rPr>
              <a:t> as Architecture</a:t>
            </a:r>
          </a:p>
          <a:p>
            <a:pPr algn="ctr">
              <a:buNone/>
            </a:pPr>
            <a:r>
              <a:rPr lang="en-US" altLang="ja-JP" sz="2400" dirty="0" smtClean="0">
                <a:solidFill>
                  <a:srgbClr val="000000"/>
                </a:solidFill>
                <a:latin typeface="ヒラギノ丸ゴ Pro W4"/>
                <a:ea typeface="ヒラギノ丸ゴ Pro W4"/>
                <a:cs typeface="ヒラギノ丸ゴ Pro W4"/>
              </a:rPr>
              <a:t>and its applications !!</a:t>
            </a:r>
            <a:endParaRPr lang="ja-JP" altLang="en-US" sz="2400" dirty="0">
              <a:solidFill>
                <a:srgbClr val="000000"/>
              </a:solidFill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4267200" y="2362200"/>
            <a:ext cx="2286000" cy="533400"/>
          </a:xfrm>
          <a:prstGeom prst="wedgeRoundRectCallout">
            <a:avLst>
              <a:gd name="adj1" fmla="val -72641"/>
              <a:gd name="adj2" fmla="val 43528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en-US" altLang="ja-JP" sz="2400" dirty="0" smtClean="0">
                <a:latin typeface="ヒラギノ丸ゴ Pro W4"/>
                <a:ea typeface="ヒラギノ丸ゴ Pro W4"/>
                <a:cs typeface="ヒラギノ丸ゴ Pro W4"/>
              </a:rPr>
              <a:t>Today’s Talk</a:t>
            </a:r>
            <a:endParaRPr lang="ja-JP" altLang="en-US" sz="2400" dirty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9906000" cy="685800"/>
          </a:xfrm>
        </p:spPr>
        <p:txBody>
          <a:bodyPr/>
          <a:lstStyle/>
          <a:p>
            <a:r>
              <a:rPr lang="en-US" altLang="ja-JP" sz="3600" dirty="0" smtClean="0"/>
              <a:t>Network Virtualization as Architecture</a:t>
            </a:r>
            <a:endParaRPr lang="ja-JP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3500" y="838200"/>
            <a:ext cx="9296400" cy="5181600"/>
          </a:xfrm>
        </p:spPr>
        <p:txBody>
          <a:bodyPr/>
          <a:lstStyle/>
          <a:p>
            <a:r>
              <a:rPr lang="en-US" altLang="ja-JP" sz="3100" dirty="0" smtClean="0">
                <a:solidFill>
                  <a:srgbClr val="FF0000"/>
                </a:solidFill>
              </a:rPr>
              <a:t>Isolate </a:t>
            </a:r>
            <a:r>
              <a:rPr lang="en-US" altLang="ja-JP" sz="3100" dirty="0" smtClean="0"/>
              <a:t>physical network resources </a:t>
            </a:r>
            <a:r>
              <a:rPr lang="en-US" altLang="ja-JP" sz="3100" dirty="0" smtClean="0">
                <a:solidFill>
                  <a:schemeClr val="accent1">
                    <a:lumMod val="50000"/>
                  </a:schemeClr>
                </a:solidFill>
              </a:rPr>
              <a:t>through virtualization </a:t>
            </a:r>
            <a:r>
              <a:rPr lang="en-US" altLang="ja-JP" sz="3100" dirty="0" smtClean="0"/>
              <a:t>and hold multiple independent and programmable logical networks</a:t>
            </a:r>
          </a:p>
          <a:p>
            <a:pPr lvl="1"/>
            <a:r>
              <a:rPr lang="en-US" altLang="ja-JP" dirty="0" smtClean="0"/>
              <a:t>Implement multiple network architectures and services on top of isolated logical networks</a:t>
            </a:r>
          </a:p>
          <a:p>
            <a:pPr lvl="2"/>
            <a:r>
              <a:rPr lang="en-US" altLang="ja-JP" dirty="0" smtClean="0">
                <a:solidFill>
                  <a:srgbClr val="FF0000"/>
                </a:solidFill>
              </a:rPr>
              <a:t>Meta-architecture </a:t>
            </a:r>
            <a:r>
              <a:rPr lang="en-US" altLang="ja-JP" dirty="0" smtClean="0"/>
              <a:t>to enable multiple architectures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dirty="0" err="1" smtClean="0">
                <a:solidFill>
                  <a:srgbClr val="FF0000"/>
                </a:solidFill>
              </a:rPr>
              <a:t>Testbed</a:t>
            </a:r>
            <a:r>
              <a:rPr lang="en-US" altLang="ja-JP" dirty="0" smtClean="0">
                <a:solidFill>
                  <a:srgbClr val="FF0000"/>
                </a:solidFill>
              </a:rPr>
              <a:t> technology </a:t>
            </a:r>
            <a:r>
              <a:rPr lang="en-US" altLang="ja-JP" dirty="0" smtClean="0"/>
              <a:t>for a new architecture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dirty="0" smtClean="0"/>
              <a:t>Operate multiple existing architectures</a:t>
            </a:r>
          </a:p>
          <a:p>
            <a:pPr lvl="2"/>
            <a:r>
              <a:rPr lang="en-US" altLang="ja-JP" dirty="0" smtClean="0"/>
              <a:t>Dynamic and secure logical networks</a:t>
            </a:r>
          </a:p>
          <a:p>
            <a:pPr lvl="2"/>
            <a:r>
              <a:rPr lang="en-US" altLang="ja-JP" dirty="0" smtClean="0"/>
              <a:t>User- and application specific logical networks</a:t>
            </a:r>
          </a:p>
          <a:p>
            <a:pPr lvl="2"/>
            <a:r>
              <a:rPr lang="en-US" altLang="ja-JP" dirty="0" smtClean="0">
                <a:solidFill>
                  <a:srgbClr val="FF0000"/>
                </a:solidFill>
              </a:rPr>
              <a:t>New business models </a:t>
            </a:r>
            <a:r>
              <a:rPr lang="en-US" altLang="ja-JP" dirty="0" smtClean="0"/>
              <a:t>for carriers and operators</a:t>
            </a:r>
          </a:p>
          <a:p>
            <a:pPr lvl="2"/>
            <a:endParaRPr lang="en-US" altLang="ja-JP" dirty="0" smtClean="0"/>
          </a:p>
          <a:p>
            <a:pPr lvl="1"/>
            <a:endParaRPr lang="en-US" altLang="ja-JP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276600"/>
            <a:ext cx="6858000" cy="3429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829800" cy="685800"/>
          </a:xfrm>
        </p:spPr>
        <p:txBody>
          <a:bodyPr/>
          <a:lstStyle/>
          <a:p>
            <a:pPr eaLnBrk="1" hangingPunct="1"/>
            <a:r>
              <a:rPr lang="en-US" altLang="ja-JP" sz="3200" dirty="0" smtClean="0">
                <a:cs typeface="ＭＳ Ｐゴシック" pitchFamily="-108" charset="-128"/>
              </a:rPr>
              <a:t>A Step Towards </a:t>
            </a:r>
            <a:r>
              <a:rPr lang="en-US" altLang="ja-JP" sz="3200" dirty="0" smtClean="0">
                <a:cs typeface="ＭＳ Ｐゴシック" pitchFamily="-108" charset="-128"/>
              </a:rPr>
              <a:t>Reality: </a:t>
            </a:r>
            <a:r>
              <a:rPr lang="en-US" altLang="ja-JP" sz="2400" dirty="0" err="1" smtClean="0">
                <a:cs typeface="ＭＳ Ｐゴシック" pitchFamily="-108" charset="-128"/>
              </a:rPr>
              <a:t>PlanetLab</a:t>
            </a:r>
            <a:r>
              <a:rPr lang="en-US" altLang="ja-JP" sz="2400" dirty="0" smtClean="0">
                <a:cs typeface="ＭＳ Ｐゴシック" pitchFamily="-108" charset="-128"/>
              </a:rPr>
              <a:t> Enhancement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838200"/>
            <a:ext cx="9220200" cy="5181600"/>
          </a:xfrm>
        </p:spPr>
        <p:txBody>
          <a:bodyPr/>
          <a:lstStyle/>
          <a:p>
            <a:pPr eaLnBrk="1" hangingPunct="1"/>
            <a:r>
              <a:rPr lang="en-US" altLang="ja-JP" sz="2800" dirty="0" smtClean="0">
                <a:cs typeface="ＭＳ Ｐゴシック" pitchFamily="-108" charset="-128"/>
              </a:rPr>
              <a:t>The largest and most popular overlay network test-bed</a:t>
            </a:r>
          </a:p>
          <a:p>
            <a:pPr eaLnBrk="1" hangingPunct="1"/>
            <a:r>
              <a:rPr lang="en-US" altLang="ja-JP" sz="2800" dirty="0" smtClean="0">
                <a:cs typeface="ＭＳ Ｐゴシック" pitchFamily="-108" charset="-128"/>
              </a:rPr>
              <a:t>Currently consists of </a:t>
            </a:r>
            <a:r>
              <a:rPr lang="en-US" altLang="ja-JP" sz="2800" dirty="0" smtClean="0">
                <a:solidFill>
                  <a:srgbClr val="FF0000"/>
                </a:solidFill>
                <a:cs typeface="ＭＳ Ｐゴシック" pitchFamily="-108" charset="-128"/>
              </a:rPr>
              <a:t>900+</a:t>
            </a:r>
            <a:r>
              <a:rPr lang="en-US" altLang="ja-JP" sz="2800" dirty="0" smtClean="0">
                <a:cs typeface="ＭＳ Ｐゴシック" pitchFamily="-108" charset="-128"/>
              </a:rPr>
              <a:t> nodes at </a:t>
            </a:r>
            <a:r>
              <a:rPr lang="en-US" altLang="ja-JP" sz="2800" dirty="0" smtClean="0">
                <a:solidFill>
                  <a:srgbClr val="FF0000"/>
                </a:solidFill>
                <a:cs typeface="ＭＳ Ｐゴシック" pitchFamily="-108" charset="-128"/>
              </a:rPr>
              <a:t>450+</a:t>
            </a:r>
            <a:r>
              <a:rPr lang="en-US" altLang="ja-JP" sz="2800" dirty="0" smtClean="0">
                <a:cs typeface="ＭＳ Ｐゴシック" pitchFamily="-108" charset="-128"/>
              </a:rPr>
              <a:t> sites</a:t>
            </a:r>
          </a:p>
          <a:p>
            <a:pPr eaLnBrk="1" hangingPunct="1"/>
            <a:r>
              <a:rPr lang="en-US" altLang="ja-JP" sz="2800" dirty="0" smtClean="0">
                <a:solidFill>
                  <a:srgbClr val="FF0000"/>
                </a:solidFill>
                <a:cs typeface="ＭＳ Ｐゴシック" pitchFamily="-108" charset="-128"/>
              </a:rPr>
              <a:t>800+</a:t>
            </a:r>
            <a:r>
              <a:rPr lang="en-US" altLang="ja-JP" sz="2800" dirty="0" smtClean="0">
                <a:cs typeface="ＭＳ Ｐゴシック" pitchFamily="-108" charset="-128"/>
              </a:rPr>
              <a:t> Projects/ </a:t>
            </a:r>
            <a:r>
              <a:rPr lang="en-US" altLang="ja-JP" sz="2800" dirty="0" smtClean="0">
                <a:solidFill>
                  <a:srgbClr val="FF0000"/>
                </a:solidFill>
                <a:cs typeface="ＭＳ Ｐゴシック" pitchFamily="-108" charset="-128"/>
              </a:rPr>
              <a:t>1000+ </a:t>
            </a:r>
            <a:r>
              <a:rPr lang="en-US" altLang="ja-JP" sz="2800" dirty="0" smtClean="0">
                <a:cs typeface="ＭＳ Ｐゴシック" pitchFamily="-108" charset="-128"/>
              </a:rPr>
              <a:t>Researchers</a:t>
            </a:r>
          </a:p>
          <a:p>
            <a:pPr marL="342900" lvl="1" indent="-342900" eaLnBrk="1" hangingPunct="1">
              <a:buFontTx/>
              <a:buBlip>
                <a:blip r:embed="rId4"/>
              </a:buBlip>
            </a:pPr>
            <a:r>
              <a:rPr lang="en-US" altLang="zh-CN" dirty="0" smtClean="0">
                <a:solidFill>
                  <a:srgbClr val="FF0000"/>
                </a:solidFill>
                <a:cs typeface="宋体" pitchFamily="-108" charset="-122"/>
              </a:rPr>
              <a:t>180+</a:t>
            </a:r>
            <a:r>
              <a:rPr lang="en-US" altLang="zh-CN" dirty="0" smtClean="0">
                <a:cs typeface="宋体" pitchFamily="-108" charset="-122"/>
              </a:rPr>
              <a:t> high-level academic publications enabled</a:t>
            </a:r>
            <a:endParaRPr lang="en-US" altLang="ja-JP" dirty="0" smtClean="0"/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48400" y="6324600"/>
            <a:ext cx="1905000" cy="228600"/>
          </a:xfrm>
        </p:spPr>
        <p:txBody>
          <a:bodyPr/>
          <a:lstStyle/>
          <a:p>
            <a:fld id="{7CC26C7D-16DD-1747-A6C7-A83E32487E64}" type="slidenum">
              <a:rPr lang="en-US" altLang="ja-JP"/>
              <a:pPr/>
              <a:t>5</a:t>
            </a:fld>
            <a:endParaRPr lang="en-US" altLang="ja-JP"/>
          </a:p>
        </p:txBody>
      </p:sp>
      <p:pic>
        <p:nvPicPr>
          <p:cNvPr id="2970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4572000"/>
            <a:ext cx="2895600" cy="21717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>
          <a:xfrm>
            <a:off x="152400" y="76200"/>
            <a:ext cx="10058400" cy="685800"/>
          </a:xfrm>
        </p:spPr>
        <p:txBody>
          <a:bodyPr/>
          <a:lstStyle/>
          <a:p>
            <a:pPr eaLnBrk="1" hangingPunct="1"/>
            <a:r>
              <a:rPr lang="en-US" altLang="zh-CN" sz="3600" dirty="0" smtClean="0"/>
              <a:t>What have we learned from </a:t>
            </a:r>
            <a:r>
              <a:rPr lang="en-US" altLang="zh-CN" sz="3600" dirty="0" err="1" smtClean="0"/>
              <a:t>PlanetLab</a:t>
            </a:r>
            <a:r>
              <a:rPr lang="en-US" altLang="zh-CN" sz="3600" dirty="0" smtClean="0"/>
              <a:t>?</a:t>
            </a:r>
            <a:endParaRPr lang="zh-CN" altLang="en-US" sz="3600" dirty="0" smtClean="0"/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Concept</a:t>
            </a:r>
            <a:endParaRPr lang="en-US" altLang="zh-CN"/>
          </a:p>
          <a:p>
            <a:pPr lvl="1" eaLnBrk="1" hangingPunct="1"/>
            <a:r>
              <a:rPr lang="en-US" altLang="zh-CN">
                <a:solidFill>
                  <a:srgbClr val="FF0000"/>
                </a:solidFill>
              </a:rPr>
              <a:t>Slice-based</a:t>
            </a:r>
            <a:r>
              <a:rPr lang="en-US" altLang="zh-CN" smtClean="0">
                <a:solidFill>
                  <a:srgbClr val="FF0000"/>
                </a:solidFill>
              </a:rPr>
              <a:t> </a:t>
            </a:r>
            <a:r>
              <a:rPr lang="en-US" altLang="zh-CN" smtClean="0"/>
              <a:t>experimental facility</a:t>
            </a:r>
          </a:p>
          <a:p>
            <a:pPr eaLnBrk="1" hangingPunct="1"/>
            <a:r>
              <a:rPr lang="en-US" altLang="zh-CN" smtClean="0"/>
              <a:t>“Slice” Mechanism</a:t>
            </a:r>
          </a:p>
          <a:p>
            <a:pPr lvl="1" eaLnBrk="1" hangingPunct="1"/>
            <a:r>
              <a:rPr lang="en-US" altLang="zh-CN" smtClean="0"/>
              <a:t>Resource Isolation through Virtualization</a:t>
            </a:r>
          </a:p>
          <a:p>
            <a:pPr eaLnBrk="1" hangingPunct="1"/>
            <a:r>
              <a:rPr lang="en-US" altLang="zh-CN" smtClean="0"/>
              <a:t>Management Framework</a:t>
            </a:r>
          </a:p>
          <a:p>
            <a:pPr lvl="1" eaLnBrk="1" hangingPunct="1"/>
            <a:r>
              <a:rPr lang="en-US" altLang="zh-CN" smtClean="0"/>
              <a:t>Node : Physical Machine</a:t>
            </a:r>
          </a:p>
          <a:p>
            <a:pPr lvl="1" eaLnBrk="1" hangingPunct="1"/>
            <a:r>
              <a:rPr lang="en-US" altLang="zh-CN" smtClean="0"/>
              <a:t>Sliver : Virtual Machine</a:t>
            </a:r>
          </a:p>
          <a:p>
            <a:pPr lvl="1" eaLnBrk="1" hangingPunct="1"/>
            <a:r>
              <a:rPr lang="en-US" altLang="zh-CN" smtClean="0"/>
              <a:t>Slice : A collection of Virtual Machines</a:t>
            </a:r>
          </a:p>
          <a:p>
            <a:pPr lvl="1" eaLnBrk="1" hangingPunct="1"/>
            <a:r>
              <a:rPr lang="en-US" altLang="zh-CN" smtClean="0"/>
              <a:t>RSpec: Resource Description </a:t>
            </a:r>
          </a:p>
          <a:p>
            <a:pPr lvl="1" eaLnBrk="1" hangingPunct="1"/>
            <a:r>
              <a:rPr lang="en-US" altLang="zh-CN" smtClean="0"/>
              <a:t>PLC: Central Management Servers</a:t>
            </a:r>
          </a:p>
          <a:p>
            <a:pPr lvl="1" eaLnBrk="1" hangingPunct="1"/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A793-0847-AC48-BEE7-F79A7406A6F5}" type="slidenum">
              <a:rPr lang="ja-JP" altLang="en-US" smtClean="0"/>
              <a:pPr/>
              <a:t>6</a:t>
            </a:fld>
            <a:endParaRPr lang="ja-JP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685800"/>
          </a:xfrm>
        </p:spPr>
        <p:txBody>
          <a:bodyPr/>
          <a:lstStyle/>
          <a:p>
            <a:pPr eaLnBrk="1" hangingPunct="1"/>
            <a:r>
              <a:rPr lang="en-US" altLang="zh-CN" smtClean="0"/>
              <a:t>Limitations in PlanetLab</a:t>
            </a:r>
            <a:endParaRPr lang="zh-CN" altLang="en-US" smtClean="0"/>
          </a:p>
        </p:txBody>
      </p:sp>
      <p:sp>
        <p:nvSpPr>
          <p:cNvPr id="24579" name="内容占位符 2"/>
          <p:cNvSpPr>
            <a:spLocks noGrp="1"/>
          </p:cNvSpPr>
          <p:nvPr>
            <p:ph idx="1"/>
          </p:nvPr>
        </p:nvSpPr>
        <p:spPr>
          <a:xfrm>
            <a:off x="0" y="762000"/>
            <a:ext cx="9220200" cy="5181600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Flexibility is sacrificed over Scalability/Performance</a:t>
            </a:r>
          </a:p>
          <a:p>
            <a:pPr lvl="1" eaLnBrk="1" hangingPunct="1"/>
            <a:r>
              <a:rPr lang="en-US" altLang="zh-CN" dirty="0" smtClean="0"/>
              <a:t>Sliver : Container-based Resource Isolation</a:t>
            </a:r>
          </a:p>
          <a:p>
            <a:pPr lvl="1" eaLnBrk="1" hangingPunct="1"/>
            <a:r>
              <a:rPr lang="en-US" altLang="zh-CN" dirty="0" smtClean="0"/>
              <a:t>Shares crucial resources</a:t>
            </a:r>
          </a:p>
          <a:p>
            <a:pPr lvl="2" eaLnBrk="1" hangingPunct="1"/>
            <a:r>
              <a:rPr lang="en-US" altLang="zh-CN" dirty="0" smtClean="0"/>
              <a:t>Single kernel (Linux with </a:t>
            </a:r>
            <a:r>
              <a:rPr lang="en-US" altLang="zh-CN" dirty="0" err="1" smtClean="0"/>
              <a:t>VServer</a:t>
            </a:r>
            <a:r>
              <a:rPr lang="en-US" altLang="zh-CN" dirty="0" smtClean="0"/>
              <a:t> patch)</a:t>
            </a:r>
          </a:p>
          <a:p>
            <a:pPr lvl="2" eaLnBrk="1" hangingPunct="1"/>
            <a:r>
              <a:rPr lang="en-US" altLang="zh-CN" dirty="0" smtClean="0"/>
              <a:t>Network stack and modules (NAT, Firewall, etc)</a:t>
            </a:r>
          </a:p>
          <a:p>
            <a:pPr lvl="2" eaLnBrk="1" hangingPunct="1"/>
            <a:r>
              <a:rPr lang="en-US" altLang="zh-CN" dirty="0" smtClean="0"/>
              <a:t>Network resources (IP address and ports)</a:t>
            </a:r>
          </a:p>
          <a:p>
            <a:pPr lvl="2" eaLnBrk="1" hangingPunct="1"/>
            <a:r>
              <a:rPr lang="en-US" altLang="ja-JP" dirty="0" err="1" smtClean="0"/>
              <a:t>V</a:t>
            </a:r>
            <a:r>
              <a:rPr lang="en-US" altLang="zh-CN" dirty="0" err="1" smtClean="0"/>
              <a:t>net</a:t>
            </a:r>
            <a:r>
              <a:rPr lang="en-US" altLang="zh-CN" dirty="0" smtClean="0"/>
              <a:t> (virtual network device ; need work for multi-homing)</a:t>
            </a:r>
          </a:p>
          <a:p>
            <a:pPr lvl="1" eaLnBrk="1" hangingPunct="1"/>
            <a:r>
              <a:rPr lang="en-US" altLang="zh-CN" dirty="0" smtClean="0"/>
              <a:t>Cannot run arbitrary kernel/network stack &amp; modules</a:t>
            </a:r>
            <a:endParaRPr lang="en-US" altLang="zh-CN" dirty="0" smtClean="0"/>
          </a:p>
          <a:p>
            <a:pPr lvl="1" eaLnBrk="1" hangingPunct="1">
              <a:buNone/>
            </a:pPr>
            <a:endParaRPr lang="en-US" altLang="zh-CN" dirty="0" smtClean="0"/>
          </a:p>
          <a:p>
            <a:pPr lvl="2" eaLnBrk="1" hangingPunct="1">
              <a:buFontTx/>
              <a:buNone/>
            </a:pPr>
            <a:endParaRPr lang="en-US" altLang="zh-CN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2D2CE-35DB-C041-919A-73853F1FFDF7}" type="slidenum">
              <a:rPr lang="ja-JP" altLang="en-US" smtClean="0"/>
              <a:pPr/>
              <a:t>7</a:t>
            </a:fld>
            <a:endParaRPr lang="ja-JP" alt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ja-JP" sz="3600" dirty="0" smtClean="0"/>
              <a:t>Design Principle for a New Test-bed</a:t>
            </a:r>
            <a:endParaRPr lang="ja-JP" altLang="en-US" sz="3600" dirty="0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z="2800" dirty="0" smtClean="0"/>
              <a:t>Performance</a:t>
            </a:r>
          </a:p>
          <a:p>
            <a:pPr lvl="1" eaLnBrk="1" hangingPunct="1"/>
            <a:r>
              <a:rPr lang="en-US" altLang="ja-JP" sz="2400" dirty="0" smtClean="0"/>
              <a:t>Network I/O</a:t>
            </a:r>
          </a:p>
          <a:p>
            <a:pPr eaLnBrk="1" hangingPunct="1"/>
            <a:r>
              <a:rPr lang="en-US" altLang="ja-JP" sz="2800" dirty="0" smtClean="0"/>
              <a:t>Scalability</a:t>
            </a:r>
          </a:p>
          <a:p>
            <a:pPr lvl="1" eaLnBrk="1" hangingPunct="1"/>
            <a:r>
              <a:rPr lang="en-US" altLang="ja-JP" sz="2400" dirty="0" smtClean="0"/>
              <a:t>The number of slices</a:t>
            </a:r>
          </a:p>
          <a:p>
            <a:pPr eaLnBrk="1" hangingPunct="1"/>
            <a:r>
              <a:rPr lang="en-US" altLang="ja-JP" sz="2800" dirty="0" smtClean="0"/>
              <a:t>Isolation</a:t>
            </a:r>
          </a:p>
          <a:p>
            <a:pPr lvl="1" eaLnBrk="1" hangingPunct="1"/>
            <a:r>
              <a:rPr lang="en-US" altLang="ja-JP" sz="2400" dirty="0" smtClean="0"/>
              <a:t>Resource must be isolated per slice</a:t>
            </a:r>
          </a:p>
          <a:p>
            <a:pPr eaLnBrk="1" hangingPunct="1"/>
            <a:r>
              <a:rPr lang="en-US" altLang="ja-JP" sz="2800" dirty="0" smtClean="0">
                <a:solidFill>
                  <a:srgbClr val="FF0000"/>
                </a:solidFill>
              </a:rPr>
              <a:t>Flexibility</a:t>
            </a:r>
          </a:p>
          <a:p>
            <a:pPr lvl="1" eaLnBrk="1" hangingPunct="1"/>
            <a:r>
              <a:rPr lang="en-US" altLang="ja-JP" sz="2400" dirty="0" smtClean="0"/>
              <a:t>Arbitrary kernel/network stacks/</a:t>
            </a:r>
            <a:r>
              <a:rPr lang="en-US" altLang="ja-JP" sz="2400" dirty="0" smtClean="0"/>
              <a:t>resources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DAC4-55A9-AD40-BA67-8E318A2D6C6F}" type="slidenum">
              <a:rPr lang="ja-JP" altLang="en-US" smtClean="0"/>
              <a:pPr/>
              <a:t>8</a:t>
            </a:fld>
            <a:endParaRPr lang="ja-JP" altLang="en-US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err="1" smtClean="0">
                <a:cs typeface="ＭＳ Ｐゴシック" charset="-128"/>
              </a:rPr>
              <a:t>CoreLab</a:t>
            </a:r>
            <a:r>
              <a:rPr lang="en-US" altLang="ja-JP" dirty="0" smtClean="0">
                <a:cs typeface="ＭＳ Ｐゴシック" charset="-128"/>
              </a:rPr>
              <a:t> Update</a:t>
            </a:r>
            <a:endParaRPr lang="ja-JP" altLang="en-US" dirty="0" smtClean="0">
              <a:cs typeface="ＭＳ Ｐゴシック" charset="-128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-76200" y="855663"/>
            <a:ext cx="9601200" cy="5059362"/>
          </a:xfrm>
        </p:spPr>
        <p:txBody>
          <a:bodyPr/>
          <a:lstStyle/>
          <a:p>
            <a:pPr eaLnBrk="1" hangingPunct="1"/>
            <a:r>
              <a:rPr lang="en-US" altLang="ja-JP" sz="2800" dirty="0" smtClean="0">
                <a:cs typeface="ＭＳ Ｐゴシック" charset="-128"/>
              </a:rPr>
              <a:t>Design</a:t>
            </a:r>
          </a:p>
          <a:p>
            <a:pPr lvl="1" eaLnBrk="1" hangingPunct="1"/>
            <a:r>
              <a:rPr lang="en-US" altLang="ja-JP" sz="2400" dirty="0" smtClean="0"/>
              <a:t>Sliver VEE : </a:t>
            </a:r>
            <a:r>
              <a:rPr lang="en-US" altLang="ja-JP" sz="2400" dirty="0" smtClean="0">
                <a:solidFill>
                  <a:srgbClr val="0000FF"/>
                </a:solidFill>
              </a:rPr>
              <a:t>Hosted</a:t>
            </a:r>
            <a:r>
              <a:rPr lang="en-US" altLang="ja-JP" sz="2400" dirty="0" smtClean="0"/>
              <a:t> </a:t>
            </a:r>
            <a:r>
              <a:rPr lang="en-US" altLang="ja-JP" sz="2400" dirty="0" smtClean="0"/>
              <a:t>VMM + </a:t>
            </a:r>
            <a:r>
              <a:rPr lang="en-US" altLang="ja-JP" sz="2400" dirty="0" smtClean="0">
                <a:solidFill>
                  <a:srgbClr val="0000FF"/>
                </a:solidFill>
              </a:rPr>
              <a:t>Resource Container</a:t>
            </a:r>
          </a:p>
          <a:p>
            <a:pPr lvl="1" eaLnBrk="1" hangingPunct="1"/>
            <a:r>
              <a:rPr lang="en-US" altLang="ja-JP" sz="2400" dirty="0" smtClean="0"/>
              <a:t>Introducing </a:t>
            </a:r>
            <a:r>
              <a:rPr lang="en-US" altLang="ja-JP" sz="2400" dirty="0" smtClean="0">
                <a:solidFill>
                  <a:srgbClr val="0000FF"/>
                </a:solidFill>
              </a:rPr>
              <a:t>Flexibility </a:t>
            </a:r>
            <a:r>
              <a:rPr lang="en-US" altLang="ja-JP" sz="2400" dirty="0" smtClean="0"/>
              <a:t>in execution environment</a:t>
            </a:r>
          </a:p>
          <a:p>
            <a:pPr lvl="1" eaLnBrk="1" hangingPunct="1"/>
            <a:r>
              <a:rPr lang="en-US" altLang="ja-JP" sz="2400" dirty="0" smtClean="0"/>
              <a:t>VM Disk Image Transfer : </a:t>
            </a:r>
            <a:r>
              <a:rPr lang="en-US" altLang="ja-JP" sz="2400" dirty="0" smtClean="0">
                <a:solidFill>
                  <a:srgbClr val="0000FF"/>
                </a:solidFill>
              </a:rPr>
              <a:t>Multipath &amp; Caching</a:t>
            </a:r>
          </a:p>
          <a:p>
            <a:pPr lvl="1" eaLnBrk="1" hangingPunct="1"/>
            <a:r>
              <a:rPr lang="en-US" altLang="ja-JP" sz="2400" dirty="0" smtClean="0"/>
              <a:t>Network Configuration : </a:t>
            </a:r>
            <a:r>
              <a:rPr lang="en-US" altLang="ja-JP" sz="2400" dirty="0" err="1" smtClean="0">
                <a:solidFill>
                  <a:srgbClr val="0000FF"/>
                </a:solidFill>
              </a:rPr>
              <a:t>Multihoming</a:t>
            </a:r>
            <a:endParaRPr lang="en-US" altLang="ja-JP" sz="2400" dirty="0" smtClean="0">
              <a:solidFill>
                <a:srgbClr val="0000FF"/>
              </a:solidFill>
            </a:endParaRPr>
          </a:p>
          <a:p>
            <a:pPr lvl="1" eaLnBrk="1" hangingPunct="1"/>
            <a:r>
              <a:rPr lang="en-US" altLang="ja-JP" sz="2400" dirty="0" smtClean="0"/>
              <a:t>Management Tools: </a:t>
            </a:r>
            <a:r>
              <a:rPr lang="en-US" altLang="ja-JP" sz="2400" dirty="0" smtClean="0">
                <a:solidFill>
                  <a:srgbClr val="0000FF"/>
                </a:solidFill>
              </a:rPr>
              <a:t>Reuse</a:t>
            </a:r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PlanetLab’s</a:t>
            </a:r>
            <a:r>
              <a:rPr lang="en-US" altLang="ja-JP" sz="2400" dirty="0" smtClean="0"/>
              <a:t> design</a:t>
            </a:r>
          </a:p>
          <a:p>
            <a:pPr lvl="1" eaLnBrk="1" hangingPunct="1"/>
            <a:r>
              <a:rPr lang="en-US" altLang="ja-JP" sz="2400" dirty="0" smtClean="0">
                <a:solidFill>
                  <a:srgbClr val="FF0000"/>
                </a:solidFill>
              </a:rPr>
              <a:t>Federation with PLC, OneLab2, VINI, Max, G-Lab</a:t>
            </a:r>
          </a:p>
          <a:p>
            <a:pPr lvl="1" eaLnBrk="1" hangingPunct="1">
              <a:buFontTx/>
              <a:buNone/>
            </a:pPr>
            <a:r>
              <a:rPr lang="en-US" altLang="ja-JP" sz="2400" dirty="0" smtClean="0"/>
              <a:t> </a:t>
            </a:r>
            <a:endParaRPr lang="ja-JP" altLang="en-US" sz="2400" dirty="0" smtClean="0"/>
          </a:p>
        </p:txBody>
      </p:sp>
      <p:sp>
        <p:nvSpPr>
          <p:cNvPr id="13619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22456-ED9F-964F-A925-9A140A0F3B6F}" type="slidenum">
              <a:rPr lang="ja-JP" altLang="en-US"/>
              <a:pPr/>
              <a:t>9</a:t>
            </a:fld>
            <a:endParaRPr lang="ja-JP" alt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4114800"/>
          <a:ext cx="7848600" cy="2194560"/>
        </p:xfrm>
        <a:graphic>
          <a:graphicData uri="http://schemas.openxmlformats.org/drawingml/2006/table">
            <a:tbl>
              <a:tblPr/>
              <a:tblGrid>
                <a:gridCol w="2616200"/>
                <a:gridCol w="2616200"/>
                <a:gridCol w="2616200"/>
              </a:tblGrid>
              <a:tr h="317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Comparison Chart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PlanetLab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CoreLab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Sliver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Resource Container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Hosted VMM</a:t>
                      </a: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Kernel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Shared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Separated</a:t>
                      </a: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Guest OS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Various Linux Distros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Any OSes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IP &amp; Port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Shared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Shared (managed)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Privileged System Calls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Shared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Isolated</a:t>
                      </a: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7" name="Explosion 2 6"/>
          <p:cNvSpPr/>
          <p:nvPr/>
        </p:nvSpPr>
        <p:spPr bwMode="auto">
          <a:xfrm>
            <a:off x="7162800" y="398463"/>
            <a:ext cx="1600200" cy="914400"/>
          </a:xfrm>
          <a:prstGeom prst="irregularSeal2">
            <a:avLst/>
          </a:prstGeom>
          <a:solidFill>
            <a:srgbClr val="FF686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New</a:t>
            </a:r>
            <a:endParaRPr kumimoji="0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>
          <a:xfrm>
            <a:off x="-76200" y="76200"/>
            <a:ext cx="9677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 sz="4000" dirty="0" smtClean="0">
                <a:cs typeface="ＭＳ Ｐゴシック" charset="-128"/>
              </a:rPr>
              <a:t>VEE Candidate for Sliver Implementation </a:t>
            </a:r>
            <a:endParaRPr lang="ja-JP" altLang="en-US" sz="4000" dirty="0" smtClean="0">
              <a:cs typeface="ＭＳ Ｐゴシック" charset="-128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6200" y="3233738"/>
          <a:ext cx="8991600" cy="3014028"/>
        </p:xfrm>
        <a:graphic>
          <a:graphicData uri="http://schemas.openxmlformats.org/drawingml/2006/table">
            <a:tbl>
              <a:tblPr/>
              <a:tblGrid>
                <a:gridCol w="1177925"/>
                <a:gridCol w="1471613"/>
                <a:gridCol w="1270000"/>
                <a:gridCol w="1068387"/>
                <a:gridCol w="1487488"/>
                <a:gridCol w="1176337"/>
                <a:gridCol w="1339850"/>
              </a:tblGrid>
              <a:tr h="9413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Design Principles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Performance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Scalability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Security Isolation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Performance Isolation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Flexibility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Code Reusability</a:t>
                      </a:r>
                      <a:endParaRPr kumimoji="1" lang="ja-JP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Resource Container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-</a:t>
                      </a:r>
                      <a:endParaRPr kumimoji="1" lang="ja-JP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Hyper-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visor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-</a:t>
                      </a:r>
                      <a:endParaRPr kumimoji="1" lang="ja-JP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66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Hosted- VMM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?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FF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?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FF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?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FF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F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  <a:cs typeface="ＭＳ Ｐゴシック" charset="-128"/>
                        </a:rPr>
                        <a:t>+</a:t>
                      </a:r>
                      <a:endParaRPr kumimoji="1" lang="ja-JP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F88"/>
                    </a:solidFill>
                  </a:tcPr>
                </a:tc>
              </a:tr>
            </a:tbl>
          </a:graphicData>
        </a:graphic>
      </p:graphicFrame>
      <p:sp>
        <p:nvSpPr>
          <p:cNvPr id="135214" name="Footer Placeholder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Future Internet Workshop, Bangkok</a:t>
            </a:r>
            <a:endParaRPr lang="ja-JP" altLang="en-US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DFDB-8252-414E-BEDF-264A686A5672}" type="slidenum">
              <a:rPr lang="ja-JP" altLang="en-US"/>
              <a:pPr/>
              <a:t>10</a:t>
            </a:fld>
            <a:endParaRPr lang="ja-JP" altLang="en-US"/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3227388" y="1227138"/>
            <a:ext cx="2635250" cy="1855787"/>
            <a:chOff x="390525" y="1235075"/>
            <a:chExt cx="2635250" cy="1855788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390525" y="1235075"/>
              <a:ext cx="2635250" cy="1387475"/>
              <a:chOff x="1395" y="1665"/>
              <a:chExt cx="2700" cy="1845"/>
            </a:xfrm>
          </p:grpSpPr>
          <p:sp>
            <p:nvSpPr>
              <p:cNvPr id="17" name="正方形/長方形 5"/>
              <p:cNvSpPr>
                <a:spLocks noChangeArrowheads="1"/>
              </p:cNvSpPr>
              <p:nvPr/>
            </p:nvSpPr>
            <p:spPr bwMode="auto">
              <a:xfrm>
                <a:off x="1395" y="3149"/>
                <a:ext cx="2700" cy="36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Hardware</a:t>
                </a:r>
              </a:p>
            </p:txBody>
          </p:sp>
          <p:sp>
            <p:nvSpPr>
              <p:cNvPr id="18" name="正方形/長方形 6"/>
              <p:cNvSpPr>
                <a:spLocks noChangeArrowheads="1"/>
              </p:cNvSpPr>
              <p:nvPr/>
            </p:nvSpPr>
            <p:spPr bwMode="auto">
              <a:xfrm>
                <a:off x="1395" y="2746"/>
                <a:ext cx="2700" cy="359"/>
              </a:xfrm>
              <a:prstGeom prst="rect">
                <a:avLst/>
              </a:prstGeom>
              <a:gradFill rotWithShape="1">
                <a:gsLst>
                  <a:gs pos="0">
                    <a:srgbClr val="5D417E"/>
                  </a:gs>
                  <a:gs pos="80000">
                    <a:srgbClr val="7B58A6"/>
                  </a:gs>
                  <a:gs pos="100000">
                    <a:srgbClr val="7B57A8"/>
                  </a:gs>
                </a:gsLst>
                <a:lin ang="16200000"/>
              </a:gradFill>
              <a:ln w="9525">
                <a:solidFill>
                  <a:srgbClr val="7D60A0"/>
                </a:solidFill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FFFFFF"/>
                    </a:solidFill>
                    <a:latin typeface="Calibri" charset="0"/>
                  </a:rPr>
                  <a:t>VMM</a:t>
                </a:r>
                <a:endParaRPr lang="ja-JP" altLang="en-US" sz="1200">
                  <a:solidFill>
                    <a:srgbClr val="FFFFFF"/>
                  </a:solidFill>
                  <a:latin typeface="Calibri" charset="0"/>
                </a:endParaRPr>
              </a:p>
            </p:txBody>
          </p:sp>
          <p:sp>
            <p:nvSpPr>
              <p:cNvPr id="19" name="正方形/長方形 8"/>
              <p:cNvSpPr>
                <a:spLocks noChangeArrowheads="1"/>
              </p:cNvSpPr>
              <p:nvPr/>
            </p:nvSpPr>
            <p:spPr bwMode="auto">
              <a:xfrm>
                <a:off x="2340" y="2385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9EEAFF"/>
                  </a:gs>
                  <a:gs pos="35001">
                    <a:srgbClr val="BBEFFF"/>
                  </a:gs>
                  <a:gs pos="100000">
                    <a:srgbClr val="E4F9FF"/>
                  </a:gs>
                </a:gsLst>
                <a:lin ang="16200000" scaled="1"/>
              </a:gradFill>
              <a:ln w="9525">
                <a:solidFill>
                  <a:srgbClr val="46AAC5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VM</a:t>
                </a:r>
                <a:endParaRPr lang="ja-JP" altLang="en-US" sz="1200">
                  <a:solidFill>
                    <a:srgbClr val="000000"/>
                  </a:solidFill>
                  <a:latin typeface="Calibri" charset="0"/>
                </a:endParaRPr>
              </a:p>
            </p:txBody>
          </p:sp>
          <p:sp>
            <p:nvSpPr>
              <p:cNvPr id="20" name="正方形/長方形 9"/>
              <p:cNvSpPr>
                <a:spLocks noChangeArrowheads="1"/>
              </p:cNvSpPr>
              <p:nvPr/>
            </p:nvSpPr>
            <p:spPr bwMode="auto">
              <a:xfrm>
                <a:off x="3239" y="2385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9EEAFF"/>
                  </a:gs>
                  <a:gs pos="35001">
                    <a:srgbClr val="BBEFFF"/>
                  </a:gs>
                  <a:gs pos="100000">
                    <a:srgbClr val="E4F9FF"/>
                  </a:gs>
                </a:gsLst>
                <a:lin ang="16200000" scaled="1"/>
              </a:gradFill>
              <a:ln w="9525">
                <a:solidFill>
                  <a:srgbClr val="46AAC5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VM</a:t>
                </a:r>
                <a:endParaRPr lang="ja-JP" altLang="en-US" sz="1200">
                  <a:solidFill>
                    <a:srgbClr val="000000"/>
                  </a:solidFill>
                  <a:latin typeface="Calibri" charset="0"/>
                </a:endParaRPr>
              </a:p>
            </p:txBody>
          </p:sp>
          <p:sp>
            <p:nvSpPr>
              <p:cNvPr id="21" name="正方形/長方形 11"/>
              <p:cNvSpPr>
                <a:spLocks noChangeArrowheads="1"/>
              </p:cNvSpPr>
              <p:nvPr/>
            </p:nvSpPr>
            <p:spPr bwMode="auto">
              <a:xfrm>
                <a:off x="3239" y="2026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A3C4FF"/>
                  </a:gs>
                  <a:gs pos="35001">
                    <a:srgbClr val="BFD5FF"/>
                  </a:gs>
                  <a:gs pos="100000">
                    <a:srgbClr val="E5EEFF"/>
                  </a:gs>
                </a:gsLst>
                <a:lin ang="16200000" scaled="1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GuestOS</a:t>
                </a:r>
              </a:p>
            </p:txBody>
          </p:sp>
          <p:sp>
            <p:nvSpPr>
              <p:cNvPr id="22" name="正方形/長方形 12"/>
              <p:cNvSpPr>
                <a:spLocks noChangeArrowheads="1"/>
              </p:cNvSpPr>
              <p:nvPr/>
            </p:nvSpPr>
            <p:spPr bwMode="auto">
              <a:xfrm>
                <a:off x="2340" y="2026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A3C4FF"/>
                  </a:gs>
                  <a:gs pos="35001">
                    <a:srgbClr val="BFD5FF"/>
                  </a:gs>
                  <a:gs pos="100000">
                    <a:srgbClr val="E5EEFF"/>
                  </a:gs>
                </a:gsLst>
                <a:lin ang="16200000" scaled="1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GuestOS</a:t>
                </a:r>
                <a:endParaRPr lang="ja-JP" altLang="en-US" sz="1200">
                  <a:solidFill>
                    <a:srgbClr val="000000"/>
                  </a:solidFill>
                  <a:latin typeface="Calibri" charset="0"/>
                </a:endParaRPr>
              </a:p>
            </p:txBody>
          </p:sp>
          <p:sp>
            <p:nvSpPr>
              <p:cNvPr id="23" name="正方形/長方形 13"/>
              <p:cNvSpPr>
                <a:spLocks noChangeArrowheads="1"/>
              </p:cNvSpPr>
              <p:nvPr/>
            </p:nvSpPr>
            <p:spPr bwMode="auto">
              <a:xfrm>
                <a:off x="2340" y="1665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FFA2A1"/>
                  </a:gs>
                  <a:gs pos="35001">
                    <a:srgbClr val="FFBEBD"/>
                  </a:gs>
                  <a:gs pos="100000">
                    <a:srgbClr val="FFE5E5"/>
                  </a:gs>
                </a:gsLst>
                <a:lin ang="16200000" scaled="1"/>
              </a:gradFill>
              <a:ln w="9525">
                <a:solidFill>
                  <a:srgbClr val="BE4B48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Apps</a:t>
                </a:r>
              </a:p>
            </p:txBody>
          </p:sp>
          <p:sp>
            <p:nvSpPr>
              <p:cNvPr id="24" name="正方形/長方形 14"/>
              <p:cNvSpPr>
                <a:spLocks noChangeArrowheads="1"/>
              </p:cNvSpPr>
              <p:nvPr/>
            </p:nvSpPr>
            <p:spPr bwMode="auto">
              <a:xfrm>
                <a:off x="3239" y="1665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FFA2A1"/>
                  </a:gs>
                  <a:gs pos="35001">
                    <a:srgbClr val="FFBEBD"/>
                  </a:gs>
                  <a:gs pos="100000">
                    <a:srgbClr val="FFE5E5"/>
                  </a:gs>
                </a:gsLst>
                <a:lin ang="16200000" scaled="1"/>
              </a:gradFill>
              <a:ln w="9525">
                <a:solidFill>
                  <a:srgbClr val="BE4B48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apps</a:t>
                </a:r>
              </a:p>
            </p:txBody>
          </p:sp>
          <p:sp>
            <p:nvSpPr>
              <p:cNvPr id="25" name="正方形/長方形 15"/>
              <p:cNvSpPr>
                <a:spLocks noChangeArrowheads="1"/>
              </p:cNvSpPr>
              <p:nvPr/>
            </p:nvSpPr>
            <p:spPr bwMode="auto">
              <a:xfrm>
                <a:off x="1395" y="2385"/>
                <a:ext cx="899" cy="315"/>
              </a:xfrm>
              <a:prstGeom prst="rect">
                <a:avLst/>
              </a:prstGeom>
              <a:gradFill rotWithShape="1">
                <a:gsLst>
                  <a:gs pos="0">
                    <a:srgbClr val="9EEAFF"/>
                  </a:gs>
                  <a:gs pos="35001">
                    <a:srgbClr val="BBEFFF"/>
                  </a:gs>
                  <a:gs pos="100000">
                    <a:srgbClr val="E4F9FF"/>
                  </a:gs>
                </a:gsLst>
                <a:lin ang="16200000" scaled="1"/>
              </a:gradFill>
              <a:ln w="9525">
                <a:solidFill>
                  <a:srgbClr val="46AAC5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VM</a:t>
                </a:r>
                <a:endParaRPr lang="ja-JP" altLang="en-US" sz="1200">
                  <a:solidFill>
                    <a:srgbClr val="000000"/>
                  </a:solidFill>
                  <a:latin typeface="Calibri" charset="0"/>
                </a:endParaRPr>
              </a:p>
            </p:txBody>
          </p:sp>
          <p:sp>
            <p:nvSpPr>
              <p:cNvPr id="26" name="正方形/長方形 16"/>
              <p:cNvSpPr>
                <a:spLocks noChangeArrowheads="1"/>
              </p:cNvSpPr>
              <p:nvPr/>
            </p:nvSpPr>
            <p:spPr bwMode="auto">
              <a:xfrm>
                <a:off x="1395" y="2026"/>
                <a:ext cx="899" cy="315"/>
              </a:xfrm>
              <a:prstGeom prst="rect">
                <a:avLst/>
              </a:prstGeom>
              <a:gradFill rotWithShape="1">
                <a:gsLst>
                  <a:gs pos="0">
                    <a:srgbClr val="A3C4FF"/>
                  </a:gs>
                  <a:gs pos="35001">
                    <a:srgbClr val="BFD5FF"/>
                  </a:gs>
                  <a:gs pos="100000">
                    <a:srgbClr val="E5EEFF"/>
                  </a:gs>
                </a:gsLst>
                <a:lin ang="16200000" scaled="1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MngOS</a:t>
                </a:r>
                <a:endParaRPr lang="ja-JP" altLang="en-US" sz="1200">
                  <a:solidFill>
                    <a:srgbClr val="000000"/>
                  </a:solidFill>
                  <a:latin typeface="Calibri" charset="0"/>
                </a:endParaRPr>
              </a:p>
            </p:txBody>
          </p:sp>
          <p:sp>
            <p:nvSpPr>
              <p:cNvPr id="27" name="正方形/長方形 17"/>
              <p:cNvSpPr>
                <a:spLocks noChangeArrowheads="1"/>
              </p:cNvSpPr>
              <p:nvPr/>
            </p:nvSpPr>
            <p:spPr bwMode="auto">
              <a:xfrm>
                <a:off x="1395" y="1665"/>
                <a:ext cx="899" cy="315"/>
              </a:xfrm>
              <a:prstGeom prst="rect">
                <a:avLst/>
              </a:prstGeom>
              <a:gradFill rotWithShape="1">
                <a:gsLst>
                  <a:gs pos="0">
                    <a:srgbClr val="FFBE86"/>
                  </a:gs>
                  <a:gs pos="35001">
                    <a:srgbClr val="FFD0AA"/>
                  </a:gs>
                  <a:gs pos="100000">
                    <a:srgbClr val="FFEBDB"/>
                  </a:gs>
                </a:gsLst>
                <a:lin ang="16200000" scaled="1"/>
              </a:gradFill>
              <a:ln w="9525">
                <a:solidFill>
                  <a:srgbClr val="F69240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  <a:latin typeface="Calibri" charset="0"/>
                  </a:rPr>
                  <a:t>Manager</a:t>
                </a:r>
              </a:p>
            </p:txBody>
          </p:sp>
        </p:grpSp>
        <p:sp>
          <p:nvSpPr>
            <p:cNvPr id="28746" name="Rectangle 36"/>
            <p:cNvSpPr>
              <a:spLocks noChangeArrowheads="1"/>
            </p:cNvSpPr>
            <p:nvPr/>
          </p:nvSpPr>
          <p:spPr bwMode="auto">
            <a:xfrm>
              <a:off x="769938" y="2679700"/>
              <a:ext cx="1847850" cy="41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Times New Roman" charset="0"/>
                </a:rPr>
                <a:t>Hypervisor-Based</a:t>
              </a:r>
            </a:p>
          </p:txBody>
        </p:sp>
      </p:grp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6089650" y="1219200"/>
            <a:ext cx="2673350" cy="1871663"/>
            <a:chOff x="3435350" y="1219200"/>
            <a:chExt cx="2673350" cy="1871663"/>
          </a:xfrm>
        </p:grpSpPr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3435350" y="1219200"/>
              <a:ext cx="2673350" cy="1387475"/>
              <a:chOff x="358" y="2129"/>
              <a:chExt cx="2700" cy="1845"/>
            </a:xfrm>
          </p:grpSpPr>
          <p:sp>
            <p:nvSpPr>
              <p:cNvPr id="7" name="正方形/長方形 5"/>
              <p:cNvSpPr>
                <a:spLocks noChangeArrowheads="1"/>
              </p:cNvSpPr>
              <p:nvPr/>
            </p:nvSpPr>
            <p:spPr bwMode="auto">
              <a:xfrm>
                <a:off x="358" y="3613"/>
                <a:ext cx="2700" cy="36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</a:rPr>
                  <a:t>Hardware</a:t>
                </a:r>
              </a:p>
            </p:txBody>
          </p:sp>
          <p:sp>
            <p:nvSpPr>
              <p:cNvPr id="8" name="正方形/長方形 6"/>
              <p:cNvSpPr>
                <a:spLocks noChangeArrowheads="1"/>
              </p:cNvSpPr>
              <p:nvPr/>
            </p:nvSpPr>
            <p:spPr bwMode="auto">
              <a:xfrm>
                <a:off x="358" y="3210"/>
                <a:ext cx="2700" cy="359"/>
              </a:xfrm>
              <a:prstGeom prst="rect">
                <a:avLst/>
              </a:prstGeom>
              <a:gradFill rotWithShape="1">
                <a:gsLst>
                  <a:gs pos="0">
                    <a:srgbClr val="DAFDA7"/>
                  </a:gs>
                  <a:gs pos="35001">
                    <a:srgbClr val="E4FDC2"/>
                  </a:gs>
                  <a:gs pos="100000">
                    <a:srgbClr val="F5FFE6"/>
                  </a:gs>
                </a:gsLst>
                <a:lin ang="16200000" scaled="1"/>
              </a:gradFill>
              <a:ln w="9525">
                <a:solidFill>
                  <a:srgbClr val="98B954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</a:rPr>
                  <a:t>HostOS</a:t>
                </a:r>
              </a:p>
            </p:txBody>
          </p:sp>
          <p:sp>
            <p:nvSpPr>
              <p:cNvPr id="9" name="正方形/長方形 7"/>
              <p:cNvSpPr>
                <a:spLocks noChangeArrowheads="1"/>
              </p:cNvSpPr>
              <p:nvPr/>
            </p:nvSpPr>
            <p:spPr bwMode="auto">
              <a:xfrm>
                <a:off x="358" y="2849"/>
                <a:ext cx="899" cy="315"/>
              </a:xfrm>
              <a:prstGeom prst="rect">
                <a:avLst/>
              </a:prstGeom>
              <a:gradFill rotWithShape="1">
                <a:gsLst>
                  <a:gs pos="0">
                    <a:srgbClr val="FFA2A1"/>
                  </a:gs>
                  <a:gs pos="35001">
                    <a:srgbClr val="FFBEBD"/>
                  </a:gs>
                  <a:gs pos="100000">
                    <a:srgbClr val="FFE5E5"/>
                  </a:gs>
                </a:gsLst>
                <a:lin ang="16200000" scaled="1"/>
              </a:gradFill>
              <a:ln w="9525">
                <a:solidFill>
                  <a:srgbClr val="BE4B48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</a:rPr>
                  <a:t>Apps</a:t>
                </a:r>
              </a:p>
            </p:txBody>
          </p:sp>
          <p:sp>
            <p:nvSpPr>
              <p:cNvPr id="10" name="正方形/長方形 8"/>
              <p:cNvSpPr>
                <a:spLocks noChangeArrowheads="1"/>
              </p:cNvSpPr>
              <p:nvPr/>
            </p:nvSpPr>
            <p:spPr bwMode="auto">
              <a:xfrm>
                <a:off x="1302" y="2849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2787A0"/>
                  </a:gs>
                  <a:gs pos="80000">
                    <a:srgbClr val="36B1D2"/>
                  </a:gs>
                  <a:gs pos="100000">
                    <a:srgbClr val="34B3D6"/>
                  </a:gs>
                </a:gsLst>
                <a:lin ang="16200000"/>
              </a:gradFill>
              <a:ln w="9525">
                <a:solidFill>
                  <a:srgbClr val="46AAC5"/>
                </a:solidFill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FFFFFF"/>
                    </a:solidFill>
                  </a:rPr>
                  <a:t>VM</a:t>
                </a:r>
                <a:endParaRPr lang="ja-JP" altLang="en-US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正方形/長方形 9"/>
              <p:cNvSpPr>
                <a:spLocks noChangeArrowheads="1"/>
              </p:cNvSpPr>
              <p:nvPr/>
            </p:nvSpPr>
            <p:spPr bwMode="auto">
              <a:xfrm>
                <a:off x="2203" y="2849"/>
                <a:ext cx="855" cy="315"/>
              </a:xfrm>
              <a:prstGeom prst="rect">
                <a:avLst/>
              </a:prstGeom>
              <a:gradFill rotWithShape="1">
                <a:gsLst>
                  <a:gs pos="0">
                    <a:srgbClr val="2787A0"/>
                  </a:gs>
                  <a:gs pos="80000">
                    <a:srgbClr val="36B1D2"/>
                  </a:gs>
                  <a:gs pos="100000">
                    <a:srgbClr val="34B3D6"/>
                  </a:gs>
                </a:gsLst>
                <a:lin ang="16200000"/>
              </a:gradFill>
              <a:ln w="9525">
                <a:solidFill>
                  <a:srgbClr val="46AAC5"/>
                </a:solidFill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FFFFFF"/>
                    </a:solidFill>
                  </a:rPr>
                  <a:t>VM</a:t>
                </a:r>
                <a:endParaRPr lang="ja-JP" altLang="en-US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正方形/長方形 11"/>
              <p:cNvSpPr>
                <a:spLocks noChangeArrowheads="1"/>
              </p:cNvSpPr>
              <p:nvPr/>
            </p:nvSpPr>
            <p:spPr bwMode="auto">
              <a:xfrm>
                <a:off x="2203" y="2490"/>
                <a:ext cx="855" cy="315"/>
              </a:xfrm>
              <a:prstGeom prst="rect">
                <a:avLst/>
              </a:prstGeom>
              <a:gradFill rotWithShape="1">
                <a:gsLst>
                  <a:gs pos="0">
                    <a:srgbClr val="A3C4FF"/>
                  </a:gs>
                  <a:gs pos="35001">
                    <a:srgbClr val="BFD5FF"/>
                  </a:gs>
                  <a:gs pos="100000">
                    <a:srgbClr val="E5EEFF"/>
                  </a:gs>
                </a:gsLst>
                <a:lin ang="16200000" scaled="1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</a:rPr>
                  <a:t>GuestOS</a:t>
                </a:r>
              </a:p>
            </p:txBody>
          </p:sp>
          <p:sp>
            <p:nvSpPr>
              <p:cNvPr id="13" name="正方形/長方形 12"/>
              <p:cNvSpPr>
                <a:spLocks noChangeArrowheads="1"/>
              </p:cNvSpPr>
              <p:nvPr/>
            </p:nvSpPr>
            <p:spPr bwMode="auto">
              <a:xfrm>
                <a:off x="1302" y="2490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A3C4FF"/>
                  </a:gs>
                  <a:gs pos="35001">
                    <a:srgbClr val="BFD5FF"/>
                  </a:gs>
                  <a:gs pos="100000">
                    <a:srgbClr val="E5EEFF"/>
                  </a:gs>
                </a:gsLst>
                <a:lin ang="16200000" scaled="1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</a:rPr>
                  <a:t>GuestOS</a:t>
                </a:r>
              </a:p>
            </p:txBody>
          </p:sp>
          <p:sp>
            <p:nvSpPr>
              <p:cNvPr id="14" name="正方形/長方形 13"/>
              <p:cNvSpPr>
                <a:spLocks noChangeArrowheads="1"/>
              </p:cNvSpPr>
              <p:nvPr/>
            </p:nvSpPr>
            <p:spPr bwMode="auto">
              <a:xfrm>
                <a:off x="1302" y="2129"/>
                <a:ext cx="856" cy="315"/>
              </a:xfrm>
              <a:prstGeom prst="rect">
                <a:avLst/>
              </a:prstGeom>
              <a:gradFill rotWithShape="1">
                <a:gsLst>
                  <a:gs pos="0">
                    <a:srgbClr val="FFA2A1"/>
                  </a:gs>
                  <a:gs pos="35001">
                    <a:srgbClr val="FFBEBD"/>
                  </a:gs>
                  <a:gs pos="100000">
                    <a:srgbClr val="FFE5E5"/>
                  </a:gs>
                </a:gsLst>
                <a:lin ang="16200000" scaled="1"/>
              </a:gradFill>
              <a:ln w="9525">
                <a:solidFill>
                  <a:srgbClr val="BE4B48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</a:rPr>
                  <a:t>Apps</a:t>
                </a:r>
              </a:p>
            </p:txBody>
          </p:sp>
          <p:sp>
            <p:nvSpPr>
              <p:cNvPr id="15" name="正方形/長方形 14"/>
              <p:cNvSpPr>
                <a:spLocks noChangeArrowheads="1"/>
              </p:cNvSpPr>
              <p:nvPr/>
            </p:nvSpPr>
            <p:spPr bwMode="auto">
              <a:xfrm>
                <a:off x="2203" y="2129"/>
                <a:ext cx="855" cy="315"/>
              </a:xfrm>
              <a:prstGeom prst="rect">
                <a:avLst/>
              </a:prstGeom>
              <a:gradFill rotWithShape="1">
                <a:gsLst>
                  <a:gs pos="0">
                    <a:srgbClr val="FFA2A1"/>
                  </a:gs>
                  <a:gs pos="35001">
                    <a:srgbClr val="FFBEBD"/>
                  </a:gs>
                  <a:gs pos="100000">
                    <a:srgbClr val="FFE5E5"/>
                  </a:gs>
                </a:gsLst>
                <a:lin ang="16200000" scaled="1"/>
              </a:gradFill>
              <a:ln w="9525">
                <a:solidFill>
                  <a:srgbClr val="BE4B48"/>
                </a:solidFill>
                <a:miter lim="800000"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defTabSz="914400"/>
                <a:r>
                  <a:rPr lang="en-US" altLang="ja-JP" sz="1200">
                    <a:solidFill>
                      <a:srgbClr val="000000"/>
                    </a:solidFill>
                  </a:rPr>
                  <a:t>Apps</a:t>
                </a:r>
              </a:p>
            </p:txBody>
          </p:sp>
        </p:grpSp>
        <p:sp>
          <p:nvSpPr>
            <p:cNvPr id="28735" name="Rectangle 37"/>
            <p:cNvSpPr>
              <a:spLocks noChangeArrowheads="1"/>
            </p:cNvSpPr>
            <p:nvPr/>
          </p:nvSpPr>
          <p:spPr bwMode="auto">
            <a:xfrm>
              <a:off x="4284663" y="2679700"/>
              <a:ext cx="1250950" cy="41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Times New Roman" charset="0"/>
                </a:rPr>
                <a:t>Host-Based</a:t>
              </a:r>
            </a:p>
          </p:txBody>
        </p:sp>
      </p:grpSp>
      <p:grpSp>
        <p:nvGrpSpPr>
          <p:cNvPr id="16" name="Group 41"/>
          <p:cNvGrpSpPr>
            <a:grpSpLocks/>
          </p:cNvGrpSpPr>
          <p:nvPr/>
        </p:nvGrpSpPr>
        <p:grpSpPr bwMode="auto">
          <a:xfrm>
            <a:off x="328613" y="1474788"/>
            <a:ext cx="2673350" cy="1582737"/>
            <a:chOff x="6299200" y="1465263"/>
            <a:chExt cx="2673350" cy="1583769"/>
          </a:xfrm>
        </p:grpSpPr>
        <p:sp>
          <p:nvSpPr>
            <p:cNvPr id="28" name="正方形/長方形 5"/>
            <p:cNvSpPr>
              <a:spLocks noChangeArrowheads="1"/>
            </p:cNvSpPr>
            <p:nvPr/>
          </p:nvSpPr>
          <p:spPr bwMode="auto">
            <a:xfrm>
              <a:off x="6299200" y="2327837"/>
              <a:ext cx="2673350" cy="271640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defTabSz="914400"/>
              <a:r>
                <a:rPr lang="en-US" altLang="ja-JP" sz="1200">
                  <a:solidFill>
                    <a:srgbClr val="000000"/>
                  </a:solidFill>
                </a:rPr>
                <a:t>Hardware</a:t>
              </a:r>
            </a:p>
          </p:txBody>
        </p:sp>
        <p:sp>
          <p:nvSpPr>
            <p:cNvPr id="29" name="正方形/長方形 6"/>
            <p:cNvSpPr>
              <a:spLocks noChangeArrowheads="1"/>
            </p:cNvSpPr>
            <p:nvPr/>
          </p:nvSpPr>
          <p:spPr bwMode="auto">
            <a:xfrm>
              <a:off x="6299200" y="2024427"/>
              <a:ext cx="2673350" cy="270051"/>
            </a:xfrm>
            <a:prstGeom prst="rect">
              <a:avLst/>
            </a:prstGeom>
            <a:gradFill rotWithShape="1">
              <a:gsLst>
                <a:gs pos="0">
                  <a:srgbClr val="DAFDA7"/>
                </a:gs>
                <a:gs pos="35001">
                  <a:srgbClr val="E4FDC2"/>
                </a:gs>
                <a:gs pos="100000">
                  <a:srgbClr val="F5FFE6"/>
                </a:gs>
              </a:gsLst>
              <a:lin ang="16200000" scaled="1"/>
            </a:gradFill>
            <a:ln w="9525">
              <a:solidFill>
                <a:srgbClr val="98B954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defTabSz="914400"/>
              <a:r>
                <a:rPr lang="en-US" altLang="ja-JP" sz="1200">
                  <a:solidFill>
                    <a:srgbClr val="000000"/>
                  </a:solidFill>
                </a:rPr>
                <a:t>HostOS</a:t>
              </a:r>
            </a:p>
          </p:txBody>
        </p:sp>
        <p:sp>
          <p:nvSpPr>
            <p:cNvPr id="30" name="正方形/長方形 7"/>
            <p:cNvSpPr>
              <a:spLocks noChangeArrowheads="1"/>
            </p:cNvSpPr>
            <p:nvPr/>
          </p:nvSpPr>
          <p:spPr bwMode="auto">
            <a:xfrm>
              <a:off x="6299200" y="1752787"/>
              <a:ext cx="890587" cy="236692"/>
            </a:xfrm>
            <a:prstGeom prst="rect">
              <a:avLst/>
            </a:prstGeom>
            <a:gradFill rotWithShape="1">
              <a:gsLst>
                <a:gs pos="0">
                  <a:srgbClr val="FFA2A1"/>
                </a:gs>
                <a:gs pos="35001">
                  <a:srgbClr val="FFBEBD"/>
                </a:gs>
                <a:gs pos="100000">
                  <a:srgbClr val="FFE5E5"/>
                </a:gs>
              </a:gsLst>
              <a:lin ang="16200000" scaled="1"/>
            </a:gradFill>
            <a:ln w="9525">
              <a:solidFill>
                <a:srgbClr val="BE4B48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defTabSz="914400"/>
              <a:r>
                <a:rPr lang="en-US" altLang="ja-JP" sz="1200">
                  <a:solidFill>
                    <a:srgbClr val="000000"/>
                  </a:solidFill>
                </a:rPr>
                <a:t>Apps</a:t>
              </a:r>
            </a:p>
          </p:txBody>
        </p:sp>
        <p:sp>
          <p:nvSpPr>
            <p:cNvPr id="31" name="正方形/長方形 8"/>
            <p:cNvSpPr>
              <a:spLocks noChangeArrowheads="1"/>
            </p:cNvSpPr>
            <p:nvPr/>
          </p:nvSpPr>
          <p:spPr bwMode="auto">
            <a:xfrm>
              <a:off x="7234237" y="1752787"/>
              <a:ext cx="847725" cy="236692"/>
            </a:xfrm>
            <a:prstGeom prst="rect">
              <a:avLst/>
            </a:prstGeom>
            <a:gradFill rotWithShape="1">
              <a:gsLst>
                <a:gs pos="0">
                  <a:srgbClr val="2787A0"/>
                </a:gs>
                <a:gs pos="80000">
                  <a:srgbClr val="36B1D2"/>
                </a:gs>
                <a:gs pos="100000">
                  <a:srgbClr val="34B3D6"/>
                </a:gs>
              </a:gsLst>
              <a:lin ang="16200000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defTabSz="914400"/>
              <a:r>
                <a:rPr lang="en-US" altLang="ja-JP" sz="1200">
                  <a:solidFill>
                    <a:srgbClr val="FFFFFF"/>
                  </a:solidFill>
                </a:rPr>
                <a:t>VE</a:t>
              </a:r>
              <a:endParaRPr lang="ja-JP" altLang="en-US" sz="1200">
                <a:solidFill>
                  <a:srgbClr val="FFFFFF"/>
                </a:solidFill>
              </a:endParaRPr>
            </a:p>
          </p:txBody>
        </p:sp>
        <p:sp>
          <p:nvSpPr>
            <p:cNvPr id="32" name="正方形/長方形 9"/>
            <p:cNvSpPr>
              <a:spLocks noChangeArrowheads="1"/>
            </p:cNvSpPr>
            <p:nvPr/>
          </p:nvSpPr>
          <p:spPr bwMode="auto">
            <a:xfrm>
              <a:off x="8126412" y="1752787"/>
              <a:ext cx="846138" cy="236692"/>
            </a:xfrm>
            <a:prstGeom prst="rect">
              <a:avLst/>
            </a:prstGeom>
            <a:gradFill rotWithShape="1">
              <a:gsLst>
                <a:gs pos="0">
                  <a:srgbClr val="2787A0"/>
                </a:gs>
                <a:gs pos="80000">
                  <a:srgbClr val="36B1D2"/>
                </a:gs>
                <a:gs pos="100000">
                  <a:srgbClr val="34B3D6"/>
                </a:gs>
              </a:gsLst>
              <a:lin ang="16200000"/>
            </a:gradFill>
            <a:ln w="9525">
              <a:solidFill>
                <a:srgbClr val="46AAC5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defTabSz="914400"/>
              <a:r>
                <a:rPr lang="en-US" altLang="ja-JP" sz="1200">
                  <a:solidFill>
                    <a:srgbClr val="FFFFFF"/>
                  </a:solidFill>
                </a:rPr>
                <a:t>VE</a:t>
              </a:r>
              <a:endParaRPr lang="ja-JP" altLang="en-US" sz="1200">
                <a:solidFill>
                  <a:srgbClr val="FFFFFF"/>
                </a:solidFill>
              </a:endParaRPr>
            </a:p>
          </p:txBody>
        </p:sp>
        <p:sp>
          <p:nvSpPr>
            <p:cNvPr id="33" name="正方形/長方形 13"/>
            <p:cNvSpPr>
              <a:spLocks noChangeArrowheads="1"/>
            </p:cNvSpPr>
            <p:nvPr/>
          </p:nvSpPr>
          <p:spPr bwMode="auto">
            <a:xfrm>
              <a:off x="7234237" y="1465263"/>
              <a:ext cx="847725" cy="236691"/>
            </a:xfrm>
            <a:prstGeom prst="rect">
              <a:avLst/>
            </a:prstGeom>
            <a:gradFill rotWithShape="1">
              <a:gsLst>
                <a:gs pos="0">
                  <a:srgbClr val="FFA2A1"/>
                </a:gs>
                <a:gs pos="35001">
                  <a:srgbClr val="FFBEBD"/>
                </a:gs>
                <a:gs pos="100000">
                  <a:srgbClr val="FFE5E5"/>
                </a:gs>
              </a:gsLst>
              <a:lin ang="16200000" scaled="1"/>
            </a:gradFill>
            <a:ln w="9525">
              <a:solidFill>
                <a:srgbClr val="BE4B48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defTabSz="914400"/>
              <a:r>
                <a:rPr lang="en-US" altLang="ja-JP" sz="1200">
                  <a:solidFill>
                    <a:srgbClr val="000000"/>
                  </a:solidFill>
                </a:rPr>
                <a:t>Apps</a:t>
              </a:r>
            </a:p>
          </p:txBody>
        </p:sp>
        <p:sp>
          <p:nvSpPr>
            <p:cNvPr id="34" name="正方形/長方形 14"/>
            <p:cNvSpPr>
              <a:spLocks noChangeArrowheads="1"/>
            </p:cNvSpPr>
            <p:nvPr/>
          </p:nvSpPr>
          <p:spPr bwMode="auto">
            <a:xfrm>
              <a:off x="8126412" y="1465263"/>
              <a:ext cx="846138" cy="236691"/>
            </a:xfrm>
            <a:prstGeom prst="rect">
              <a:avLst/>
            </a:prstGeom>
            <a:gradFill rotWithShape="1">
              <a:gsLst>
                <a:gs pos="0">
                  <a:srgbClr val="FFA2A1"/>
                </a:gs>
                <a:gs pos="35001">
                  <a:srgbClr val="FFBEBD"/>
                </a:gs>
                <a:gs pos="100000">
                  <a:srgbClr val="FFE5E5"/>
                </a:gs>
              </a:gsLst>
              <a:lin ang="16200000" scaled="1"/>
            </a:gradFill>
            <a:ln w="9525">
              <a:solidFill>
                <a:srgbClr val="BE4B48"/>
              </a:solidFill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>
              <a:prstTxWarp prst="textNoShape">
                <a:avLst/>
              </a:prstTxWarp>
            </a:bodyPr>
            <a:lstStyle/>
            <a:p>
              <a:pPr defTabSz="914400"/>
              <a:r>
                <a:rPr lang="en-US" altLang="ja-JP" sz="1200">
                  <a:solidFill>
                    <a:srgbClr val="000000"/>
                  </a:solidFill>
                </a:rPr>
                <a:t>Apps</a:t>
              </a:r>
            </a:p>
          </p:txBody>
        </p:sp>
        <p:sp>
          <p:nvSpPr>
            <p:cNvPr id="28733" name="Rectangle 38"/>
            <p:cNvSpPr>
              <a:spLocks noChangeArrowheads="1"/>
            </p:cNvSpPr>
            <p:nvPr/>
          </p:nvSpPr>
          <p:spPr bwMode="auto">
            <a:xfrm>
              <a:off x="6781800" y="2679700"/>
              <a:ext cx="20114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Times New Roman" charset="0"/>
                </a:rPr>
                <a:t>Resource Container</a:t>
              </a:r>
            </a:p>
          </p:txBody>
        </p:sp>
      </p:grpSp>
      <p:sp>
        <p:nvSpPr>
          <p:cNvPr id="28723" name="TextBox 38"/>
          <p:cNvSpPr txBox="1">
            <a:spLocks noChangeArrowheads="1"/>
          </p:cNvSpPr>
          <p:nvPr/>
        </p:nvSpPr>
        <p:spPr bwMode="auto">
          <a:xfrm>
            <a:off x="1295400" y="4495800"/>
            <a:ext cx="1584843" cy="338554"/>
          </a:xfrm>
          <a:prstGeom prst="rect">
            <a:avLst/>
          </a:prstGeom>
          <a:solidFill>
            <a:srgbClr val="FFFF00">
              <a:alpha val="2313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>
                <a:latin typeface="ヒラギノ丸ゴ Pro W4"/>
                <a:ea typeface="ヒラギノ丸ゴ Pro W4"/>
                <a:cs typeface="ヒラギノ丸ゴ Pro W4"/>
              </a:rPr>
              <a:t>advantageous</a:t>
            </a:r>
            <a:endParaRPr lang="ja-JP" altLang="en-US" sz="160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28724" name="TextBox 39"/>
          <p:cNvSpPr txBox="1">
            <a:spLocks noChangeArrowheads="1"/>
          </p:cNvSpPr>
          <p:nvPr/>
        </p:nvSpPr>
        <p:spPr bwMode="auto">
          <a:xfrm>
            <a:off x="7162800" y="4483100"/>
            <a:ext cx="1870870" cy="338554"/>
          </a:xfrm>
          <a:prstGeom prst="rect">
            <a:avLst/>
          </a:prstGeom>
          <a:solidFill>
            <a:srgbClr val="FF6666">
              <a:alpha val="4117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>
                <a:latin typeface="ヒラギノ丸ゴ Pro W4"/>
                <a:ea typeface="ヒラギノ丸ゴ Pro W4"/>
                <a:cs typeface="ヒラギノ丸ゴ Pro W4"/>
              </a:rPr>
              <a:t>disadvantageous</a:t>
            </a:r>
            <a:endParaRPr lang="ja-JP" altLang="en-US" sz="160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28725" name="TextBox 40"/>
          <p:cNvSpPr txBox="1">
            <a:spLocks noChangeArrowheads="1"/>
          </p:cNvSpPr>
          <p:nvPr/>
        </p:nvSpPr>
        <p:spPr bwMode="auto">
          <a:xfrm>
            <a:off x="1676400" y="6172200"/>
            <a:ext cx="2441694" cy="338554"/>
          </a:xfrm>
          <a:prstGeom prst="rect">
            <a:avLst/>
          </a:prstGeom>
          <a:solidFill>
            <a:srgbClr val="86FF80">
              <a:alpha val="2588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latin typeface="ヒラギノ丸ゴ Pro W4"/>
                <a:ea typeface="ヒラギノ丸ゴ Pro W4"/>
                <a:cs typeface="ヒラギノ丸ゴ Pro W4"/>
              </a:rPr>
              <a:t>room for improvement</a:t>
            </a:r>
            <a:endParaRPr lang="ja-JP" altLang="en-US" sz="1600" dirty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46" name="Smiley Face 45"/>
          <p:cNvSpPr/>
          <p:nvPr/>
        </p:nvSpPr>
        <p:spPr bwMode="auto">
          <a:xfrm>
            <a:off x="1066800" y="4326156"/>
            <a:ext cx="266701" cy="245844"/>
          </a:xfrm>
          <a:prstGeom prst="smileyFace">
            <a:avLst/>
          </a:prstGeom>
          <a:solidFill>
            <a:srgbClr val="FCFF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47" name="Smiley Face 46"/>
          <p:cNvSpPr/>
          <p:nvPr/>
        </p:nvSpPr>
        <p:spPr bwMode="auto">
          <a:xfrm>
            <a:off x="1066800" y="5621556"/>
            <a:ext cx="266701" cy="245844"/>
          </a:xfrm>
          <a:prstGeom prst="smileyFace">
            <a:avLst/>
          </a:prstGeom>
          <a:solidFill>
            <a:srgbClr val="FCFF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228600" y="863600"/>
            <a:ext cx="2843212" cy="355600"/>
          </a:xfrm>
          <a:prstGeom prst="rect">
            <a:avLst/>
          </a:prstGeom>
          <a:solidFill>
            <a:srgbClr val="FF686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rgbClr val="FF0000">
                <a:alpha val="75000"/>
              </a:srgb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ヒラギノ丸ゴ Pro W4"/>
                <a:ea typeface="ヒラギノ丸ゴ Pro W4"/>
                <a:cs typeface="ヒラギノ丸ゴ Pro W4"/>
              </a:rPr>
              <a:t>     Supported by </a:t>
            </a:r>
            <a:r>
              <a:rPr kumimoji="0" lang="en-US" altLang="ja-JP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ヒラギノ丸ゴ Pro W4"/>
                <a:ea typeface="ヒラギノ丸ゴ Pro W4"/>
                <a:cs typeface="ヒラギノ丸ゴ Pro W4"/>
              </a:rPr>
              <a:t>CoreLab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50" name="Smiley Face 49"/>
          <p:cNvSpPr/>
          <p:nvPr/>
        </p:nvSpPr>
        <p:spPr bwMode="auto">
          <a:xfrm>
            <a:off x="279400" y="914400"/>
            <a:ext cx="266701" cy="245844"/>
          </a:xfrm>
          <a:prstGeom prst="smileyFace">
            <a:avLst/>
          </a:prstGeom>
          <a:solidFill>
            <a:srgbClr val="FCFF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rgbClr val="FF0000">
                <a:alpha val="75000"/>
              </a:srgb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5985669" y="804644"/>
            <a:ext cx="2843212" cy="355600"/>
          </a:xfrm>
          <a:prstGeom prst="rect">
            <a:avLst/>
          </a:prstGeom>
          <a:solidFill>
            <a:srgbClr val="FF686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rgbClr val="FF0000">
                <a:alpha val="75000"/>
              </a:srgb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ヒラギノ丸ゴ Pro W4"/>
                <a:ea typeface="ヒラギノ丸ゴ Pro W4"/>
                <a:cs typeface="ヒラギノ丸ゴ Pro W4"/>
              </a:rPr>
              <a:t>     Supported by </a:t>
            </a:r>
            <a:r>
              <a:rPr kumimoji="0" lang="en-US" altLang="ja-JP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ヒラギノ丸ゴ Pro W4"/>
                <a:ea typeface="ヒラギノ丸ゴ Pro W4"/>
                <a:cs typeface="ヒラギノ丸ゴ Pro W4"/>
              </a:rPr>
              <a:t>CoreLab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52" name="Smiley Face 51"/>
          <p:cNvSpPr/>
          <p:nvPr/>
        </p:nvSpPr>
        <p:spPr bwMode="auto">
          <a:xfrm>
            <a:off x="6036469" y="855444"/>
            <a:ext cx="266701" cy="245844"/>
          </a:xfrm>
          <a:prstGeom prst="smileyFace">
            <a:avLst/>
          </a:prstGeom>
          <a:solidFill>
            <a:srgbClr val="FCFF9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rgbClr val="FF0000">
                <a:alpha val="75000"/>
              </a:srgb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3" name="Date Placeholder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9" descr="PLNodeDeploymen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763000" cy="454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cs typeface="ＭＳ Ｐゴシック" charset="-128"/>
              </a:rPr>
              <a:t>CoreLab Deployment (on-going)</a:t>
            </a:r>
            <a:endParaRPr lang="ja-JP" altLang="en-US" smtClean="0">
              <a:cs typeface="ＭＳ Ｐゴシック" charset="-128"/>
            </a:endParaRPr>
          </a:p>
        </p:txBody>
      </p:sp>
      <p:sp>
        <p:nvSpPr>
          <p:cNvPr id="35844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9067800" cy="5181600"/>
          </a:xfrm>
        </p:spPr>
        <p:txBody>
          <a:bodyPr/>
          <a:lstStyle/>
          <a:p>
            <a:pPr eaLnBrk="1" hangingPunct="1"/>
            <a:r>
              <a:rPr lang="en-US" altLang="ja-JP" sz="2400" dirty="0" smtClean="0">
                <a:cs typeface="ＭＳ Ｐゴシック" charset="-128"/>
              </a:rPr>
              <a:t>Phase1 : 12 Sites over JGN2Plus + SINET + </a:t>
            </a:r>
            <a:r>
              <a:rPr lang="en-US" altLang="ja-JP" sz="2400" dirty="0" smtClean="0">
                <a:cs typeface="ＭＳ Ｐゴシック" charset="-128"/>
              </a:rPr>
              <a:t>others</a:t>
            </a:r>
          </a:p>
          <a:p>
            <a:pPr eaLnBrk="1" hangingPunct="1"/>
            <a:r>
              <a:rPr lang="en-US" altLang="ja-JP" sz="2400" dirty="0" smtClean="0">
                <a:cs typeface="ＭＳ Ｐゴシック" charset="-128"/>
              </a:rPr>
              <a:t>Phase1.1: Support Various Virtualization Technologies</a:t>
            </a:r>
          </a:p>
          <a:p>
            <a:pPr eaLnBrk="1" hangingPunct="1"/>
            <a:endParaRPr lang="en-US" altLang="ja-JP" sz="2400" dirty="0" smtClean="0">
              <a:cs typeface="ＭＳ Ｐゴシック" charset="-128"/>
            </a:endParaRPr>
          </a:p>
          <a:p>
            <a:pPr eaLnBrk="1" hangingPunct="1"/>
            <a:r>
              <a:rPr lang="en-US" altLang="ja-JP" sz="2400" dirty="0" smtClean="0">
                <a:cs typeface="ＭＳ Ｐゴシック" charset="-128"/>
              </a:rPr>
              <a:t>Phase1.2: More nodes deployed in Japan  (+12)      </a:t>
            </a:r>
          </a:p>
          <a:p>
            <a:pPr eaLnBrk="1" hangingPunct="1"/>
            <a:r>
              <a:rPr lang="en-US" altLang="ja-JP" sz="2400" dirty="0" smtClean="0">
                <a:cs typeface="ＭＳ Ｐゴシック" charset="-128"/>
              </a:rPr>
              <a:t>Phase2 </a:t>
            </a:r>
            <a:r>
              <a:rPr lang="en-US" altLang="ja-JP" sz="2400" dirty="0" smtClean="0">
                <a:cs typeface="ＭＳ Ｐゴシック" charset="-128"/>
              </a:rPr>
              <a:t>:</a:t>
            </a:r>
            <a:r>
              <a:rPr lang="en-US" altLang="ja-JP" sz="2400" dirty="0" smtClean="0">
                <a:cs typeface="ＭＳ Ｐゴシック" charset="-128"/>
              </a:rPr>
              <a:t> Extend to Asian </a:t>
            </a:r>
            <a:r>
              <a:rPr lang="en-US" altLang="ja-JP" sz="2400" dirty="0" smtClean="0">
                <a:cs typeface="ＭＳ Ｐゴシック" charset="-128"/>
              </a:rPr>
              <a:t>Region</a:t>
            </a:r>
          </a:p>
          <a:p>
            <a:pPr eaLnBrk="1" hangingPunct="1"/>
            <a:endParaRPr lang="ja-JP" altLang="en-US" sz="2400" dirty="0" smtClean="0">
              <a:cs typeface="ＭＳ Ｐゴシック" charset="-128"/>
            </a:endParaRPr>
          </a:p>
        </p:txBody>
      </p:sp>
      <p:sp>
        <p:nvSpPr>
          <p:cNvPr id="1423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Future Internet Workshop, Bangkok</a:t>
            </a: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0D5C-BF9A-EF41-BFCF-51417AA8EB58}" type="slidenum">
              <a:rPr lang="ja-JP" altLang="en-US"/>
              <a:pPr/>
              <a:t>11</a:t>
            </a:fld>
            <a:endParaRPr lang="ja-JP" altLang="en-US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46638" y="4843463"/>
            <a:ext cx="4144962" cy="1630362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 sz="2000"/>
              <a:t>HP DL 580 (4U)</a:t>
            </a:r>
          </a:p>
          <a:p>
            <a:r>
              <a:rPr lang="en-US" altLang="ja-JP" sz="2000"/>
              <a:t>Intel Xeon 16-core (quad 4-core)</a:t>
            </a:r>
          </a:p>
          <a:p>
            <a:r>
              <a:rPr lang="en-US" altLang="ja-JP" sz="2000"/>
              <a:t>128GB (Max 256GB) memory</a:t>
            </a:r>
          </a:p>
          <a:p>
            <a:r>
              <a:rPr lang="en-US" altLang="ja-JP" sz="2000"/>
              <a:t>300GB RAID5</a:t>
            </a:r>
          </a:p>
          <a:p>
            <a:r>
              <a:rPr lang="en-US" altLang="ja-JP" sz="2000"/>
              <a:t>(accommodate up to 254 slices)</a:t>
            </a:r>
          </a:p>
        </p:txBody>
      </p:sp>
      <p:pic>
        <p:nvPicPr>
          <p:cNvPr id="35849" name="Picture 47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5663" y="2047875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48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4850" y="3603625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49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365625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2" name="Picture 50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0650" y="4368800"/>
            <a:ext cx="92075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3" name="Picture 51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3783013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Picture 52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6975" y="5029200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5" name="Picture 53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3825" y="5029200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6" name="Picture 54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5850" y="4289425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7" name="Picture 55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441825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8" name="Picture 56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5334000"/>
            <a:ext cx="920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9" name="Picture 58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1752600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0" name="Picture 59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130675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1" name="Picture 60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130675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2" name="Picture 61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8100" y="4048125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3" name="Picture 58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3300" y="3340100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4" name="Picture 58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4254500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5" name="Picture 58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7900" y="5092700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6" name="Picture 61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6300" y="3505200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7" name="Picture 50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7450" y="4352925"/>
            <a:ext cx="92075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8" name="Picture 60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4114800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9" name="Picture 50" descr="im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7050" y="3830638"/>
            <a:ext cx="9207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70" name="Picture 60" descr="j018558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592513"/>
            <a:ext cx="7747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cs typeface="ＭＳ Ｐゴシック" charset="-128"/>
              </a:rPr>
              <a:t>CoreLab : In Action…</a:t>
            </a:r>
            <a:endParaRPr lang="ja-JP" altLang="en-US" smtClean="0">
              <a:cs typeface="ＭＳ Ｐゴシック" charset="-128"/>
            </a:endParaRPr>
          </a:p>
        </p:txBody>
      </p:sp>
      <p:pic>
        <p:nvPicPr>
          <p:cNvPr id="36867" name="Content Placeholder 3" descr="corelab4.png"/>
          <p:cNvPicPr>
            <a:picLocks noGrp="1" noChangeAspect="1"/>
          </p:cNvPicPr>
          <p:nvPr>
            <p:ph idx="1"/>
          </p:nvPr>
        </p:nvPicPr>
        <p:blipFill>
          <a:blip r:embed="rId3"/>
          <a:srcRect t="-10577" b="-10577"/>
          <a:stretch>
            <a:fillRect/>
          </a:stretch>
        </p:blipFill>
        <p:spPr>
          <a:xfrm>
            <a:off x="152400" y="762000"/>
            <a:ext cx="8763000" cy="5227638"/>
          </a:xfrm>
        </p:spPr>
      </p:pic>
      <p:sp>
        <p:nvSpPr>
          <p:cNvPr id="14336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Future Internet Workshop, Bangkok</a:t>
            </a:r>
            <a:endParaRPr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FBD5B-CF5E-4343-8C12-D9F77A54BBE3}" type="slidenum">
              <a:rPr lang="ja-JP" altLang="en-US"/>
              <a:pPr/>
              <a:t>12</a:t>
            </a:fld>
            <a:endParaRPr lang="ja-JP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667000" y="4800600"/>
            <a:ext cx="6282026" cy="76944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  <a:tileRect/>
          </a:gradFill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4400" dirty="0">
                <a:latin typeface="ヒラギノ丸ゴ Pro W4"/>
                <a:ea typeface="ヒラギノ丸ゴ Pro W4"/>
                <a:cs typeface="ヒラギノ丸ゴ Pro W4"/>
              </a:rPr>
              <a:t>http://</a:t>
            </a:r>
            <a:r>
              <a:rPr lang="en-US" altLang="ja-JP" sz="4400" dirty="0" err="1">
                <a:latin typeface="ヒラギノ丸ゴ Pro W4"/>
                <a:ea typeface="ヒラギノ丸ゴ Pro W4"/>
                <a:cs typeface="ヒラギノ丸ゴ Pro W4"/>
              </a:rPr>
              <a:t>www.corelab.jp</a:t>
            </a:r>
            <a:endParaRPr lang="ja-JP" altLang="en-US" sz="4400" dirty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Phase 1.1 Update</a:t>
            </a:r>
            <a:endParaRPr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13</a:t>
            </a:fld>
            <a:endParaRPr lang="ja-JP" alt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181600"/>
          </a:xfrm>
        </p:spPr>
        <p:txBody>
          <a:bodyPr/>
          <a:lstStyle/>
          <a:p>
            <a:r>
              <a:rPr lang="en-US" altLang="ja-JP" sz="2800" dirty="0" smtClean="0"/>
              <a:t>New Features</a:t>
            </a:r>
          </a:p>
          <a:p>
            <a:pPr lvl="1"/>
            <a:r>
              <a:rPr lang="en-US" altLang="ja-JP" sz="2400" dirty="0" smtClean="0"/>
              <a:t>Framework to support various virtualizations</a:t>
            </a:r>
          </a:p>
          <a:p>
            <a:pPr lvl="2"/>
            <a:r>
              <a:rPr lang="en-US" altLang="ja-JP" sz="2000" dirty="0" err="1" smtClean="0"/>
              <a:t>OpenVZ</a:t>
            </a:r>
            <a:r>
              <a:rPr lang="en-US" altLang="ja-JP" sz="2000" dirty="0" smtClean="0"/>
              <a:t> (Resource Containers)</a:t>
            </a:r>
          </a:p>
          <a:p>
            <a:pPr lvl="2"/>
            <a:r>
              <a:rPr lang="en-US" altLang="ja-JP" sz="2000" dirty="0" smtClean="0"/>
              <a:t>KVM (Hosted Virtualization)</a:t>
            </a:r>
          </a:p>
          <a:p>
            <a:pPr lvl="2"/>
            <a:r>
              <a:rPr lang="en-US" altLang="ja-JP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Xen</a:t>
            </a:r>
            <a:r>
              <a:rPr lang="en-US" altLang="ja-JP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(Hypervisor)  (planned…)</a:t>
            </a:r>
          </a:p>
          <a:p>
            <a:pPr lvl="1"/>
            <a:r>
              <a:rPr lang="en-US" altLang="ja-JP" sz="2400" dirty="0" smtClean="0"/>
              <a:t>Supporting various OS types</a:t>
            </a:r>
          </a:p>
          <a:p>
            <a:pPr lvl="2"/>
            <a:r>
              <a:rPr lang="en-US" altLang="ja-JP" sz="2000" dirty="0" smtClean="0"/>
              <a:t>Linux multi-kernel support</a:t>
            </a:r>
          </a:p>
          <a:p>
            <a:pPr lvl="2"/>
            <a:r>
              <a:rPr lang="en-US" altLang="ja-JP" sz="2000" dirty="0" smtClean="0"/>
              <a:t>Windows (</a:t>
            </a:r>
            <a:r>
              <a:rPr lang="en-US" altLang="ja-JP" sz="2000" dirty="0" err="1" smtClean="0">
                <a:solidFill>
                  <a:srgbClr val="7F7F7F"/>
                </a:solidFill>
              </a:rPr>
              <a:t>para</a:t>
            </a:r>
            <a:r>
              <a:rPr lang="en-US" altLang="ja-JP" sz="2000" dirty="0" smtClean="0">
                <a:solidFill>
                  <a:srgbClr val="7F7F7F"/>
                </a:solidFill>
              </a:rPr>
              <a:t> virtualization coming soon…</a:t>
            </a:r>
            <a:r>
              <a:rPr lang="en-US" altLang="ja-JP" sz="2000" dirty="0" smtClean="0"/>
              <a:t>)</a:t>
            </a:r>
          </a:p>
          <a:p>
            <a:pPr lvl="1"/>
            <a:r>
              <a:rPr lang="en-US" altLang="ja-JP" sz="2400" dirty="0" smtClean="0"/>
              <a:t>Network </a:t>
            </a:r>
            <a:r>
              <a:rPr lang="en-US" altLang="ja-JP" sz="2400" dirty="0" smtClean="0"/>
              <a:t>n</a:t>
            </a:r>
            <a:r>
              <a:rPr lang="en-US" altLang="ja-JP" sz="2400" dirty="0" smtClean="0"/>
              <a:t>amespace reservation</a:t>
            </a:r>
          </a:p>
          <a:p>
            <a:pPr lvl="2"/>
            <a:r>
              <a:rPr lang="en-US" altLang="ja-JP" sz="2000" dirty="0" smtClean="0"/>
              <a:t>Slice-wide namespace (port) reservation </a:t>
            </a:r>
          </a:p>
          <a:p>
            <a:pPr lvl="1"/>
            <a:r>
              <a:rPr lang="en-US" altLang="ja-JP" sz="2400" dirty="0" smtClean="0"/>
              <a:t>Resource control</a:t>
            </a:r>
          </a:p>
          <a:p>
            <a:pPr lvl="2"/>
            <a:r>
              <a:rPr lang="en-US" altLang="ja-JP" sz="2000" dirty="0" err="1" smtClean="0"/>
              <a:t>Cgroups</a:t>
            </a:r>
            <a:r>
              <a:rPr lang="en-US" altLang="ja-JP" sz="2000" dirty="0" smtClean="0"/>
              <a:t>, TC, etc </a:t>
            </a:r>
          </a:p>
          <a:p>
            <a:pPr lvl="1"/>
            <a:r>
              <a:rPr lang="en-US" altLang="ja-JP" sz="2400" dirty="0" smtClean="0"/>
              <a:t>Node Logging</a:t>
            </a:r>
          </a:p>
          <a:p>
            <a:pPr lvl="2"/>
            <a:r>
              <a:rPr lang="en-US" altLang="ja-JP" sz="2000" dirty="0" smtClean="0"/>
              <a:t>Keeping track of events from nodes</a:t>
            </a:r>
          </a:p>
          <a:p>
            <a:pPr lvl="2">
              <a:buNone/>
            </a:pPr>
            <a:endParaRPr lang="en-US" altLang="ja-JP" sz="2000" dirty="0" smtClean="0"/>
          </a:p>
          <a:p>
            <a:pPr lvl="1"/>
            <a:endParaRPr lang="ja-JP" altLang="en-US" sz="24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91600" cy="685800"/>
          </a:xfrm>
        </p:spPr>
        <p:txBody>
          <a:bodyPr/>
          <a:lstStyle/>
          <a:p>
            <a:r>
              <a:rPr lang="en-US" altLang="ja-JP" dirty="0" err="1" smtClean="0"/>
              <a:t>CoreLab</a:t>
            </a:r>
            <a:r>
              <a:rPr lang="en-US" altLang="ja-JP" dirty="0" smtClean="0"/>
              <a:t> Admin Interface (Update)</a:t>
            </a:r>
            <a:endParaRPr lang="ja-JP" altLang="en-US" dirty="0"/>
          </a:p>
        </p:txBody>
      </p:sp>
      <p:pic>
        <p:nvPicPr>
          <p:cNvPr id="7" name="Content Placeholder 6" descr="new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13787" r="-113787"/>
          <a:stretch>
            <a:fillRect/>
          </a:stretch>
        </p:blipFill>
        <p:spPr>
          <a:xfrm>
            <a:off x="-228600" y="990600"/>
            <a:ext cx="8686800" cy="5181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14</a:t>
            </a:fld>
            <a:endParaRPr lang="ja-JP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6200" y="2704524"/>
            <a:ext cx="2124478" cy="584776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Manage Node Type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	</a:t>
            </a:r>
            <a:r>
              <a:rPr lang="en-US" altLang="ja-JP" sz="1400" dirty="0" smtClean="0">
                <a:latin typeface="ヒラギノ丸ゴ Pro W4"/>
                <a:ea typeface="ヒラギノ丸ゴ Pro W4"/>
                <a:cs typeface="ヒラギノ丸ゴ Pro W4"/>
              </a:rPr>
              <a:t>OVZ, KVM, 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3048000" y="3022600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2200678" y="2960688"/>
            <a:ext cx="685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101600" y="5105400"/>
            <a:ext cx="2262158" cy="553998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VM Images</a:t>
            </a:r>
            <a:endParaRPr lang="en-US" altLang="ja-JP" sz="1600" dirty="0" smtClean="0">
              <a:latin typeface="ヒラギノ丸ゴ Pro W4"/>
              <a:ea typeface="ヒラギノ丸ゴ Pro W4"/>
              <a:cs typeface="ヒラギノ丸ゴ Pro W4"/>
            </a:endParaRPr>
          </a:p>
          <a:p>
            <a:r>
              <a:rPr lang="en-US" altLang="ja-JP" sz="1400" dirty="0" smtClean="0">
                <a:latin typeface="ヒラギノ丸ゴ Pro W4"/>
                <a:ea typeface="ヒラギノ丸ゴ Pro W4"/>
                <a:cs typeface="ヒラギノ丸ゴ Pro W4"/>
              </a:rPr>
              <a:t>Linux </a:t>
            </a:r>
            <a:r>
              <a:rPr lang="en-US" altLang="ja-JP" sz="1400" dirty="0" err="1" smtClean="0">
                <a:latin typeface="ヒラギノ丸ゴ Pro W4"/>
                <a:ea typeface="ヒラギノ丸ゴ Pro W4"/>
                <a:cs typeface="ヒラギノ丸ゴ Pro W4"/>
              </a:rPr>
              <a:t>Distros</a:t>
            </a:r>
            <a:r>
              <a:rPr lang="en-US" altLang="ja-JP" sz="1400" dirty="0" smtClean="0">
                <a:latin typeface="ヒラギノ丸ゴ Pro W4"/>
                <a:ea typeface="ヒラギノ丸ゴ Pro W4"/>
                <a:cs typeface="ヒラギノ丸ゴ Pro W4"/>
              </a:rPr>
              <a:t>, Windows </a:t>
            </a:r>
            <a:endParaRPr kumimoji="1" lang="ja-JP" altLang="en-US" sz="14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2226078" y="5361564"/>
            <a:ext cx="685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172201" y="5618202"/>
            <a:ext cx="2286000" cy="553998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Node Logs / Events</a:t>
            </a:r>
            <a:endParaRPr lang="en-US" altLang="ja-JP" sz="1600" dirty="0" smtClean="0">
              <a:latin typeface="ヒラギノ丸ゴ Pro W4"/>
              <a:ea typeface="ヒラギノ丸ゴ Pro W4"/>
              <a:cs typeface="ヒラギノ丸ゴ Pro W4"/>
            </a:endParaRPr>
          </a:p>
          <a:p>
            <a:r>
              <a:rPr lang="en-US" altLang="ja-JP" sz="1400" dirty="0" smtClean="0">
                <a:latin typeface="ヒラギノ丸ゴ Pro W4"/>
                <a:ea typeface="ヒラギノ丸ゴ Pro W4"/>
                <a:cs typeface="ヒラギノ丸ゴ Pro W4"/>
              </a:rPr>
              <a:t>Notifications &amp; Errors</a:t>
            </a:r>
            <a:endParaRPr kumimoji="1" lang="ja-JP" altLang="en-US" sz="14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rot="10800000">
            <a:off x="3810001" y="5867401"/>
            <a:ext cx="2362202" cy="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181600" y="4530567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Resource Control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Slice-Wide Namespace Reservation</a:t>
            </a:r>
          </a:p>
          <a:p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09348" y="4081046"/>
            <a:ext cx="2748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Things not shown here….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2984500" y="5459412"/>
            <a:ext cx="673099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2971800" y="5791200"/>
            <a:ext cx="685799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3009900" y="5943600"/>
            <a:ext cx="647699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91600" cy="685800"/>
          </a:xfrm>
        </p:spPr>
        <p:txBody>
          <a:bodyPr/>
          <a:lstStyle/>
          <a:p>
            <a:r>
              <a:rPr lang="en-US" altLang="ja-JP" dirty="0" smtClean="0"/>
              <a:t>Registering/Selecting VM Images</a:t>
            </a:r>
            <a:endParaRPr lang="ja-JP" altLang="en-US" dirty="0"/>
          </a:p>
        </p:txBody>
      </p:sp>
      <p:pic>
        <p:nvPicPr>
          <p:cNvPr id="7" name="Content Placeholder 6" descr="register_vmimage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4756" r="-14756"/>
          <a:stretch>
            <a:fillRect/>
          </a:stretch>
        </p:blipFill>
        <p:spPr/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15</a:t>
            </a:fld>
            <a:endParaRPr lang="ja-JP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391131" y="2286000"/>
            <a:ext cx="32956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  <a:latin typeface="ヒラギノ丸ゴ Pro W4"/>
                <a:ea typeface="ヒラギノ丸ゴ Pro W4"/>
                <a:cs typeface="ヒラギノ丸ゴ Pro W4"/>
              </a:rPr>
              <a:t>Fedora10 </a:t>
            </a:r>
            <a:r>
              <a:rPr lang="en-US" altLang="ja-JP" sz="1600" dirty="0" smtClean="0">
                <a:solidFill>
                  <a:srgbClr val="FF0000"/>
                </a:solidFill>
                <a:latin typeface="ヒラギノ丸ゴ Pro W4"/>
                <a:ea typeface="ヒラギノ丸ゴ Pro W4"/>
                <a:cs typeface="ヒラギノ丸ゴ Pro W4"/>
              </a:rPr>
              <a:t>(</a:t>
            </a:r>
            <a:r>
              <a:rPr lang="en-US" altLang="ja-JP" sz="1600" dirty="0" err="1" smtClean="0">
                <a:solidFill>
                  <a:srgbClr val="FF0000"/>
                </a:solidFill>
                <a:latin typeface="ヒラギノ丸ゴ Pro W4"/>
                <a:ea typeface="ヒラギノ丸ゴ Pro W4"/>
                <a:cs typeface="ヒラギノ丸ゴ Pro W4"/>
              </a:rPr>
              <a:t>RedHat</a:t>
            </a:r>
            <a:r>
              <a:rPr lang="en-US" altLang="ja-JP" sz="1600" dirty="0" smtClean="0">
                <a:solidFill>
                  <a:srgbClr val="FF0000"/>
                </a:solidFill>
                <a:latin typeface="ヒラギノ丸ゴ Pro W4"/>
                <a:ea typeface="ヒラギノ丸ゴ Pro W4"/>
                <a:cs typeface="ヒラギノ丸ゴ Pro W4"/>
              </a:rPr>
              <a:t> Type/ i386)</a:t>
            </a:r>
            <a:endParaRPr kumimoji="1" lang="ja-JP" altLang="en-US" sz="1600" dirty="0" smtClean="0">
              <a:solidFill>
                <a:srgbClr val="FF0000"/>
              </a:solidFill>
              <a:latin typeface="ヒラギノ丸ゴ Pro W4"/>
              <a:ea typeface="ヒラギノ丸ゴ Pro W4"/>
              <a:cs typeface="ヒラギノ丸ゴ Pro W4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2879726" y="1979612"/>
            <a:ext cx="4816474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3657600" y="1981200"/>
            <a:ext cx="16002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292464" y="6107668"/>
            <a:ext cx="6927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  <a:latin typeface="ヒラギノ丸ゴ Pro W4"/>
                <a:ea typeface="ヒラギノ丸ゴ Pro W4"/>
                <a:cs typeface="ヒラギノ丸ゴ Pro W4"/>
              </a:rPr>
              <a:t>We can add arbitrary VM images to disseminate to nodes…</a:t>
            </a:r>
            <a:endParaRPr kumimoji="1" lang="ja-JP" altLang="en-US" dirty="0" smtClean="0">
              <a:solidFill>
                <a:srgbClr val="FF0000"/>
              </a:solidFill>
              <a:latin typeface="ヒラギノ丸ゴ Pro W4"/>
              <a:ea typeface="ヒラギノ丸ゴ Pro W4"/>
              <a:cs typeface="ヒラギノ丸ゴ Pro W4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2133600" y="6002923"/>
            <a:ext cx="746126" cy="1692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Slice-wide Port Reservation</a:t>
            </a:r>
            <a:endParaRPr lang="ja-JP" altLang="en-US" dirty="0"/>
          </a:p>
        </p:txBody>
      </p:sp>
      <p:pic>
        <p:nvPicPr>
          <p:cNvPr id="7" name="Content Placeholder 6" descr="slice_port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1537" r="-41537"/>
          <a:stretch>
            <a:fillRect/>
          </a:stretch>
        </p:blipFill>
        <p:spPr>
          <a:xfrm>
            <a:off x="-1463674" y="990600"/>
            <a:ext cx="8686800" cy="51816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16</a:t>
            </a:fld>
            <a:endParaRPr lang="ja-JP" altLang="en-US"/>
          </a:p>
        </p:txBody>
      </p:sp>
      <p:sp>
        <p:nvSpPr>
          <p:cNvPr id="8" name="Right Brace 7"/>
          <p:cNvSpPr/>
          <p:nvPr/>
        </p:nvSpPr>
        <p:spPr bwMode="auto">
          <a:xfrm>
            <a:off x="5257800" y="2438400"/>
            <a:ext cx="152400" cy="14478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62974" y="1231612"/>
            <a:ext cx="3447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latin typeface="ヒラギノ丸ゴ Pro W4"/>
                <a:ea typeface="ヒラギノ丸ゴ Pro W4"/>
                <a:cs typeface="ヒラギノ丸ゴ Pro W4"/>
              </a:rPr>
              <a:t>Flash Interface to reserve</a:t>
            </a:r>
          </a:p>
          <a:p>
            <a:r>
              <a:rPr lang="en-US" altLang="ja-JP" sz="2000" dirty="0" smtClean="0">
                <a:latin typeface="ヒラギノ丸ゴ Pro W4"/>
                <a:ea typeface="ヒラギノ丸ゴ Pro W4"/>
                <a:cs typeface="ヒラギノ丸ゴ Pro W4"/>
              </a:rPr>
              <a:t>Port range for a slice</a:t>
            </a:r>
            <a:endParaRPr kumimoji="1" lang="ja-JP" altLang="en-US" sz="20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10" name="Right Brace 9"/>
          <p:cNvSpPr/>
          <p:nvPr/>
        </p:nvSpPr>
        <p:spPr bwMode="auto">
          <a:xfrm>
            <a:off x="5257800" y="4419600"/>
            <a:ext cx="152400" cy="14478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0" y="2971800"/>
            <a:ext cx="28627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Port Range to be assigned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To a new KVM slice…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4800600"/>
            <a:ext cx="307283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Port Range already assigned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t</a:t>
            </a:r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o the other slices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Creating A Slice…</a:t>
            </a:r>
            <a:endParaRPr lang="ja-JP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17</a:t>
            </a:fld>
            <a:endParaRPr lang="ja-JP" altLang="en-US"/>
          </a:p>
        </p:txBody>
      </p:sp>
      <p:pic>
        <p:nvPicPr>
          <p:cNvPr id="9" name="Content Placeholder 8" descr="create_slice.png"/>
          <p:cNvPicPr>
            <a:picLocks noGrp="1" noChangeAspect="1"/>
          </p:cNvPicPr>
          <p:nvPr>
            <p:ph idx="1"/>
          </p:nvPr>
        </p:nvPicPr>
        <p:blipFill>
          <a:blip r:embed="rId2"/>
          <a:srcRect l="-80324" r="-80324"/>
          <a:stretch>
            <a:fillRect/>
          </a:stretch>
        </p:blipFill>
        <p:spPr>
          <a:xfrm>
            <a:off x="-2286000" y="990600"/>
            <a:ext cx="8686800" cy="5181600"/>
          </a:xfrm>
        </p:spPr>
      </p:pic>
      <p:sp>
        <p:nvSpPr>
          <p:cNvPr id="10" name="TextBox 9"/>
          <p:cNvSpPr txBox="1"/>
          <p:nvPr/>
        </p:nvSpPr>
        <p:spPr>
          <a:xfrm>
            <a:off x="4724400" y="1143000"/>
            <a:ext cx="3853154" cy="584776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VM Image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	Arbitrary OS images registered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2057400"/>
            <a:ext cx="4137335" cy="584776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VM Type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	KVM, LXC, OVZ, and more coming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01865" y="3911024"/>
            <a:ext cx="3232267" cy="584776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latin typeface="ヒラギノ丸ゴ Pro W4"/>
                <a:ea typeface="ヒラギノ丸ゴ Pro W4"/>
                <a:cs typeface="ヒラギノ丸ゴ Pro W4"/>
              </a:rPr>
              <a:t>Multihome</a:t>
            </a:r>
            <a:endParaRPr kumimoji="1" lang="en-US" altLang="ja-JP" sz="1600" dirty="0" smtClean="0">
              <a:latin typeface="ヒラギノ丸ゴ Pro W4"/>
              <a:ea typeface="ヒラギノ丸ゴ Pro W4"/>
              <a:cs typeface="ヒラギノ丸ゴ Pro W4"/>
            </a:endParaRP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	SINET, JGN2Plus, or both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01866" y="3048000"/>
            <a:ext cx="3823608" cy="584776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NIC Model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	Vanilla, Para-Virtualized Drivers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400" y="4977824"/>
            <a:ext cx="3987755" cy="584776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Memory Size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	256, 512, 1024, 4096, 8192 MB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24400" y="5892224"/>
            <a:ext cx="3486900" cy="584776"/>
          </a:xfrm>
          <a:prstGeom prst="rect">
            <a:avLst/>
          </a:prstGeom>
          <a:noFill/>
          <a:ln w="63500" cmpd="dbl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Suspend Feature</a:t>
            </a:r>
          </a:p>
          <a:p>
            <a:r>
              <a:rPr lang="en-US" altLang="ja-JP" sz="1600" dirty="0" smtClean="0">
                <a:latin typeface="ヒラギノ丸ゴ Pro W4"/>
                <a:ea typeface="ヒラギノ丸ゴ Pro W4"/>
                <a:cs typeface="ヒラギノ丸ゴ Pro W4"/>
              </a:rPr>
              <a:t>	Suspend the slice when idol</a:t>
            </a:r>
            <a:endParaRPr kumimoji="1" lang="ja-JP" altLang="en-US" sz="16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cxnSp>
        <p:nvCxnSpPr>
          <p:cNvPr id="18" name="Straight Arrow Connector 17"/>
          <p:cNvCxnSpPr>
            <a:stCxn id="10" idx="1"/>
          </p:cNvCxnSpPr>
          <p:nvPr/>
        </p:nvCxnSpPr>
        <p:spPr bwMode="auto">
          <a:xfrm rot="10800000" flipV="1">
            <a:off x="2133602" y="1435388"/>
            <a:ext cx="2590798" cy="2273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rot="10800000" flipV="1">
            <a:off x="2133601" y="2438400"/>
            <a:ext cx="2558933" cy="1981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2" idx="1"/>
          </p:cNvCxnSpPr>
          <p:nvPr/>
        </p:nvCxnSpPr>
        <p:spPr bwMode="auto">
          <a:xfrm rot="10800000" flipV="1">
            <a:off x="2133599" y="4203412"/>
            <a:ext cx="2568266" cy="7744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3" idx="1"/>
          </p:cNvCxnSpPr>
          <p:nvPr/>
        </p:nvCxnSpPr>
        <p:spPr bwMode="auto">
          <a:xfrm rot="10800000" flipV="1">
            <a:off x="2133600" y="3340388"/>
            <a:ext cx="2568266" cy="13078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14" idx="1"/>
          </p:cNvCxnSpPr>
          <p:nvPr/>
        </p:nvCxnSpPr>
        <p:spPr bwMode="auto">
          <a:xfrm rot="10800000" flipV="1">
            <a:off x="2133602" y="5270212"/>
            <a:ext cx="2590798" cy="2923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5" idx="1"/>
          </p:cNvCxnSpPr>
          <p:nvPr/>
        </p:nvCxnSpPr>
        <p:spPr bwMode="auto">
          <a:xfrm rot="10800000">
            <a:off x="2590800" y="5892224"/>
            <a:ext cx="2133600" cy="2923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Slices in Action…</a:t>
            </a:r>
            <a:endParaRPr lang="ja-JP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407A4-4304-F24D-890E-68A5477AF6F4}" type="slidenum">
              <a:rPr lang="ja-JP" altLang="en-US" smtClean="0"/>
              <a:pPr/>
              <a:t>18</a:t>
            </a:fld>
            <a:endParaRPr lang="ja-JP" altLang="en-US"/>
          </a:p>
        </p:txBody>
      </p:sp>
      <p:pic>
        <p:nvPicPr>
          <p:cNvPr id="9" name="Content Placeholder 8" descr="slices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01447" b="-101447"/>
          <a:stretch>
            <a:fillRect/>
          </a:stretch>
        </p:blipFill>
        <p:spPr>
          <a:xfrm>
            <a:off x="152400" y="990600"/>
            <a:ext cx="8686800" cy="5181600"/>
          </a:xfrm>
        </p:spPr>
      </p:pic>
      <p:sp>
        <p:nvSpPr>
          <p:cNvPr id="10" name="TextBox 9"/>
          <p:cNvSpPr txBox="1"/>
          <p:nvPr/>
        </p:nvSpPr>
        <p:spPr>
          <a:xfrm>
            <a:off x="76200" y="838200"/>
            <a:ext cx="70326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ヒラギノ丸ゴ Pro W4"/>
                <a:ea typeface="ヒラギノ丸ゴ Pro W4"/>
                <a:cs typeface="ヒラギノ丸ゴ Pro W4"/>
              </a:rPr>
              <a:t>In this example, </a:t>
            </a:r>
          </a:p>
          <a:p>
            <a:r>
              <a:rPr lang="en-US" altLang="ja-JP" sz="2000" dirty="0" smtClean="0">
                <a:latin typeface="ヒラギノ丸ゴ Pro W4"/>
                <a:ea typeface="ヒラギノ丸ゴ Pro W4"/>
                <a:cs typeface="ヒラギノ丸ゴ Pro W4"/>
              </a:rPr>
              <a:t>t</a:t>
            </a:r>
            <a:r>
              <a:rPr lang="en-US" altLang="ja-JP" sz="2000" dirty="0" smtClean="0">
                <a:latin typeface="ヒラギノ丸ゴ Pro W4"/>
                <a:ea typeface="ヒラギノ丸ゴ Pro W4"/>
                <a:cs typeface="ヒラギノ丸ゴ Pro W4"/>
              </a:rPr>
              <a:t>here are three slices running in our test </a:t>
            </a:r>
            <a:r>
              <a:rPr lang="en-US" altLang="ja-JP" sz="2000" dirty="0" err="1" smtClean="0">
                <a:latin typeface="ヒラギノ丸ゴ Pro W4"/>
                <a:ea typeface="ヒラギノ丸ゴ Pro W4"/>
                <a:cs typeface="ヒラギノ丸ゴ Pro W4"/>
              </a:rPr>
              <a:t>CoreLab</a:t>
            </a:r>
            <a:r>
              <a:rPr lang="en-US" altLang="ja-JP" sz="2000" dirty="0" smtClean="0">
                <a:latin typeface="ヒラギノ丸ゴ Pro W4"/>
                <a:ea typeface="ヒラギノ丸ゴ Pro W4"/>
                <a:cs typeface="ヒラギノ丸ゴ Pro W4"/>
              </a:rPr>
              <a:t> PLC</a:t>
            </a:r>
          </a:p>
          <a:p>
            <a:r>
              <a:rPr kumimoji="1" lang="en-US" altLang="ja-JP" sz="2000" dirty="0" smtClean="0">
                <a:latin typeface="ヒラギノ丸ゴ Pro W4"/>
                <a:ea typeface="ヒラギノ丸ゴ Pro W4"/>
                <a:cs typeface="ヒラギノ丸ゴ Pro W4"/>
              </a:rPr>
              <a:t>	One OVZ and Two KVM slices</a:t>
            </a:r>
            <a:endParaRPr kumimoji="1" lang="ja-JP" altLang="en-US" sz="2000" dirty="0" smtClean="0">
              <a:latin typeface="ヒラギノ丸ゴ Pro W4"/>
              <a:ea typeface="ヒラギノ丸ゴ Pro W4"/>
              <a:cs typeface="ヒラギノ丸ゴ Pro W4"/>
            </a:endParaRPr>
          </a:p>
        </p:txBody>
      </p:sp>
      <p:pic>
        <p:nvPicPr>
          <p:cNvPr id="11" name="Picture 10" descr="slices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927600"/>
            <a:ext cx="3263900" cy="1320800"/>
          </a:xfrm>
          <a:prstGeom prst="rect">
            <a:avLst/>
          </a:prstGeom>
          <a:ln>
            <a:solidFill>
              <a:srgbClr val="FF0000"/>
            </a:solidFill>
          </a:ln>
          <a:effectLst>
            <a:glow rad="101600">
              <a:schemeClr val="accent1">
                <a:lumMod val="50000"/>
                <a:alpha val="55000"/>
              </a:schemeClr>
            </a:glow>
            <a:softEdge rad="25400"/>
          </a:effectLst>
        </p:spPr>
      </p:pic>
      <p:pic>
        <p:nvPicPr>
          <p:cNvPr id="12" name="Picture 11" descr="slices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0" y="4927600"/>
            <a:ext cx="3784600" cy="1244600"/>
          </a:xfrm>
          <a:prstGeom prst="rect">
            <a:avLst/>
          </a:prstGeom>
          <a:effectLst>
            <a:glow rad="101600">
              <a:srgbClr val="23FF64">
                <a:alpha val="75000"/>
              </a:srgbClr>
            </a:glow>
          </a:effectLst>
        </p:spPr>
      </p:pic>
      <p:sp>
        <p:nvSpPr>
          <p:cNvPr id="13" name="Rectangle 12"/>
          <p:cNvSpPr/>
          <p:nvPr/>
        </p:nvSpPr>
        <p:spPr bwMode="auto">
          <a:xfrm>
            <a:off x="152400" y="3530600"/>
            <a:ext cx="1981200" cy="8382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1">
                <a:lumMod val="90000"/>
                <a:alpha val="75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267200" y="3505200"/>
            <a:ext cx="2286000" cy="8382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rgbClr val="23FF64">
                <a:alpha val="75000"/>
              </a:srgb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15" name="Picture 14" descr="slices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1790700"/>
            <a:ext cx="2755900" cy="1409700"/>
          </a:xfrm>
          <a:prstGeom prst="rect">
            <a:avLst/>
          </a:prstGeom>
          <a:effectLst>
            <a:glow rad="101600">
              <a:srgbClr val="FF0000">
                <a:alpha val="75000"/>
              </a:srgbClr>
            </a:glow>
          </a:effectLst>
        </p:spPr>
      </p:pic>
      <p:sp>
        <p:nvSpPr>
          <p:cNvPr id="17" name="Rectangle 16"/>
          <p:cNvSpPr/>
          <p:nvPr/>
        </p:nvSpPr>
        <p:spPr bwMode="auto">
          <a:xfrm>
            <a:off x="7200900" y="3492500"/>
            <a:ext cx="1676400" cy="8382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rgbClr val="FF0000">
                <a:alpha val="75000"/>
              </a:srgb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rot="16200000" flipH="1">
            <a:off x="1092200" y="4572000"/>
            <a:ext cx="5588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16200000" flipH="1">
            <a:off x="5543550" y="4387850"/>
            <a:ext cx="558800" cy="5207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rot="16200000" flipV="1">
            <a:off x="7778751" y="3270250"/>
            <a:ext cx="292101" cy="1524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cs typeface="ＭＳ Ｐゴシック" pitchFamily="29" charset="-128"/>
              </a:rPr>
              <a:t>Conclusions</a:t>
            </a:r>
          </a:p>
        </p:txBody>
      </p:sp>
      <p:sp>
        <p:nvSpPr>
          <p:cNvPr id="136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cs typeface="ＭＳ Ｐゴシック" pitchFamily="29" charset="-128"/>
              </a:rPr>
              <a:t>Network Virtualization is one of the most important visions</a:t>
            </a:r>
          </a:p>
          <a:p>
            <a:pPr eaLnBrk="1" hangingPunct="1"/>
            <a:r>
              <a:rPr lang="en-US" altLang="ja-JP" dirty="0" smtClean="0">
                <a:cs typeface="ＭＳ Ｐゴシック" pitchFamily="29" charset="-128"/>
              </a:rPr>
              <a:t>Enabling infrastructure for </a:t>
            </a:r>
            <a:r>
              <a:rPr lang="en-US" altLang="ja-JP" dirty="0" err="1" smtClean="0">
                <a:cs typeface="ＭＳ Ｐゴシック" pitchFamily="29" charset="-128"/>
              </a:rPr>
              <a:t>NetVirt</a:t>
            </a:r>
            <a:r>
              <a:rPr lang="en-US" altLang="ja-JP" dirty="0" smtClean="0">
                <a:cs typeface="ＭＳ Ｐゴシック" pitchFamily="29" charset="-128"/>
              </a:rPr>
              <a:t> is already taking place</a:t>
            </a:r>
          </a:p>
          <a:p>
            <a:pPr eaLnBrk="1" hangingPunct="1"/>
            <a:r>
              <a:rPr lang="en-US" altLang="ja-JP" dirty="0" smtClean="0">
                <a:solidFill>
                  <a:srgbClr val="FF0000"/>
                </a:solidFill>
                <a:cs typeface="ＭＳ Ｐゴシック" pitchFamily="29" charset="-128"/>
              </a:rPr>
              <a:t>Applications</a:t>
            </a:r>
            <a:r>
              <a:rPr lang="en-US" altLang="ja-JP" dirty="0" smtClean="0">
                <a:cs typeface="ＭＳ Ｐゴシック" pitchFamily="29" charset="-128"/>
              </a:rPr>
              <a:t> of network virtualization are very important..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57A-21FF-0548-B75E-FD2FD81C461D}" type="slidenum">
              <a:rPr lang="en-US" altLang="ja-JP"/>
              <a:pPr/>
              <a:t>19</a:t>
            </a:fld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cs typeface="ＭＳ Ｐゴシック" pitchFamily="29" charset="-128"/>
              </a:rPr>
              <a:t>Contact Information </a:t>
            </a:r>
          </a:p>
        </p:txBody>
      </p:sp>
      <p:sp>
        <p:nvSpPr>
          <p:cNvPr id="140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z="2800" dirty="0" smtClean="0">
                <a:cs typeface="ＭＳ Ｐゴシック" pitchFamily="29" charset="-128"/>
              </a:rPr>
              <a:t>Network Virtualization is one of the key technologies for proceeding further in defining </a:t>
            </a:r>
            <a:r>
              <a:rPr lang="en-US" altLang="ja-JP" sz="2800" dirty="0" err="1" smtClean="0">
                <a:cs typeface="ＭＳ Ｐゴシック" pitchFamily="29" charset="-128"/>
              </a:rPr>
              <a:t>NwGN</a:t>
            </a:r>
            <a:r>
              <a:rPr lang="en-US" altLang="ja-JP" sz="2800" dirty="0" smtClean="0">
                <a:cs typeface="ＭＳ Ｐゴシック" pitchFamily="29" charset="-128"/>
              </a:rPr>
              <a:t> </a:t>
            </a:r>
            <a:r>
              <a:rPr lang="en-US" altLang="ja-JP" sz="2800" dirty="0" err="1" smtClean="0">
                <a:cs typeface="ＭＳ Ｐゴシック" pitchFamily="29" charset="-128"/>
              </a:rPr>
              <a:t>architecture(s</a:t>
            </a:r>
            <a:r>
              <a:rPr lang="en-US" altLang="ja-JP" sz="2800" dirty="0" smtClean="0">
                <a:cs typeface="ＭＳ Ｐゴシック" pitchFamily="29" charset="-128"/>
              </a:rPr>
              <a:t>)  </a:t>
            </a:r>
          </a:p>
          <a:p>
            <a:pPr eaLnBrk="1" hangingPunct="1"/>
            <a:r>
              <a:rPr lang="en-US" altLang="ja-JP" sz="2800" dirty="0" smtClean="0">
                <a:cs typeface="ＭＳ Ｐゴシック" pitchFamily="29" charset="-128"/>
              </a:rPr>
              <a:t>We are turning this vision into reality..</a:t>
            </a:r>
          </a:p>
        </p:txBody>
      </p:sp>
      <p:sp>
        <p:nvSpPr>
          <p:cNvPr id="1505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EBB8E-38C9-0141-A9EB-6FD14AF46C91}" type="slidenum">
              <a:rPr lang="en-US" altLang="ja-JP"/>
              <a:pPr/>
              <a:t>20</a:t>
            </a:fld>
            <a:endParaRPr lang="en-US" altLang="ja-JP"/>
          </a:p>
        </p:txBody>
      </p:sp>
      <p:sp>
        <p:nvSpPr>
          <p:cNvPr id="140295" name="TextBox 4"/>
          <p:cNvSpPr txBox="1">
            <a:spLocks noChangeArrowheads="1"/>
          </p:cNvSpPr>
          <p:nvPr/>
        </p:nvSpPr>
        <p:spPr bwMode="auto">
          <a:xfrm>
            <a:off x="2133600" y="22098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40296" name="TextBox 7"/>
          <p:cNvSpPr txBox="1">
            <a:spLocks noChangeArrowheads="1"/>
          </p:cNvSpPr>
          <p:nvPr/>
        </p:nvSpPr>
        <p:spPr bwMode="auto">
          <a:xfrm>
            <a:off x="914400" y="3353812"/>
            <a:ext cx="7086600" cy="304698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2400" dirty="0">
                <a:latin typeface="ヒラギノ丸ゴ Pro W4"/>
                <a:ea typeface="ヒラギノ丸ゴ Pro W4"/>
                <a:cs typeface="ヒラギノ丸ゴ Pro W4"/>
              </a:rPr>
              <a:t>Net-Virtualization Research Lab Contact:</a:t>
            </a:r>
            <a:r>
              <a:rPr lang="en-US" altLang="ja-JP" sz="2400" dirty="0" smtClean="0">
                <a:latin typeface="ヒラギノ丸ゴ Pro W4"/>
                <a:ea typeface="ヒラギノ丸ゴ Pro W4"/>
                <a:cs typeface="ヒラギノ丸ゴ Pro W4"/>
              </a:rPr>
              <a:t> </a:t>
            </a:r>
            <a:r>
              <a:rPr lang="en-US" altLang="ja-JP" sz="2400" dirty="0" smtClean="0">
                <a:latin typeface="ヒラギノ丸ゴ Pro W4"/>
                <a:ea typeface="ヒラギノ丸ゴ Pro W4"/>
                <a:cs typeface="ヒラギノ丸ゴ Pro W4"/>
                <a:hlinkClick r:id="rId2"/>
              </a:rPr>
              <a:t>nakao@iii.u-tokyo.ac.jp</a:t>
            </a:r>
            <a:endParaRPr lang="en-US" altLang="ja-JP" sz="2400" dirty="0" smtClean="0">
              <a:latin typeface="ヒラギノ丸ゴ Pro W4"/>
              <a:ea typeface="ヒラギノ丸ゴ Pro W4"/>
              <a:cs typeface="ヒラギノ丸ゴ Pro W4"/>
            </a:endParaRPr>
          </a:p>
          <a:p>
            <a:pPr algn="ctr"/>
            <a:r>
              <a:rPr lang="en-US" altLang="ja-JP" sz="2400" dirty="0" smtClean="0">
                <a:latin typeface="ヒラギノ丸ゴ Pro W4"/>
                <a:ea typeface="ヒラギノ丸ゴ Pro W4"/>
                <a:cs typeface="ヒラギノ丸ゴ Pro W4"/>
                <a:hlinkClick r:id="rId3"/>
              </a:rPr>
              <a:t>nv</a:t>
            </a:r>
            <a:r>
              <a:rPr lang="en-US" altLang="ja-JP" sz="2400" dirty="0">
                <a:latin typeface="ヒラギノ丸ゴ Pro W4"/>
                <a:ea typeface="ヒラギノ丸ゴ Pro W4"/>
                <a:cs typeface="ヒラギノ丸ゴ Pro W4"/>
                <a:hlinkClick r:id="rId3"/>
              </a:rPr>
              <a:t>-lab@ml.nict.go.jp</a:t>
            </a:r>
            <a:endParaRPr lang="en-US" altLang="ja-JP" sz="2400" dirty="0">
              <a:latin typeface="ヒラギノ丸ゴ Pro W4"/>
              <a:ea typeface="ヒラギノ丸ゴ Pro W4"/>
              <a:cs typeface="ヒラギノ丸ゴ Pro W4"/>
            </a:endParaRPr>
          </a:p>
          <a:p>
            <a:pPr algn="ctr"/>
            <a:r>
              <a:rPr lang="en-US" altLang="ja-JP" sz="2400" dirty="0">
                <a:latin typeface="ヒラギノ丸ゴ Pro W4"/>
                <a:ea typeface="ヒラギノ丸ゴ Pro W4"/>
                <a:cs typeface="ヒラギノ丸ゴ Pro W4"/>
                <a:hlinkClick r:id="rId4"/>
              </a:rPr>
              <a:t>http://www.nvlab.org</a:t>
            </a:r>
            <a:endParaRPr lang="en-US" altLang="ja-JP" sz="2400" dirty="0">
              <a:latin typeface="ヒラギノ丸ゴ Pro W4"/>
              <a:ea typeface="ヒラギノ丸ゴ Pro W4"/>
              <a:cs typeface="ヒラギノ丸ゴ Pro W4"/>
            </a:endParaRPr>
          </a:p>
          <a:p>
            <a:pPr algn="ctr"/>
            <a:endParaRPr lang="en-US" altLang="ja-JP" sz="2400" dirty="0">
              <a:latin typeface="ヒラギノ丸ゴ Pro W4"/>
              <a:ea typeface="ヒラギノ丸ゴ Pro W4"/>
              <a:cs typeface="ヒラギノ丸ゴ Pro W4"/>
            </a:endParaRPr>
          </a:p>
          <a:p>
            <a:pPr algn="ctr"/>
            <a:endParaRPr lang="en-US" altLang="ja-JP" sz="2400" dirty="0">
              <a:latin typeface="ヒラギノ丸ゴ Pro W4"/>
              <a:ea typeface="ヒラギノ丸ゴ Pro W4"/>
              <a:cs typeface="ヒラギノ丸ゴ Pro W4"/>
            </a:endParaRPr>
          </a:p>
          <a:p>
            <a:pPr algn="ctr"/>
            <a:endParaRPr lang="en-US" altLang="ja-JP" sz="2400" dirty="0">
              <a:latin typeface="ヒラギノ丸ゴ Pro W4"/>
              <a:ea typeface="ヒラギノ丸ゴ Pro W4"/>
              <a:cs typeface="ヒラギノ丸ゴ Pro W4"/>
            </a:endParaRPr>
          </a:p>
          <a:p>
            <a:pPr algn="ctr"/>
            <a:endParaRPr lang="ja-JP" altLang="en-US" sz="2400" dirty="0">
              <a:latin typeface="ヒラギノ丸ゴ Pro W4"/>
              <a:ea typeface="ヒラギノ丸ゴ Pro W4"/>
              <a:cs typeface="ヒラギノ丸ゴ Pro W4"/>
            </a:endParaRPr>
          </a:p>
        </p:txBody>
      </p:sp>
      <p:pic>
        <p:nvPicPr>
          <p:cNvPr id="140297" name="Picture 9" descr="03_logo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2575" y="5019100"/>
            <a:ext cx="2333625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8" name="Picture 4" descr="logo_u-tokyo_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4954012"/>
            <a:ext cx="40513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9" name="Picture 3" descr="C:\Users\nakauchi\Desktop\jgn2+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9200" y="5465187"/>
            <a:ext cx="7620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C:\Users\nakauchi\Desktop\banner-logo-mid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0" y="5465187"/>
            <a:ext cx="4576763" cy="819150"/>
          </a:xfrm>
          <a:prstGeom prst="rect">
            <a:avLst/>
          </a:prstGeom>
          <a:noFill/>
          <a:ln w="0">
            <a:noFill/>
            <a:prstDash val="sysDot"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40301" name="Picture 8" descr="j0229917[1]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0" y="5327075"/>
            <a:ext cx="914400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Future Internet Workshop, Bangkok</a:t>
            </a:r>
            <a:endParaRPr lang="ja-JP" alt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2009.11.17</a:t>
            </a: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etlab">
  <a:themeElements>
    <a:clrScheme name="planetlab 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CCFF"/>
      </a:accent1>
      <a:accent2>
        <a:srgbClr val="0066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005CE7"/>
      </a:accent6>
      <a:hlink>
        <a:srgbClr val="0066FF"/>
      </a:hlink>
      <a:folHlink>
        <a:srgbClr val="6699FF"/>
      </a:folHlink>
    </a:clrScheme>
    <a:fontScheme name="planetlab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kumimoji="1" sz="1600" dirty="0" smtClean="0">
            <a:latin typeface="ヒラギノ丸ゴ Pro W4"/>
            <a:ea typeface="ヒラギノ丸ゴ Pro W4"/>
            <a:cs typeface="ヒラギノ丸ゴ Pro W4"/>
          </a:defRPr>
        </a:defPPr>
      </a:lstStyle>
    </a:txDef>
  </a:objectDefaults>
  <a:extraClrSchemeLst>
    <a:extraClrScheme>
      <a:clrScheme name="planetlab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etlab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etlab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etlab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etlab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etlab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etlab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etlab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etlab 9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9CCFF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005CE7"/>
        </a:accent6>
        <a:hlink>
          <a:srgbClr val="00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planetlab.pot</Template>
  <TotalTime>3018</TotalTime>
  <Words>2523</Words>
  <Application>Microsoft Macintosh PowerPoint</Application>
  <PresentationFormat>On-screen Show (4:3)</PresentationFormat>
  <Paragraphs>691</Paragraphs>
  <Slides>20</Slides>
  <Notes>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planetlab</vt:lpstr>
      <vt:lpstr>PowerPoint.Show.8</vt:lpstr>
      <vt:lpstr> CoreLab Update Future Internet Workshop </vt:lpstr>
      <vt:lpstr>Slide 2</vt:lpstr>
      <vt:lpstr>Slide 3</vt:lpstr>
      <vt:lpstr>Network Virtualization as Architecture</vt:lpstr>
      <vt:lpstr>A Step Towards Reality: PlanetLab Enhancement</vt:lpstr>
      <vt:lpstr>What have we learned from PlanetLab?</vt:lpstr>
      <vt:lpstr>Limitations in PlanetLab</vt:lpstr>
      <vt:lpstr>Design Principle for a New Test-bed</vt:lpstr>
      <vt:lpstr>CoreLab Update</vt:lpstr>
      <vt:lpstr>VEE Candidate for Sliver Implementation </vt:lpstr>
      <vt:lpstr>CoreLab Deployment (on-going)</vt:lpstr>
      <vt:lpstr>CoreLab : In Action…</vt:lpstr>
      <vt:lpstr>Phase 1.1 Update</vt:lpstr>
      <vt:lpstr>CoreLab Admin Interface (Update)</vt:lpstr>
      <vt:lpstr>Registering/Selecting VM Images</vt:lpstr>
      <vt:lpstr>Slice-wide Port Reservation</vt:lpstr>
      <vt:lpstr>Creating A Slice…</vt:lpstr>
      <vt:lpstr>Slices in Action…</vt:lpstr>
      <vt:lpstr>Conclusions</vt:lpstr>
      <vt:lpstr>Contact Information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仮想化ノードプロジェクト 進捗と今後の展開</dc:title>
  <dc:creator>Akihiro Nakao</dc:creator>
  <cp:lastModifiedBy>Akihiro Nakao</cp:lastModifiedBy>
  <cp:revision>299</cp:revision>
  <cp:lastPrinted>2009-08-04T14:45:47Z</cp:lastPrinted>
  <dcterms:created xsi:type="dcterms:W3CDTF">2009-11-15T08:35:52Z</dcterms:created>
  <dcterms:modified xsi:type="dcterms:W3CDTF">2009-11-15T09:53:24Z</dcterms:modified>
</cp:coreProperties>
</file>